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5" r:id="rId3"/>
    <p:sldId id="289" r:id="rId4"/>
    <p:sldId id="266" r:id="rId5"/>
    <p:sldId id="273" r:id="rId6"/>
    <p:sldId id="290" r:id="rId7"/>
    <p:sldId id="294" r:id="rId8"/>
    <p:sldId id="277" r:id="rId9"/>
    <p:sldId id="275" r:id="rId10"/>
    <p:sldId id="276" r:id="rId11"/>
    <p:sldId id="279" r:id="rId12"/>
    <p:sldId id="280" r:id="rId13"/>
    <p:sldId id="281" r:id="rId14"/>
    <p:sldId id="291" r:id="rId15"/>
    <p:sldId id="287" r:id="rId16"/>
    <p:sldId id="288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568" autoAdjust="0"/>
  </p:normalViewPr>
  <p:slideViewPr>
    <p:cSldViewPr snapToGrid="0">
      <p:cViewPr varScale="1">
        <p:scale>
          <a:sx n="43" d="100"/>
          <a:sy n="43" d="100"/>
        </p:scale>
        <p:origin x="105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vestreSinarinzi\Dropbox\My%20PC%20(PANSO)\Desktop\2%20EAC%20CASSOA\1%20ANS%20CORE%20MANDATE\EI%20in%20the%20EAC%20Reg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EAC</a:t>
            </a:r>
            <a:r>
              <a:rPr lang="pt-BR" baseline="0"/>
              <a:t> USOAP EI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PREVIOUS 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Sheet1!$B$5:$B$12</c:f>
              <c:strCache>
                <c:ptCount val="8"/>
                <c:pt idx="0">
                  <c:v>BURUNDI</c:v>
                </c:pt>
                <c:pt idx="1">
                  <c:v>DRC</c:v>
                </c:pt>
                <c:pt idx="2">
                  <c:v>KENYA</c:v>
                </c:pt>
                <c:pt idx="3">
                  <c:v>RWANDA</c:v>
                </c:pt>
                <c:pt idx="4">
                  <c:v>SOMALIA</c:v>
                </c:pt>
                <c:pt idx="5">
                  <c:v>SOUTH SUDAN</c:v>
                </c:pt>
                <c:pt idx="6">
                  <c:v>URT</c:v>
                </c:pt>
                <c:pt idx="7">
                  <c:v>UGANDA</c:v>
                </c:pt>
              </c:strCache>
            </c:strRef>
          </c:cat>
          <c:val>
            <c:numRef>
              <c:f>Sheet1!$C$5:$C$12</c:f>
              <c:numCache>
                <c:formatCode>0%</c:formatCode>
                <c:ptCount val="8"/>
                <c:pt idx="0" formatCode="0.00%">
                  <c:v>0.24840000000000001</c:v>
                </c:pt>
                <c:pt idx="1">
                  <c:v>0.5</c:v>
                </c:pt>
                <c:pt idx="2" formatCode="0.00%">
                  <c:v>0.77159999999999995</c:v>
                </c:pt>
                <c:pt idx="3" formatCode="0.00%">
                  <c:v>0.69699999999999995</c:v>
                </c:pt>
                <c:pt idx="6" formatCode="0.00%">
                  <c:v>0.61929999999999996</c:v>
                </c:pt>
                <c:pt idx="7" formatCode="0.00%">
                  <c:v>0.59930000000000005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7-463B-95E7-1B14CA1177D6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CURRENT 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Sheet1!$B$5:$B$12</c:f>
              <c:strCache>
                <c:ptCount val="8"/>
                <c:pt idx="0">
                  <c:v>BURUNDI</c:v>
                </c:pt>
                <c:pt idx="1">
                  <c:v>DRC</c:v>
                </c:pt>
                <c:pt idx="2">
                  <c:v>KENYA</c:v>
                </c:pt>
                <c:pt idx="3">
                  <c:v>RWANDA</c:v>
                </c:pt>
                <c:pt idx="4">
                  <c:v>SOMALIA</c:v>
                </c:pt>
                <c:pt idx="5">
                  <c:v>SOUTH SUDAN</c:v>
                </c:pt>
                <c:pt idx="6">
                  <c:v>URT</c:v>
                </c:pt>
                <c:pt idx="7">
                  <c:v>UGANDA</c:v>
                </c:pt>
              </c:strCache>
            </c:strRef>
          </c:cat>
          <c:val>
            <c:numRef>
              <c:f>Sheet1!$D$5:$D$12</c:f>
              <c:numCache>
                <c:formatCode>0.00%</c:formatCode>
                <c:ptCount val="8"/>
                <c:pt idx="0">
                  <c:v>0.44440000000000002</c:v>
                </c:pt>
                <c:pt idx="1">
                  <c:v>0.64070000000000005</c:v>
                </c:pt>
                <c:pt idx="2">
                  <c:v>0.75409999999999999</c:v>
                </c:pt>
                <c:pt idx="3">
                  <c:v>0.79290000000000005</c:v>
                </c:pt>
                <c:pt idx="6">
                  <c:v>0.67300000000000004</c:v>
                </c:pt>
                <c:pt idx="7">
                  <c:v>0.72419999999999995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57-463B-95E7-1B14CA117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633327"/>
        <c:axId val="161634287"/>
      </c:barChart>
      <c:catAx>
        <c:axId val="161633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G"/>
          </a:p>
        </c:txPr>
        <c:crossAx val="161634287"/>
        <c:crosses val="autoZero"/>
        <c:auto val="1"/>
        <c:lblAlgn val="ctr"/>
        <c:lblOffset val="100"/>
        <c:noMultiLvlLbl val="0"/>
      </c:catAx>
      <c:valAx>
        <c:axId val="161634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G"/>
          </a:p>
        </c:txPr>
        <c:crossAx val="161633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15D08-7268-4C29-B532-CAF442015493}" type="datetimeFigureOut">
              <a:rPr lang="en-UG" smtClean="0"/>
              <a:t>15/05/2024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27E9-33AC-433E-840B-75EC5565F7D8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0051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C27E9-33AC-433E-840B-75EC5565F7D8}" type="slidenum">
              <a:rPr lang="en-UG" smtClean="0"/>
              <a:t>6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6685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C27E9-33AC-433E-840B-75EC5565F7D8}" type="slidenum">
              <a:rPr lang="en-UG" smtClean="0"/>
              <a:t>7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89100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C27E9-33AC-433E-840B-75EC5565F7D8}" type="slidenum">
              <a:rPr lang="en-UG" smtClean="0"/>
              <a:t>10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7497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0FCA-18CE-7E2A-7992-A9B3F278F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029AF-61A3-0449-9D0A-2B338B717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C36E8-B13B-FED9-38A0-1A181101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FCE74-B178-CCBD-23D1-D5B01489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93CAB-64C4-2412-5C49-3C30A0DE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2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A7B3-B424-3A48-2F91-CB0F649C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15172-43E5-8D49-9020-AAFBAD617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B8341-0A39-4A46-BFBC-9DBEDD47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B3BEC-FE33-8A52-3BA5-14539F47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7EA8-419B-341B-9565-14EEFD19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32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59DA5-C237-3792-DB73-8866136CE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25E87-3229-F116-D879-C541D9E1D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A7BA6-33EC-0DFB-4E4C-25C1E03A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A6190-C52F-9E04-F08A-A84FA60E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00EB4-BDA4-F2EC-557D-2DAF5CBD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B87B-BFB7-D9E9-2B67-56617C77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EE84-EA56-8BD9-772D-87057C78C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AAA15-0B1A-8DE2-567D-0A998214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6E75B-1EE2-68B3-9B54-F802CE79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829A-75B3-8423-CEB3-39BFDA59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4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B8BC-7132-1777-60F0-086F70FC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75912-6F4A-7275-19A5-6854AB721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5071A-EC09-1066-30BD-44302B86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8D428-0346-AAC5-FCC6-F2179CD4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3412D-9A2B-CE6C-29AD-E753AC85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1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17BF-2A61-E8C9-F566-0C1C2AC2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40F6-C7BC-2C0C-F000-862A0DF18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6315E-1AD0-264E-3993-E3854FA60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529F6-CD67-A6BE-C9A9-B0396AB9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3C30B-FC3C-CE36-770A-36EBE523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CEBA1-B734-1091-5E70-27151024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2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170E-FB94-E556-9D74-ADDC0978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F976C-7177-A8BB-4FBF-D51833738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E01BB-D16F-6045-6C74-18555D5D4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3620A-6BCB-0C8B-7909-6CDDE81C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659C4-E70A-B461-9581-DF1D48232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E05A5-9F99-CEC4-B53E-24ED4615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AAC00-7B42-25C4-8B06-09062AF0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84F8CD-83FF-32D1-BAB0-5F8562DD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3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AAE08-A78F-FD07-14B2-DB4E49F7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00C35-2B2E-F017-2CB8-A20EF239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5D2ED-71F6-23BF-EE8D-2BAF8E5E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3D76D-9713-01AF-BB20-A436425B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4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224DF-FD68-60F5-DF70-FBB966B8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4EDB3-F94E-38CF-6F8F-B5295B87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558C4-AA93-FA20-ECB2-EFE58441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3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F990-0DF0-95BF-17B8-DEE3161A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3108F-C742-8284-867F-2F3A9B6B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F356C-B108-42B4-B35D-A3B0B9E7C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F504D-7982-D4B2-FBBA-475711F8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A97-1F40-76AD-E927-81C73368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8A485-9237-6866-282F-DF8B4451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0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356E-28B6-17EB-16DE-F929D055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5FE26-DC36-F135-C367-826C0A827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73B8B-2711-A7E3-0C50-D3BE4F145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D8C61-B6DA-1B37-6244-4625B1FA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AF61F-B5AB-297C-5D95-9C388E9D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DB217-0D6B-7C14-FC46-92ED7681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2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BE670-86A0-108B-BD1B-EC588634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B48D3-5E3B-59BF-C824-9F03812F8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69BC8-3122-200B-1F04-7A4027B3B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846D-E961-497B-B9D4-B77D4375A54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12337-1439-704D-C888-94DC2ED49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F672B-9C27-5D0C-D8B1-8867B1BD7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brisbanefalling/4260712679/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erfolg-schl%C3%BCssel-gold-gold-farbig-143340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vgsilh.com/image/906546.html" TargetMode="Externa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solution-pn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pngall.com/solution-p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goal-png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steelmastersteelbuildings/4254857752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kist.com/free-photo-smlk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9A1429-258F-13B7-11DD-A414F0D5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739" y="1243948"/>
            <a:ext cx="7785100" cy="3549964"/>
          </a:xfrm>
          <a:prstGeom prst="flowChartAlternateProcess">
            <a:avLst/>
          </a:prstGeom>
          <a:noFill/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EAST AFRICAN COMMUNITY </a:t>
            </a:r>
            <a:b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AVIATION SAFETY AND SECURITY OVERSIGHT AGENCY </a:t>
            </a:r>
            <a:b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(EAC-CASSOA)</a:t>
            </a:r>
            <a:endParaRPr lang="en-GB" sz="32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101DE-62BE-514D-544A-658139087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0"/>
          <a:stretch/>
        </p:blipFill>
        <p:spPr>
          <a:xfrm>
            <a:off x="156400" y="216276"/>
            <a:ext cx="4055249" cy="158953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713043-B669-56E6-3CAF-090DFD206D39}"/>
              </a:ext>
            </a:extLst>
          </p:cNvPr>
          <p:cNvSpPr txBox="1"/>
          <p:nvPr/>
        </p:nvSpPr>
        <p:spPr>
          <a:xfrm>
            <a:off x="8014915" y="4586330"/>
            <a:ext cx="27750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b="1" dirty="0"/>
              <a:t>Paul Lukanga</a:t>
            </a:r>
          </a:p>
          <a:p>
            <a:pPr algn="r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Director Technical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D7B08-9FB4-AFBC-F19B-DD028DF33BD0}"/>
              </a:ext>
            </a:extLst>
          </p:cNvPr>
          <p:cNvSpPr txBox="1"/>
          <p:nvPr/>
        </p:nvSpPr>
        <p:spPr>
          <a:xfrm>
            <a:off x="3680825" y="4947280"/>
            <a:ext cx="27750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b="1" dirty="0"/>
              <a:t>15</a:t>
            </a:r>
            <a:r>
              <a:rPr lang="en-US" sz="2200" b="1" baseline="30000" dirty="0"/>
              <a:t>th</a:t>
            </a:r>
            <a:r>
              <a:rPr lang="en-US" sz="2200" b="1" dirty="0"/>
              <a:t> May 2024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BE PART OF CASSOA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B12C561-B751-9B21-DEA7-FDF78E9E8831}"/>
              </a:ext>
            </a:extLst>
          </p:cNvPr>
          <p:cNvSpPr txBox="1"/>
          <p:nvPr/>
        </p:nvSpPr>
        <p:spPr>
          <a:xfrm>
            <a:off x="584199" y="1511556"/>
            <a:ext cx="7809993" cy="39633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Ready to use Harmonized regulations, procedures &amp; TGMs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Sharing of resources (Finance, IT and infrastructure)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Sharing of Technical Personnel &amp; Expertise.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Increased bargaining power.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Collaboration on certification and training activities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09DF03-096D-7454-6DC0-0BFF10008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94192" y="1826074"/>
            <a:ext cx="3636394" cy="320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2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</a:t>
            </a:r>
            <a:endParaRPr lang="en-GB" sz="4000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7C80960-1E1E-ED45-07C3-C1E9F98F3F33}"/>
              </a:ext>
            </a:extLst>
          </p:cNvPr>
          <p:cNvSpPr txBox="1"/>
          <p:nvPr/>
        </p:nvSpPr>
        <p:spPr>
          <a:xfrm>
            <a:off x="838200" y="1429137"/>
            <a:ext cx="6676634" cy="380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Common EAC examination system.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Harmonized civil aviation legislation &amp; TGMs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for Aviation Medicine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Deployment of common IT systems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SOFIA, ECCAIRS 1, PEXO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USOAP and USAP support.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81DCBC-4D20-BA84-C8F5-B59E2BF9C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4834" y="1539554"/>
            <a:ext cx="4677166" cy="38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69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CASSOA IMPACT</a:t>
            </a:r>
            <a:r>
              <a:rPr lang="en-US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ON PS: SAFETY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B102F8C-59ED-8B53-59FF-ADFED3CB4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902303"/>
              </p:ext>
            </p:extLst>
          </p:nvPr>
        </p:nvGraphicFramePr>
        <p:xfrm>
          <a:off x="725464" y="1461451"/>
          <a:ext cx="10515599" cy="451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25892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CASSOA IMPACT</a:t>
            </a:r>
            <a:r>
              <a:rPr lang="en-US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ON PS: SECURITY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FA87CB-969D-B06A-9B0A-A1CCF6164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974481"/>
              </p:ext>
            </p:extLst>
          </p:nvPr>
        </p:nvGraphicFramePr>
        <p:xfrm>
          <a:off x="653143" y="1253332"/>
          <a:ext cx="10330543" cy="42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82789" imgH="2753888" progId="Excel.Sheet.12">
                  <p:embed/>
                </p:oleObj>
              </mc:Choice>
              <mc:Fallback>
                <p:oleObj name="Worksheet" r:id="rId3" imgW="4582789" imgH="2753888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4FA87CB-969D-B06A-9B0A-A1CCF6164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143" y="1253332"/>
                        <a:ext cx="10330543" cy="42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93285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PROJECTS</a:t>
            </a:r>
            <a:endParaRPr lang="en-GB" sz="4000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7C80960-1E1E-ED45-07C3-C1E9F98F3F33}"/>
              </a:ext>
            </a:extLst>
          </p:cNvPr>
          <p:cNvSpPr txBox="1"/>
          <p:nvPr/>
        </p:nvSpPr>
        <p:spPr>
          <a:xfrm>
            <a:off x="838200" y="1429137"/>
            <a:ext cx="6678168" cy="4276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Automatic validation (ongoing)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Common civil aviation legislation &amp; TGMs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Deployment of common updated IT systems 	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SOFIA, ECCAIRS 2, PEXO3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AIG Unit set 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GASOS/RRAP Certification – October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Support for setting up a Safety Oversight System in South Sudan and Somalia</a:t>
            </a:r>
          </a:p>
        </p:txBody>
      </p:sp>
    </p:spTree>
    <p:extLst>
      <p:ext uri="{BB962C8B-B14F-4D97-AF65-F5344CB8AC3E}">
        <p14:creationId xmlns:p14="http://schemas.microsoft.com/office/powerpoint/2010/main" val="1687623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pPr algn="ctr"/>
            <a:r>
              <a:rPr lang="fr-FR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CHALLENGES 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1115941" y="920372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31609D-0145-651D-21AF-D7D146D43CD2}"/>
              </a:ext>
            </a:extLst>
          </p:cNvPr>
          <p:cNvSpPr txBox="1"/>
          <p:nvPr/>
        </p:nvSpPr>
        <p:spPr>
          <a:xfrm>
            <a:off x="1518277" y="968254"/>
            <a:ext cx="8448683" cy="49693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Financial Constraints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funding Mechanism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partnerships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Lean Structure with High Staff Turn over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Retention and Attraction Strategy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Secondment Options</a:t>
            </a: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Slow responsiveness from states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awareness and involvement for all stake holders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Complex and specialised training requirements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Collaborations (MOUs) with partners and regional bodies</a:t>
            </a:r>
            <a:r>
              <a:rPr lang="en-GB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D0A7FD-3F78-DB86-A72E-72DD0F83B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02491" y="1212980"/>
            <a:ext cx="3275209" cy="23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6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88A1B80-510A-3677-4D3D-DFB7A5D45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57529" y="2215952"/>
            <a:ext cx="3796271" cy="26080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ADE1E3-3111-9668-5B5B-7F155B951A65}"/>
              </a:ext>
            </a:extLst>
          </p:cNvPr>
          <p:cNvSpPr txBox="1"/>
          <p:nvPr/>
        </p:nvSpPr>
        <p:spPr>
          <a:xfrm>
            <a:off x="933061" y="1873022"/>
            <a:ext cx="7543428" cy="3901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Common Regulatory frame work.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Open Skies and boarders.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Improved Safety and Security systems.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Technologies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More CASSOA visibility and impact.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39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LOOK FORWARD TO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88A1B80-510A-3677-4D3D-DFB7A5D45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1829" y="3007860"/>
            <a:ext cx="3250171" cy="22329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ADE1E3-3111-9668-5B5B-7F155B951A65}"/>
              </a:ext>
            </a:extLst>
          </p:cNvPr>
          <p:cNvSpPr txBox="1"/>
          <p:nvPr/>
        </p:nvSpPr>
        <p:spPr>
          <a:xfrm>
            <a:off x="933060" y="1873022"/>
            <a:ext cx="10890639" cy="39018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Common Regulation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Open Skies and boarders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Improved Safety and Security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Technologies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More CASSOA visibility and impact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4D28B-2BC0-7CEF-7FBC-B8A187F9D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31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E7298C-C059-C31C-9171-D2566FA98371}"/>
              </a:ext>
            </a:extLst>
          </p:cNvPr>
          <p:cNvSpPr txBox="1"/>
          <p:nvPr/>
        </p:nvSpPr>
        <p:spPr>
          <a:xfrm>
            <a:off x="3429000" y="3959352"/>
            <a:ext cx="5916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ASANTE SANA</a:t>
            </a:r>
          </a:p>
        </p:txBody>
      </p:sp>
    </p:spTree>
    <p:extLst>
      <p:ext uri="{BB962C8B-B14F-4D97-AF65-F5344CB8AC3E}">
        <p14:creationId xmlns:p14="http://schemas.microsoft.com/office/powerpoint/2010/main" val="1020899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7DDA8A2-B1DF-DC55-50D9-4DE318F20DC3}"/>
              </a:ext>
            </a:extLst>
          </p:cNvPr>
          <p:cNvSpPr txBox="1"/>
          <p:nvPr/>
        </p:nvSpPr>
        <p:spPr>
          <a:xfrm>
            <a:off x="1773936" y="1403520"/>
            <a:ext cx="6468364" cy="42595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 - CASSOA Establishment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Objectives and Functions of the Agency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Benefits of being part of CASSOA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RSOO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Categories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CASSOA key activities.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Success stories and impact on states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Ongoing Projects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Challenges and Mitigations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future</a:t>
            </a:r>
          </a:p>
        </p:txBody>
      </p:sp>
    </p:spTree>
    <p:extLst>
      <p:ext uri="{BB962C8B-B14F-4D97-AF65-F5344CB8AC3E}">
        <p14:creationId xmlns:p14="http://schemas.microsoft.com/office/powerpoint/2010/main" val="11324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AFRICAN COMMUNITY (EAC)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C880B26-75C3-A431-D432-70DC043DB103}"/>
              </a:ext>
            </a:extLst>
          </p:cNvPr>
          <p:cNvSpPr txBox="1"/>
          <p:nvPr/>
        </p:nvSpPr>
        <p:spPr>
          <a:xfrm>
            <a:off x="631009" y="1183452"/>
            <a:ext cx="693358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 regional intergovernmental organization of Partner States: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Established in 1999 by a Treaty among 3 founding states.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Uganda, Kenya &amp; Tanzania (URT).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8 Partners states now;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Rwanda, Burundi, South Sudan, DRC , &amp; Somalia (FRS).</a:t>
            </a:r>
          </a:p>
          <a:p>
            <a:pPr lvl="1"/>
            <a:r>
              <a:rPr lang="en-US" sz="2000" b="1" dirty="0"/>
              <a:t> </a:t>
            </a:r>
            <a:endParaRPr lang="en-US" sz="2400" dirty="0"/>
          </a:p>
          <a:p>
            <a:pPr algn="just"/>
            <a:r>
              <a:rPr lang="en-US" sz="2000" b="1" dirty="0"/>
              <a:t>Mission</a:t>
            </a:r>
            <a:endParaRPr lang="en-US" sz="2000" dirty="0"/>
          </a:p>
          <a:p>
            <a:r>
              <a:rPr lang="en-US" dirty="0"/>
              <a:t>To widen and deepen economic, political, social and cultural integration in order to improve the quality of  life of the people of East Africa.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Institutions: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EADB, LVBC, LVFO, IUC, EAKC, EASTECO, IUCEA, EACA, EAHRC </a:t>
            </a:r>
            <a:r>
              <a:rPr lang="en-US" b="1" dirty="0"/>
              <a:t>CASSOA</a:t>
            </a:r>
          </a:p>
          <a:p>
            <a:endParaRPr lang="en-US" sz="2400" dirty="0"/>
          </a:p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99649-A228-5F7A-5242-91304CD51BC0}"/>
              </a:ext>
            </a:extLst>
          </p:cNvPr>
          <p:cNvSpPr txBox="1"/>
          <p:nvPr/>
        </p:nvSpPr>
        <p:spPr>
          <a:xfrm>
            <a:off x="9052018" y="1216552"/>
            <a:ext cx="2852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5935E67-A8D0-DF43-0E4E-47F2BD2C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97" y="1362268"/>
            <a:ext cx="4547047" cy="42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23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886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ABOUT EAC - CASSOA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AC0853-2736-4D03-85CF-12D27CE4B635}"/>
              </a:ext>
            </a:extLst>
          </p:cNvPr>
          <p:cNvSpPr txBox="1"/>
          <p:nvPr/>
        </p:nvSpPr>
        <p:spPr>
          <a:xfrm>
            <a:off x="1009487" y="1297036"/>
            <a:ext cx="6371028" cy="41344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marL="520700" marR="74930" indent="-342900" algn="just">
              <a:lnSpc>
                <a:spcPct val="150000"/>
              </a:lnSpc>
              <a:spcBef>
                <a:spcPts val="122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 EAC RSOO Established by EAC Partner States.</a:t>
            </a:r>
          </a:p>
          <a:p>
            <a:pPr marL="520700" marR="74930" indent="-342900" algn="just">
              <a:lnSpc>
                <a:spcPct val="150000"/>
              </a:lnSpc>
              <a:spcBef>
                <a:spcPts val="122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Headquarters in Entebbe, Uganda</a:t>
            </a:r>
          </a:p>
          <a:p>
            <a:pPr marL="520700" marR="74930" indent="-342900" algn="just">
              <a:lnSpc>
                <a:spcPct val="150000"/>
              </a:lnSpc>
              <a:spcBef>
                <a:spcPts val="122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Derives its Mandate from Article 92 of the EAC -Treaty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20700" marR="74930" indent="-342900" algn="just">
              <a:lnSpc>
                <a:spcPct val="150000"/>
              </a:lnSpc>
              <a:spcBef>
                <a:spcPts val="122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Mission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 enhance Safety and Security Oversight Systems in Partner States by Harmonizing Civil Aviation Standards and Best Practices.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20700" marR="74930" indent="-342900" algn="just">
              <a:lnSpc>
                <a:spcPct val="150000"/>
              </a:lnSpc>
              <a:spcBef>
                <a:spcPts val="1220"/>
              </a:spcBef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Vision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be a Model RSOO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20700" marR="74930" indent="-342900" algn="just">
              <a:lnSpc>
                <a:spcPct val="150000"/>
              </a:lnSpc>
              <a:spcBef>
                <a:spcPts val="122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Includes all 8 EAC Member States.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84EB8-462C-AB77-3630-9F107D79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002" y="1208883"/>
            <a:ext cx="3630711" cy="4286848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8232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STRUCTURE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A5322F80-1B2A-A6C4-1263-189A4A3E4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5" t="18252" r="24840" b="17721"/>
          <a:stretch>
            <a:fillRect/>
          </a:stretch>
        </p:blipFill>
        <p:spPr>
          <a:xfrm>
            <a:off x="715617" y="1451114"/>
            <a:ext cx="10714383" cy="48801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06602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 OF CASSOA</a:t>
            </a:r>
            <a:endParaRPr lang="en-GB" sz="4000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76B6852-48E0-4059-C8A1-9D3FF5C0AE42}"/>
              </a:ext>
            </a:extLst>
          </p:cNvPr>
          <p:cNvSpPr txBox="1">
            <a:spLocks/>
          </p:cNvSpPr>
          <p:nvPr/>
        </p:nvSpPr>
        <p:spPr>
          <a:xfrm>
            <a:off x="838199" y="1326524"/>
            <a:ext cx="8667307" cy="5166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Promote Safe, secure and efficient development and use of civil Aviation.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 Support Partner states in meeting their Safety and Security Obligations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Provide a forum and structure for collaboration and implementation of     common measures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None/>
            </a:pPr>
            <a:endParaRPr lang="en-US" sz="100" b="1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Level 1 RSOO -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Advisory and coordinating functions.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Harmonizing operating regulations and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TGMs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Provide guidance and assistance to Partner States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Facilitating sharing of personnel and resources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DFF09-9315-5DA9-954D-00A80324B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8600" y="2518002"/>
            <a:ext cx="4762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2210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RSOO</a:t>
            </a:r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CATEGORIES</a:t>
            </a:r>
            <a:endParaRPr lang="en-GB" sz="4000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76B6852-48E0-4059-C8A1-9D3FF5C0AE42}"/>
              </a:ext>
            </a:extLst>
          </p:cNvPr>
          <p:cNvSpPr txBox="1">
            <a:spLocks/>
          </p:cNvSpPr>
          <p:nvPr/>
        </p:nvSpPr>
        <p:spPr>
          <a:xfrm>
            <a:off x="838199" y="1326524"/>
            <a:ext cx="10337801" cy="5166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Level I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RSOO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-  </a:t>
            </a:r>
          </a:p>
          <a:p>
            <a:pPr lvl="1"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Advisory and coordinating functions.</a:t>
            </a:r>
          </a:p>
          <a:p>
            <a:pPr lvl="1"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</a:t>
            </a:r>
            <a:r>
              <a:rPr lang="fr-FR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delegation</a:t>
            </a:r>
            <a:r>
              <a:rPr lang="fr-FR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for </a:t>
            </a:r>
            <a:r>
              <a:rPr lang="fr-FR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regulating</a:t>
            </a:r>
            <a:r>
              <a:rPr lang="fr-FR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certifying</a:t>
            </a:r>
            <a:r>
              <a:rPr lang="fr-FR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 </a:t>
            </a:r>
            <a:r>
              <a:rPr lang="fr-FR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supervising</a:t>
            </a:r>
            <a:r>
              <a:rPr lang="fr-FR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operators</a:t>
            </a:r>
            <a:endParaRPr 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Clr>
                <a:schemeClr val="accent3"/>
              </a:buClr>
              <a:buNone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Level II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RSOO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-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lang="en-GB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perational</a:t>
            </a:r>
            <a:r>
              <a:rPr lang="en-GB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assistance (Audits and Investigations)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Delegated functions but no issuance of certificates, licences and approvals</a:t>
            </a:r>
          </a:p>
          <a:p>
            <a:pPr marL="457200" lvl="1" indent="0">
              <a:buNone/>
            </a:pPr>
            <a:endParaRPr lang="en-GB" sz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None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Level III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RSOO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-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Certification Activities (delegated or empowered by legislative framework)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Issuance of </a:t>
            </a:r>
            <a:r>
              <a:rPr lang="en-GB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certificates, licences and approvals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State maintains responsibility for safety oversight for certification </a:t>
            </a:r>
            <a:endParaRPr 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178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ACTIVITIES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4BA2C11-A30A-8202-D5B1-0CFB97584E2C}"/>
              </a:ext>
            </a:extLst>
          </p:cNvPr>
          <p:cNvSpPr txBox="1"/>
          <p:nvPr/>
        </p:nvSpPr>
        <p:spPr>
          <a:xfrm>
            <a:off x="482600" y="1431875"/>
            <a:ext cx="742846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Technical missions - All Audit areas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Working groups - Experts from Partner States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Trainings and workshops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Project management and implementation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Certification support for Operators including Airports.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USOAP and USAP support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All Activities financed mainly by the partners states and supplemented by development partners.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38C472-5CE1-35B4-861A-C05D6DF12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11066" y="1554683"/>
            <a:ext cx="4280933" cy="32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1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PARTNERS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B289117-C4A5-C10E-DA69-BA58E86C5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88200" y="1609725"/>
            <a:ext cx="4470399" cy="3316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6D04C-25FB-9A6E-9E3D-1360DF48E4C6}"/>
              </a:ext>
            </a:extLst>
          </p:cNvPr>
          <p:cNvSpPr txBox="1"/>
          <p:nvPr/>
        </p:nvSpPr>
        <p:spPr>
          <a:xfrm>
            <a:off x="1034660" y="1502229"/>
            <a:ext cx="6813939" cy="48320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ICAO and Regional Offices  – Technical support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EASA –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Dev’t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Partnerships &amp; Capacity building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FAA – Trainings and Capacity Building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RSOOs – Collaboration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OEMS – Trainings and Technical Support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– AOCs, AMOs, ATOs, Airport, ATNS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IATA, CANSO,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Aeronautical associations: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IFALPA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IFATCA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IFATSEA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9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729</Words>
  <Application>Microsoft Office PowerPoint</Application>
  <PresentationFormat>Widescreen</PresentationFormat>
  <Paragraphs>125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Tahoma</vt:lpstr>
      <vt:lpstr>Wingdings</vt:lpstr>
      <vt:lpstr>Office Theme</vt:lpstr>
      <vt:lpstr>Worksheet</vt:lpstr>
      <vt:lpstr> EAST AFRICAN COMMUNITY   CIVIL AVIATION SAFETY AND SECURITY OVERSIGHT AGENCY   (EAC-CASSOA)</vt:lpstr>
      <vt:lpstr>CONTENTS</vt:lpstr>
      <vt:lpstr>EAST AFRICAN COMMUNITY (EAC)</vt:lpstr>
      <vt:lpstr>ABOUT EAC - CASSOA</vt:lpstr>
      <vt:lpstr>ORGANIZATIONAL STRUCTURE</vt:lpstr>
      <vt:lpstr>OBJECTIVES OF CASSOA</vt:lpstr>
      <vt:lpstr>RSOO CATEGORIES</vt:lpstr>
      <vt:lpstr>OPERATIONAL ACTIVITIES</vt:lpstr>
      <vt:lpstr>KEY PARTNERS</vt:lpstr>
      <vt:lpstr>WHY BE PART OF CASSOA</vt:lpstr>
      <vt:lpstr>SUCCESSES</vt:lpstr>
      <vt:lpstr>CASSOA IMPACT ON PS: SAFETY</vt:lpstr>
      <vt:lpstr>CASSOA IMPACT ON PS: SECURITY</vt:lpstr>
      <vt:lpstr>ONGOING PROJECTS</vt:lpstr>
      <vt:lpstr>MAIN CHALLENGES </vt:lpstr>
      <vt:lpstr>THE FUTURE</vt:lpstr>
      <vt:lpstr>WHAT TO LOOK FORWARD 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Mochere</dc:creator>
  <cp:lastModifiedBy>Sylvestre Sinarinzi</cp:lastModifiedBy>
  <cp:revision>35</cp:revision>
  <dcterms:created xsi:type="dcterms:W3CDTF">2024-05-07T09:20:29Z</dcterms:created>
  <dcterms:modified xsi:type="dcterms:W3CDTF">2024-05-15T05:36:45Z</dcterms:modified>
</cp:coreProperties>
</file>