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8"/>
  </p:notesMasterIdLst>
  <p:sldIdLst>
    <p:sldId id="256" r:id="rId2"/>
    <p:sldId id="414" r:id="rId3"/>
    <p:sldId id="698" r:id="rId4"/>
    <p:sldId id="2323" r:id="rId5"/>
    <p:sldId id="2303" r:id="rId6"/>
    <p:sldId id="620" r:id="rId7"/>
    <p:sldId id="2357" r:id="rId8"/>
    <p:sldId id="470" r:id="rId9"/>
    <p:sldId id="474" r:id="rId10"/>
    <p:sldId id="471" r:id="rId11"/>
    <p:sldId id="748" r:id="rId12"/>
    <p:sldId id="458" r:id="rId13"/>
    <p:sldId id="469" r:id="rId14"/>
    <p:sldId id="746" r:id="rId15"/>
    <p:sldId id="2358" r:id="rId16"/>
    <p:sldId id="752" r:id="rId17"/>
    <p:sldId id="430" r:id="rId18"/>
    <p:sldId id="621" r:id="rId19"/>
    <p:sldId id="741" r:id="rId20"/>
    <p:sldId id="315" r:id="rId21"/>
    <p:sldId id="580" r:id="rId22"/>
    <p:sldId id="581" r:id="rId23"/>
    <p:sldId id="582" r:id="rId24"/>
    <p:sldId id="583" r:id="rId25"/>
    <p:sldId id="742" r:id="rId26"/>
    <p:sldId id="4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CFEB"/>
    <a:srgbClr val="D9E2F3"/>
    <a:srgbClr val="FCE7D8"/>
    <a:srgbClr val="FDF3ED"/>
    <a:srgbClr val="F6BE98"/>
    <a:srgbClr val="FBE2D1"/>
    <a:srgbClr val="F6BC94"/>
    <a:srgbClr val="F197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3" autoAdjust="0"/>
    <p:restoredTop sz="94660"/>
  </p:normalViewPr>
  <p:slideViewPr>
    <p:cSldViewPr snapToGrid="0" showGuides="1">
      <p:cViewPr varScale="1">
        <p:scale>
          <a:sx n="75" d="100"/>
          <a:sy n="75" d="100"/>
        </p:scale>
        <p:origin x="47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38084-66CD-4CDA-A7D2-1E28379CC0CA}"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en-US"/>
        </a:p>
      </dgm:t>
    </dgm:pt>
    <dgm:pt modelId="{E47E9C25-71FF-4659-BA18-87AADCA74BAE}">
      <dgm:prSet phldrT="[Text]"/>
      <dgm:spPr>
        <a:effectLst>
          <a:outerShdw blurRad="50800" dist="38100" dir="2700000" algn="tl" rotWithShape="0">
            <a:prstClr val="black">
              <a:alpha val="40000"/>
            </a:prstClr>
          </a:outerShdw>
        </a:effectLst>
      </dgm:spPr>
      <dgm:t>
        <a:bodyPr/>
        <a:lstStyle/>
        <a:p>
          <a:r>
            <a:rPr lang="en-US" dirty="0"/>
            <a:t>Preparation Process</a:t>
          </a:r>
        </a:p>
      </dgm:t>
    </dgm:pt>
    <dgm:pt modelId="{B83DADC1-8AA9-446C-BFCA-04AD7854DC24}" type="parTrans" cxnId="{3E862853-A599-4A4B-AB4D-05180A7D527E}">
      <dgm:prSet/>
      <dgm:spPr/>
      <dgm:t>
        <a:bodyPr/>
        <a:lstStyle/>
        <a:p>
          <a:endParaRPr lang="en-US"/>
        </a:p>
      </dgm:t>
    </dgm:pt>
    <dgm:pt modelId="{FFA3817E-9377-4D6C-83CD-E11065A02CAE}" type="sibTrans" cxnId="{3E862853-A599-4A4B-AB4D-05180A7D527E}">
      <dgm:prSet/>
      <dgm:spPr/>
      <dgm:t>
        <a:bodyPr/>
        <a:lstStyle/>
        <a:p>
          <a:endParaRPr lang="en-US"/>
        </a:p>
      </dgm:t>
    </dgm:pt>
    <dgm:pt modelId="{41EAFB8F-C571-4F55-A7AB-B35A02486F5F}">
      <dgm:prSet phldrT="[Text]"/>
      <dgm:spPr>
        <a:effectLst>
          <a:outerShdw blurRad="50800" dist="38100" dir="2700000" algn="tl" rotWithShape="0">
            <a:prstClr val="black">
              <a:alpha val="40000"/>
            </a:prstClr>
          </a:outerShdw>
        </a:effectLst>
      </dgm:spPr>
      <dgm:t>
        <a:bodyPr/>
        <a:lstStyle/>
        <a:p>
          <a:pPr>
            <a:buClr>
              <a:schemeClr val="accent2">
                <a:lumMod val="50000"/>
              </a:schemeClr>
            </a:buClr>
          </a:pPr>
          <a:r>
            <a:rPr lang="en-US" dirty="0"/>
            <a:t>U.S. provides formal notice to country of FAA request for an assessment</a:t>
          </a:r>
        </a:p>
      </dgm:t>
    </dgm:pt>
    <dgm:pt modelId="{8A137D54-BBB3-4ABA-864B-D573A77011BE}" type="parTrans" cxnId="{D16F9581-9D24-4E30-92F2-62B815D71585}">
      <dgm:prSet/>
      <dgm:spPr/>
      <dgm:t>
        <a:bodyPr/>
        <a:lstStyle/>
        <a:p>
          <a:endParaRPr lang="en-US"/>
        </a:p>
      </dgm:t>
    </dgm:pt>
    <dgm:pt modelId="{6E79663C-D58F-4418-8CF0-14F4D056FD2B}" type="sibTrans" cxnId="{D16F9581-9D24-4E30-92F2-62B815D71585}">
      <dgm:prSet/>
      <dgm:spPr/>
      <dgm:t>
        <a:bodyPr/>
        <a:lstStyle/>
        <a:p>
          <a:endParaRPr lang="en-US"/>
        </a:p>
      </dgm:t>
    </dgm:pt>
    <dgm:pt modelId="{D1137DFC-5DB9-4D02-A53E-03A43929DB0A}">
      <dgm:prSet phldrT="[Text]"/>
      <dgm:spPr>
        <a:effectLst>
          <a:outerShdw blurRad="50800" dist="38100" dir="2700000" algn="tl" rotWithShape="0">
            <a:prstClr val="black">
              <a:alpha val="40000"/>
            </a:prstClr>
          </a:outerShdw>
        </a:effectLst>
      </dgm:spPr>
      <dgm:t>
        <a:bodyPr/>
        <a:lstStyle/>
        <a:p>
          <a:r>
            <a:rPr lang="en-US" dirty="0"/>
            <a:t>IASA Assessment</a:t>
          </a:r>
        </a:p>
      </dgm:t>
    </dgm:pt>
    <dgm:pt modelId="{C2B4E443-BAB6-4BB0-9AC4-F1B4A63F6E88}" type="parTrans" cxnId="{BA6C198D-886F-44E1-9C4C-2A6C08726AFC}">
      <dgm:prSet/>
      <dgm:spPr/>
      <dgm:t>
        <a:bodyPr/>
        <a:lstStyle/>
        <a:p>
          <a:endParaRPr lang="en-US"/>
        </a:p>
      </dgm:t>
    </dgm:pt>
    <dgm:pt modelId="{D9A14F5E-C3C8-4D13-B9F0-27559E6DD3B1}" type="sibTrans" cxnId="{BA6C198D-886F-44E1-9C4C-2A6C08726AFC}">
      <dgm:prSet/>
      <dgm:spPr/>
      <dgm:t>
        <a:bodyPr/>
        <a:lstStyle/>
        <a:p>
          <a:endParaRPr lang="en-US"/>
        </a:p>
      </dgm:t>
    </dgm:pt>
    <dgm:pt modelId="{821C9BB0-5A70-439A-91F8-03FB726F983F}">
      <dgm:prSet phldrT="[Text]" custT="1"/>
      <dgm:spPr>
        <a:effectLst>
          <a:outerShdw blurRad="50800" dist="38100" dir="2700000" algn="tl" rotWithShape="0">
            <a:prstClr val="black">
              <a:alpha val="40000"/>
            </a:prstClr>
          </a:outerShdw>
        </a:effectLst>
      </dgm:spPr>
      <dgm:t>
        <a:bodyPr/>
        <a:lstStyle/>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FAA Team conducts in-country assessment</a:t>
          </a:r>
        </a:p>
      </dgm:t>
    </dgm:pt>
    <dgm:pt modelId="{015AD5ED-BA50-4C31-B264-A1A9FDC81CC6}" type="parTrans" cxnId="{2A07D788-4F05-4622-B08E-5643BE18E4F8}">
      <dgm:prSet/>
      <dgm:spPr/>
      <dgm:t>
        <a:bodyPr/>
        <a:lstStyle/>
        <a:p>
          <a:endParaRPr lang="en-US"/>
        </a:p>
      </dgm:t>
    </dgm:pt>
    <dgm:pt modelId="{373E91BB-EEAD-436A-AE5A-79F217C28CE8}" type="sibTrans" cxnId="{2A07D788-4F05-4622-B08E-5643BE18E4F8}">
      <dgm:prSet/>
      <dgm:spPr/>
      <dgm:t>
        <a:bodyPr/>
        <a:lstStyle/>
        <a:p>
          <a:endParaRPr lang="en-US"/>
        </a:p>
      </dgm:t>
    </dgm:pt>
    <dgm:pt modelId="{4C2927F4-C2CA-4CC1-B97E-01CD4DF81F20}">
      <dgm:prSet phldrT="[Text]"/>
      <dgm:spPr>
        <a:effectLst>
          <a:outerShdw blurRad="50800" dist="38100" dir="2700000" algn="tl" rotWithShape="0">
            <a:prstClr val="black">
              <a:alpha val="40000"/>
            </a:prstClr>
          </a:outerShdw>
        </a:effectLst>
      </dgm:spPr>
      <dgm:t>
        <a:bodyPr/>
        <a:lstStyle/>
        <a:p>
          <a:r>
            <a:rPr lang="en-US" dirty="0"/>
            <a:t>CAP</a:t>
          </a:r>
        </a:p>
      </dgm:t>
    </dgm:pt>
    <dgm:pt modelId="{1BA48063-163D-4D31-ACDB-69DCB5F619AF}" type="parTrans" cxnId="{97674CBA-BFBE-4555-8412-F92257D10D7D}">
      <dgm:prSet/>
      <dgm:spPr/>
      <dgm:t>
        <a:bodyPr/>
        <a:lstStyle/>
        <a:p>
          <a:endParaRPr lang="en-US"/>
        </a:p>
      </dgm:t>
    </dgm:pt>
    <dgm:pt modelId="{FC5BCE12-17BA-45D8-B8EA-CC2013186072}" type="sibTrans" cxnId="{97674CBA-BFBE-4555-8412-F92257D10D7D}">
      <dgm:prSet/>
      <dgm:spPr/>
      <dgm:t>
        <a:bodyPr/>
        <a:lstStyle/>
        <a:p>
          <a:endParaRPr lang="en-US"/>
        </a:p>
      </dgm:t>
    </dgm:pt>
    <dgm:pt modelId="{3B91F8AF-86B4-44E0-9F38-476F0D37248C}">
      <dgm:prSet phldrT="[Text]" custT="1"/>
      <dgm:spPr>
        <a:effectLst>
          <a:outerShdw blurRad="50800" dist="38100" dir="2700000" algn="tl" rotWithShape="0">
            <a:prstClr val="black">
              <a:alpha val="40000"/>
            </a:prstClr>
          </a:outerShdw>
        </a:effectLst>
      </dgm:spPr>
      <dgm:t>
        <a:bodyPr/>
        <a:lstStyle/>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FAA issues formal written report</a:t>
          </a:r>
        </a:p>
      </dgm:t>
    </dgm:pt>
    <dgm:pt modelId="{114A03A7-9E99-4102-A434-70F22B6EA9B1}" type="parTrans" cxnId="{716E1F1A-4D3E-4216-8378-144B9DCB928A}">
      <dgm:prSet/>
      <dgm:spPr/>
      <dgm:t>
        <a:bodyPr/>
        <a:lstStyle/>
        <a:p>
          <a:endParaRPr lang="en-US"/>
        </a:p>
      </dgm:t>
    </dgm:pt>
    <dgm:pt modelId="{79E36BB9-CFC6-451A-B668-2C8BB686C423}" type="sibTrans" cxnId="{716E1F1A-4D3E-4216-8378-144B9DCB928A}">
      <dgm:prSet/>
      <dgm:spPr/>
      <dgm:t>
        <a:bodyPr/>
        <a:lstStyle/>
        <a:p>
          <a:endParaRPr lang="en-US"/>
        </a:p>
      </dgm:t>
    </dgm:pt>
    <dgm:pt modelId="{137E273D-149C-4480-8532-2CC84D43909C}">
      <dgm:prSet phldrT="[Text]"/>
      <dgm:spPr>
        <a:effectLst>
          <a:outerShdw blurRad="50800" dist="38100" dir="2700000" algn="tl" rotWithShape="0">
            <a:prstClr val="black">
              <a:alpha val="40000"/>
            </a:prstClr>
          </a:outerShdw>
        </a:effectLst>
      </dgm:spPr>
      <dgm:t>
        <a:bodyPr/>
        <a:lstStyle/>
        <a:p>
          <a:pPr>
            <a:buClr>
              <a:schemeClr val="accent2">
                <a:lumMod val="50000"/>
              </a:schemeClr>
            </a:buClr>
          </a:pPr>
          <a:r>
            <a:rPr lang="en-US" dirty="0"/>
            <a:t>Country prepares for IASA assessment; completes IASA checklist and submits to the FAA</a:t>
          </a:r>
        </a:p>
      </dgm:t>
    </dgm:pt>
    <dgm:pt modelId="{73CEBCDB-26D9-428E-9010-6B519B5593E6}" type="parTrans" cxnId="{145A0F55-092E-4F4D-9FC9-8F3946BDF28F}">
      <dgm:prSet/>
      <dgm:spPr/>
      <dgm:t>
        <a:bodyPr/>
        <a:lstStyle/>
        <a:p>
          <a:endParaRPr lang="en-US"/>
        </a:p>
      </dgm:t>
    </dgm:pt>
    <dgm:pt modelId="{137291AF-4C90-4DE9-A0D7-FD6BED5EA699}" type="sibTrans" cxnId="{145A0F55-092E-4F4D-9FC9-8F3946BDF28F}">
      <dgm:prSet/>
      <dgm:spPr/>
      <dgm:t>
        <a:bodyPr/>
        <a:lstStyle/>
        <a:p>
          <a:endParaRPr lang="en-US"/>
        </a:p>
      </dgm:t>
    </dgm:pt>
    <dgm:pt modelId="{E0A671C8-EBB9-44D1-8AF9-30B5AEA9625E}">
      <dgm:prSet phldrT="[Text]" custT="1"/>
      <dgm:spPr>
        <a:effectLst>
          <a:outerShdw blurRad="50800" dist="38100" dir="2700000" algn="tl" rotWithShape="0">
            <a:prstClr val="black">
              <a:alpha val="40000"/>
            </a:prstClr>
          </a:outerShdw>
        </a:effectLst>
      </dgm:spPr>
      <dgm:t>
        <a:bodyPr/>
        <a:lstStyle/>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FAA Team provides out-brief and summary of assessment findings</a:t>
          </a:r>
        </a:p>
      </dgm:t>
    </dgm:pt>
    <dgm:pt modelId="{D1E422EF-43BF-4F69-9662-C820966743CA}" type="parTrans" cxnId="{8BF8A2CB-F259-40C1-9FC9-DC52FE950AF8}">
      <dgm:prSet/>
      <dgm:spPr/>
      <dgm:t>
        <a:bodyPr/>
        <a:lstStyle/>
        <a:p>
          <a:endParaRPr lang="en-US"/>
        </a:p>
      </dgm:t>
    </dgm:pt>
    <dgm:pt modelId="{7FAEA000-0DB7-4FB3-96EE-78CD421750D1}" type="sibTrans" cxnId="{8BF8A2CB-F259-40C1-9FC9-DC52FE950AF8}">
      <dgm:prSet/>
      <dgm:spPr/>
      <dgm:t>
        <a:bodyPr/>
        <a:lstStyle/>
        <a:p>
          <a:endParaRPr lang="en-US"/>
        </a:p>
      </dgm:t>
    </dgm:pt>
    <dgm:pt modelId="{7EE0F021-22AC-4FF4-A04F-62B7F2E666EF}">
      <dgm:prSet phldrT="[Text]" custT="1"/>
      <dgm:spPr>
        <a:effectLst>
          <a:outerShdw blurRad="50800" dist="38100" dir="2700000" algn="tl" rotWithShape="0">
            <a:prstClr val="black">
              <a:alpha val="40000"/>
            </a:prstClr>
          </a:outerShdw>
        </a:effectLst>
      </dgm:spPr>
      <dgm:t>
        <a:bodyPr/>
        <a:lstStyle/>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Country begins CAP process in anticipation of report</a:t>
          </a:r>
        </a:p>
      </dgm:t>
    </dgm:pt>
    <dgm:pt modelId="{81906880-2D35-4698-ABB3-DCAB878BD19A}" type="parTrans" cxnId="{5744A0EA-E157-4A8A-9AAF-D1BE43EE697B}">
      <dgm:prSet/>
      <dgm:spPr/>
      <dgm:t>
        <a:bodyPr/>
        <a:lstStyle/>
        <a:p>
          <a:endParaRPr lang="en-US"/>
        </a:p>
      </dgm:t>
    </dgm:pt>
    <dgm:pt modelId="{9044EB3A-992C-40AD-90ED-F6413E1C3558}" type="sibTrans" cxnId="{5744A0EA-E157-4A8A-9AAF-D1BE43EE697B}">
      <dgm:prSet/>
      <dgm:spPr/>
      <dgm:t>
        <a:bodyPr/>
        <a:lstStyle/>
        <a:p>
          <a:endParaRPr lang="en-US"/>
        </a:p>
      </dgm:t>
    </dgm:pt>
    <dgm:pt modelId="{789818D1-EF6D-4734-BD2B-EDE2FD0D79EB}">
      <dgm:prSet phldrT="[Text]" custT="1"/>
      <dgm:spPr>
        <a:effectLst>
          <a:outerShdw blurRad="50800" dist="38100" dir="2700000" algn="tl" rotWithShape="0">
            <a:prstClr val="black">
              <a:alpha val="40000"/>
            </a:prstClr>
          </a:outerShdw>
        </a:effectLst>
      </dgm:spPr>
      <dgm:t>
        <a:bodyPr/>
        <a:lstStyle/>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Country continues implementing CAP</a:t>
          </a:r>
        </a:p>
      </dgm:t>
    </dgm:pt>
    <dgm:pt modelId="{9FCCE809-B0CE-4657-AAD9-1EAA67D8866D}" type="parTrans" cxnId="{7506EB7B-3BCE-48E7-A32C-82406D06ADAE}">
      <dgm:prSet/>
      <dgm:spPr/>
      <dgm:t>
        <a:bodyPr/>
        <a:lstStyle/>
        <a:p>
          <a:endParaRPr lang="en-US"/>
        </a:p>
      </dgm:t>
    </dgm:pt>
    <dgm:pt modelId="{97053597-721D-4571-87B3-39F32E2BF71D}" type="sibTrans" cxnId="{7506EB7B-3BCE-48E7-A32C-82406D06ADAE}">
      <dgm:prSet/>
      <dgm:spPr/>
      <dgm:t>
        <a:bodyPr/>
        <a:lstStyle/>
        <a:p>
          <a:endParaRPr lang="en-US"/>
        </a:p>
      </dgm:t>
    </dgm:pt>
    <dgm:pt modelId="{09DC362B-8BBA-4A91-9F65-B48B62591C6D}">
      <dgm:prSet phldrT="[Text]" custT="1"/>
      <dgm:spPr>
        <a:effectLst>
          <a:outerShdw blurRad="50800" dist="38100" dir="2700000" algn="tl" rotWithShape="0">
            <a:prstClr val="black">
              <a:alpha val="40000"/>
            </a:prstClr>
          </a:outerShdw>
        </a:effectLst>
      </dgm:spPr>
      <dgm:t>
        <a:bodyPr/>
        <a:lstStyle/>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FAA conducts verification visit during final consultations</a:t>
          </a:r>
        </a:p>
      </dgm:t>
    </dgm:pt>
    <dgm:pt modelId="{1E75BCFE-24D7-49C0-844F-BAB11FC0B031}" type="parTrans" cxnId="{F3D84D48-A146-4B33-9DFD-A3748F8156D3}">
      <dgm:prSet/>
      <dgm:spPr/>
      <dgm:t>
        <a:bodyPr/>
        <a:lstStyle/>
        <a:p>
          <a:endParaRPr lang="en-US"/>
        </a:p>
      </dgm:t>
    </dgm:pt>
    <dgm:pt modelId="{1F1EA151-D323-45DE-872C-17811D741012}" type="sibTrans" cxnId="{F3D84D48-A146-4B33-9DFD-A3748F8156D3}">
      <dgm:prSet/>
      <dgm:spPr/>
      <dgm:t>
        <a:bodyPr/>
        <a:lstStyle/>
        <a:p>
          <a:endParaRPr lang="en-US"/>
        </a:p>
      </dgm:t>
    </dgm:pt>
    <dgm:pt modelId="{B94C28AB-0209-4086-9A4E-1E9A4FFAAC38}">
      <dgm:prSet phldrT="[Text]" custT="1"/>
      <dgm:spPr>
        <a:effectLst>
          <a:outerShdw blurRad="50800" dist="38100" dir="2700000" algn="tl" rotWithShape="0">
            <a:prstClr val="black">
              <a:alpha val="40000"/>
            </a:prstClr>
          </a:outerShdw>
        </a:effectLst>
      </dgm:spPr>
      <dgm:t>
        <a:bodyPr/>
        <a:lstStyle/>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CAT 1 or CAT 2 status determined following CAP implementation</a:t>
          </a:r>
        </a:p>
      </dgm:t>
    </dgm:pt>
    <dgm:pt modelId="{E6AB847A-9FE9-478A-BD78-B9C793E7BA10}" type="parTrans" cxnId="{5C3E013E-461C-4410-A404-28932163FB5B}">
      <dgm:prSet/>
      <dgm:spPr/>
      <dgm:t>
        <a:bodyPr/>
        <a:lstStyle/>
        <a:p>
          <a:endParaRPr lang="en-US"/>
        </a:p>
      </dgm:t>
    </dgm:pt>
    <dgm:pt modelId="{882A909E-7E69-4A2C-8E0B-4436196FB58B}" type="sibTrans" cxnId="{5C3E013E-461C-4410-A404-28932163FB5B}">
      <dgm:prSet/>
      <dgm:spPr/>
      <dgm:t>
        <a:bodyPr/>
        <a:lstStyle/>
        <a:p>
          <a:endParaRPr lang="en-US"/>
        </a:p>
      </dgm:t>
    </dgm:pt>
    <dgm:pt modelId="{70E8A333-B739-4FF8-A8D4-73473032D429}" type="pres">
      <dgm:prSet presAssocID="{BB938084-66CD-4CDA-A7D2-1E28379CC0CA}" presName="linearFlow" presStyleCnt="0">
        <dgm:presLayoutVars>
          <dgm:dir/>
          <dgm:animLvl val="lvl"/>
          <dgm:resizeHandles val="exact"/>
        </dgm:presLayoutVars>
      </dgm:prSet>
      <dgm:spPr/>
    </dgm:pt>
    <dgm:pt modelId="{543BA7E8-5CE0-41EC-8AF2-2B799E3BE5C1}" type="pres">
      <dgm:prSet presAssocID="{E47E9C25-71FF-4659-BA18-87AADCA74BAE}" presName="composite" presStyleCnt="0"/>
      <dgm:spPr/>
    </dgm:pt>
    <dgm:pt modelId="{087E6150-D3F0-44E3-95F7-EBC14501AD9C}" type="pres">
      <dgm:prSet presAssocID="{E47E9C25-71FF-4659-BA18-87AADCA74BAE}" presName="parentText" presStyleLbl="alignNode1" presStyleIdx="0" presStyleCnt="3">
        <dgm:presLayoutVars>
          <dgm:chMax val="1"/>
          <dgm:bulletEnabled val="1"/>
        </dgm:presLayoutVars>
      </dgm:prSet>
      <dgm:spPr/>
    </dgm:pt>
    <dgm:pt modelId="{E4769360-F0E3-4AED-A44B-36F2601C8B5D}" type="pres">
      <dgm:prSet presAssocID="{E47E9C25-71FF-4659-BA18-87AADCA74BAE}" presName="descendantText" presStyleLbl="alignAcc1" presStyleIdx="0" presStyleCnt="3">
        <dgm:presLayoutVars>
          <dgm:bulletEnabled val="1"/>
        </dgm:presLayoutVars>
      </dgm:prSet>
      <dgm:spPr/>
    </dgm:pt>
    <dgm:pt modelId="{D499AB1F-B5AE-4793-B08A-FD5036B8965C}" type="pres">
      <dgm:prSet presAssocID="{FFA3817E-9377-4D6C-83CD-E11065A02CAE}" presName="sp" presStyleCnt="0"/>
      <dgm:spPr/>
    </dgm:pt>
    <dgm:pt modelId="{3CB04FE9-A160-48E6-B074-7865753BB9CF}" type="pres">
      <dgm:prSet presAssocID="{D1137DFC-5DB9-4D02-A53E-03A43929DB0A}" presName="composite" presStyleCnt="0"/>
      <dgm:spPr/>
    </dgm:pt>
    <dgm:pt modelId="{B3CDD45F-D00F-4E30-B38F-27243B6FB0DD}" type="pres">
      <dgm:prSet presAssocID="{D1137DFC-5DB9-4D02-A53E-03A43929DB0A}" presName="parentText" presStyleLbl="alignNode1" presStyleIdx="1" presStyleCnt="3">
        <dgm:presLayoutVars>
          <dgm:chMax val="1"/>
          <dgm:bulletEnabled val="1"/>
        </dgm:presLayoutVars>
      </dgm:prSet>
      <dgm:spPr/>
    </dgm:pt>
    <dgm:pt modelId="{83342CDF-71A5-4176-8EDD-FAC57FBE14FD}" type="pres">
      <dgm:prSet presAssocID="{D1137DFC-5DB9-4D02-A53E-03A43929DB0A}" presName="descendantText" presStyleLbl="alignAcc1" presStyleIdx="1" presStyleCnt="3">
        <dgm:presLayoutVars>
          <dgm:bulletEnabled val="1"/>
        </dgm:presLayoutVars>
      </dgm:prSet>
      <dgm:spPr/>
    </dgm:pt>
    <dgm:pt modelId="{65C17B61-48CF-49DC-A351-575F633CD708}" type="pres">
      <dgm:prSet presAssocID="{D9A14F5E-C3C8-4D13-B9F0-27559E6DD3B1}" presName="sp" presStyleCnt="0"/>
      <dgm:spPr/>
    </dgm:pt>
    <dgm:pt modelId="{131A615F-E805-40C6-88C7-7596D82DDCED}" type="pres">
      <dgm:prSet presAssocID="{4C2927F4-C2CA-4CC1-B97E-01CD4DF81F20}" presName="composite" presStyleCnt="0"/>
      <dgm:spPr/>
    </dgm:pt>
    <dgm:pt modelId="{5572114C-B717-4B01-B5CB-3AB3C2F4BDAC}" type="pres">
      <dgm:prSet presAssocID="{4C2927F4-C2CA-4CC1-B97E-01CD4DF81F20}" presName="parentText" presStyleLbl="alignNode1" presStyleIdx="2" presStyleCnt="3">
        <dgm:presLayoutVars>
          <dgm:chMax val="1"/>
          <dgm:bulletEnabled val="1"/>
        </dgm:presLayoutVars>
      </dgm:prSet>
      <dgm:spPr/>
    </dgm:pt>
    <dgm:pt modelId="{05189B49-D516-48EF-B77C-C41A794813D8}" type="pres">
      <dgm:prSet presAssocID="{4C2927F4-C2CA-4CC1-B97E-01CD4DF81F20}" presName="descendantText" presStyleLbl="alignAcc1" presStyleIdx="2" presStyleCnt="3">
        <dgm:presLayoutVars>
          <dgm:bulletEnabled val="1"/>
        </dgm:presLayoutVars>
      </dgm:prSet>
      <dgm:spPr/>
    </dgm:pt>
  </dgm:ptLst>
  <dgm:cxnLst>
    <dgm:cxn modelId="{2474EF09-0876-4810-9C16-CFE9EF83BE45}" type="presOf" srcId="{4C2927F4-C2CA-4CC1-B97E-01CD4DF81F20}" destId="{5572114C-B717-4B01-B5CB-3AB3C2F4BDAC}" srcOrd="0" destOrd="0" presId="urn:microsoft.com/office/officeart/2005/8/layout/chevron2"/>
    <dgm:cxn modelId="{D89A8910-7D63-458D-85BD-984CB7174E23}" type="presOf" srcId="{137E273D-149C-4480-8532-2CC84D43909C}" destId="{E4769360-F0E3-4AED-A44B-36F2601C8B5D}" srcOrd="0" destOrd="1" presId="urn:microsoft.com/office/officeart/2005/8/layout/chevron2"/>
    <dgm:cxn modelId="{716E1F1A-4D3E-4216-8378-144B9DCB928A}" srcId="{4C2927F4-C2CA-4CC1-B97E-01CD4DF81F20}" destId="{3B91F8AF-86B4-44E0-9F38-476F0D37248C}" srcOrd="0" destOrd="0" parTransId="{114A03A7-9E99-4102-A434-70F22B6EA9B1}" sibTransId="{79E36BB9-CFC6-451A-B668-2C8BB686C423}"/>
    <dgm:cxn modelId="{5C3E013E-461C-4410-A404-28932163FB5B}" srcId="{4C2927F4-C2CA-4CC1-B97E-01CD4DF81F20}" destId="{B94C28AB-0209-4086-9A4E-1E9A4FFAAC38}" srcOrd="3" destOrd="0" parTransId="{E6AB847A-9FE9-478A-BD78-B9C793E7BA10}" sibTransId="{882A909E-7E69-4A2C-8E0B-4436196FB58B}"/>
    <dgm:cxn modelId="{EB17B33F-BA8A-48BD-9891-411214AEC2CB}" type="presOf" srcId="{3B91F8AF-86B4-44E0-9F38-476F0D37248C}" destId="{05189B49-D516-48EF-B77C-C41A794813D8}" srcOrd="0" destOrd="0" presId="urn:microsoft.com/office/officeart/2005/8/layout/chevron2"/>
    <dgm:cxn modelId="{81908241-90C8-442B-8ADA-0590B162C93A}" type="presOf" srcId="{09DC362B-8BBA-4A91-9F65-B48B62591C6D}" destId="{05189B49-D516-48EF-B77C-C41A794813D8}" srcOrd="0" destOrd="2" presId="urn:microsoft.com/office/officeart/2005/8/layout/chevron2"/>
    <dgm:cxn modelId="{801C9843-F4F1-4A08-A0AB-FF1DDB208D42}" type="presOf" srcId="{E0A671C8-EBB9-44D1-8AF9-30B5AEA9625E}" destId="{83342CDF-71A5-4176-8EDD-FAC57FBE14FD}" srcOrd="0" destOrd="1" presId="urn:microsoft.com/office/officeart/2005/8/layout/chevron2"/>
    <dgm:cxn modelId="{0912D065-A61F-45EB-91EB-66E39105CEEE}" type="presOf" srcId="{7EE0F021-22AC-4FF4-A04F-62B7F2E666EF}" destId="{83342CDF-71A5-4176-8EDD-FAC57FBE14FD}" srcOrd="0" destOrd="2" presId="urn:microsoft.com/office/officeart/2005/8/layout/chevron2"/>
    <dgm:cxn modelId="{4A759167-9ACC-41B9-83BC-8EF44670F563}" type="presOf" srcId="{41EAFB8F-C571-4F55-A7AB-B35A02486F5F}" destId="{E4769360-F0E3-4AED-A44B-36F2601C8B5D}" srcOrd="0" destOrd="0" presId="urn:microsoft.com/office/officeart/2005/8/layout/chevron2"/>
    <dgm:cxn modelId="{F3D84D48-A146-4B33-9DFD-A3748F8156D3}" srcId="{4C2927F4-C2CA-4CC1-B97E-01CD4DF81F20}" destId="{09DC362B-8BBA-4A91-9F65-B48B62591C6D}" srcOrd="2" destOrd="0" parTransId="{1E75BCFE-24D7-49C0-844F-BAB11FC0B031}" sibTransId="{1F1EA151-D323-45DE-872C-17811D741012}"/>
    <dgm:cxn modelId="{F16B7A6C-2368-40FA-A9E4-C0415D349900}" type="presOf" srcId="{821C9BB0-5A70-439A-91F8-03FB726F983F}" destId="{83342CDF-71A5-4176-8EDD-FAC57FBE14FD}" srcOrd="0" destOrd="0" presId="urn:microsoft.com/office/officeart/2005/8/layout/chevron2"/>
    <dgm:cxn modelId="{3E862853-A599-4A4B-AB4D-05180A7D527E}" srcId="{BB938084-66CD-4CDA-A7D2-1E28379CC0CA}" destId="{E47E9C25-71FF-4659-BA18-87AADCA74BAE}" srcOrd="0" destOrd="0" parTransId="{B83DADC1-8AA9-446C-BFCA-04AD7854DC24}" sibTransId="{FFA3817E-9377-4D6C-83CD-E11065A02CAE}"/>
    <dgm:cxn modelId="{4DA80654-55DA-4C80-BC18-7357B9B0CE43}" type="presOf" srcId="{D1137DFC-5DB9-4D02-A53E-03A43929DB0A}" destId="{B3CDD45F-D00F-4E30-B38F-27243B6FB0DD}" srcOrd="0" destOrd="0" presId="urn:microsoft.com/office/officeart/2005/8/layout/chevron2"/>
    <dgm:cxn modelId="{145A0F55-092E-4F4D-9FC9-8F3946BDF28F}" srcId="{E47E9C25-71FF-4659-BA18-87AADCA74BAE}" destId="{137E273D-149C-4480-8532-2CC84D43909C}" srcOrd="1" destOrd="0" parTransId="{73CEBCDB-26D9-428E-9010-6B519B5593E6}" sibTransId="{137291AF-4C90-4DE9-A0D7-FD6BED5EA699}"/>
    <dgm:cxn modelId="{7506EB7B-3BCE-48E7-A32C-82406D06ADAE}" srcId="{4C2927F4-C2CA-4CC1-B97E-01CD4DF81F20}" destId="{789818D1-EF6D-4734-BD2B-EDE2FD0D79EB}" srcOrd="1" destOrd="0" parTransId="{9FCCE809-B0CE-4657-AAD9-1EAA67D8866D}" sibTransId="{97053597-721D-4571-87B3-39F32E2BF71D}"/>
    <dgm:cxn modelId="{D16F9581-9D24-4E30-92F2-62B815D71585}" srcId="{E47E9C25-71FF-4659-BA18-87AADCA74BAE}" destId="{41EAFB8F-C571-4F55-A7AB-B35A02486F5F}" srcOrd="0" destOrd="0" parTransId="{8A137D54-BBB3-4ABA-864B-D573A77011BE}" sibTransId="{6E79663C-D58F-4418-8CF0-14F4D056FD2B}"/>
    <dgm:cxn modelId="{2A07D788-4F05-4622-B08E-5643BE18E4F8}" srcId="{D1137DFC-5DB9-4D02-A53E-03A43929DB0A}" destId="{821C9BB0-5A70-439A-91F8-03FB726F983F}" srcOrd="0" destOrd="0" parTransId="{015AD5ED-BA50-4C31-B264-A1A9FDC81CC6}" sibTransId="{373E91BB-EEAD-436A-AE5A-79F217C28CE8}"/>
    <dgm:cxn modelId="{91DF9489-5E41-486D-8D70-E023C2B2F6ED}" type="presOf" srcId="{E47E9C25-71FF-4659-BA18-87AADCA74BAE}" destId="{087E6150-D3F0-44E3-95F7-EBC14501AD9C}" srcOrd="0" destOrd="0" presId="urn:microsoft.com/office/officeart/2005/8/layout/chevron2"/>
    <dgm:cxn modelId="{A4282B8C-AE07-4F5C-B586-69991D71A4DE}" type="presOf" srcId="{B94C28AB-0209-4086-9A4E-1E9A4FFAAC38}" destId="{05189B49-D516-48EF-B77C-C41A794813D8}" srcOrd="0" destOrd="3" presId="urn:microsoft.com/office/officeart/2005/8/layout/chevron2"/>
    <dgm:cxn modelId="{BA6C198D-886F-44E1-9C4C-2A6C08726AFC}" srcId="{BB938084-66CD-4CDA-A7D2-1E28379CC0CA}" destId="{D1137DFC-5DB9-4D02-A53E-03A43929DB0A}" srcOrd="1" destOrd="0" parTransId="{C2B4E443-BAB6-4BB0-9AC4-F1B4A63F6E88}" sibTransId="{D9A14F5E-C3C8-4D13-B9F0-27559E6DD3B1}"/>
    <dgm:cxn modelId="{F32EBA90-B3FC-490F-9C54-72FB588455C2}" type="presOf" srcId="{789818D1-EF6D-4734-BD2B-EDE2FD0D79EB}" destId="{05189B49-D516-48EF-B77C-C41A794813D8}" srcOrd="0" destOrd="1" presId="urn:microsoft.com/office/officeart/2005/8/layout/chevron2"/>
    <dgm:cxn modelId="{BC4870A7-6B1D-4FFF-B6FE-8A8B45B3FF33}" type="presOf" srcId="{BB938084-66CD-4CDA-A7D2-1E28379CC0CA}" destId="{70E8A333-B739-4FF8-A8D4-73473032D429}" srcOrd="0" destOrd="0" presId="urn:microsoft.com/office/officeart/2005/8/layout/chevron2"/>
    <dgm:cxn modelId="{97674CBA-BFBE-4555-8412-F92257D10D7D}" srcId="{BB938084-66CD-4CDA-A7D2-1E28379CC0CA}" destId="{4C2927F4-C2CA-4CC1-B97E-01CD4DF81F20}" srcOrd="2" destOrd="0" parTransId="{1BA48063-163D-4D31-ACDB-69DCB5F619AF}" sibTransId="{FC5BCE12-17BA-45D8-B8EA-CC2013186072}"/>
    <dgm:cxn modelId="{8BF8A2CB-F259-40C1-9FC9-DC52FE950AF8}" srcId="{D1137DFC-5DB9-4D02-A53E-03A43929DB0A}" destId="{E0A671C8-EBB9-44D1-8AF9-30B5AEA9625E}" srcOrd="1" destOrd="0" parTransId="{D1E422EF-43BF-4F69-9662-C820966743CA}" sibTransId="{7FAEA000-0DB7-4FB3-96EE-78CD421750D1}"/>
    <dgm:cxn modelId="{5744A0EA-E157-4A8A-9AAF-D1BE43EE697B}" srcId="{D1137DFC-5DB9-4D02-A53E-03A43929DB0A}" destId="{7EE0F021-22AC-4FF4-A04F-62B7F2E666EF}" srcOrd="2" destOrd="0" parTransId="{81906880-2D35-4698-ABB3-DCAB878BD19A}" sibTransId="{9044EB3A-992C-40AD-90ED-F6413E1C3558}"/>
    <dgm:cxn modelId="{C3679C5B-A7B1-48C3-B2F2-53E7CA39F690}" type="presParOf" srcId="{70E8A333-B739-4FF8-A8D4-73473032D429}" destId="{543BA7E8-5CE0-41EC-8AF2-2B799E3BE5C1}" srcOrd="0" destOrd="0" presId="urn:microsoft.com/office/officeart/2005/8/layout/chevron2"/>
    <dgm:cxn modelId="{E4A48CDC-C9BD-4DC5-A3AB-793955642844}" type="presParOf" srcId="{543BA7E8-5CE0-41EC-8AF2-2B799E3BE5C1}" destId="{087E6150-D3F0-44E3-95F7-EBC14501AD9C}" srcOrd="0" destOrd="0" presId="urn:microsoft.com/office/officeart/2005/8/layout/chevron2"/>
    <dgm:cxn modelId="{89963B7C-FA92-411E-B87A-BCF5CFA729DE}" type="presParOf" srcId="{543BA7E8-5CE0-41EC-8AF2-2B799E3BE5C1}" destId="{E4769360-F0E3-4AED-A44B-36F2601C8B5D}" srcOrd="1" destOrd="0" presId="urn:microsoft.com/office/officeart/2005/8/layout/chevron2"/>
    <dgm:cxn modelId="{DF7AC7A8-7029-4154-A893-5BC9B8C86208}" type="presParOf" srcId="{70E8A333-B739-4FF8-A8D4-73473032D429}" destId="{D499AB1F-B5AE-4793-B08A-FD5036B8965C}" srcOrd="1" destOrd="0" presId="urn:microsoft.com/office/officeart/2005/8/layout/chevron2"/>
    <dgm:cxn modelId="{11F5F7C2-4022-4BEE-94BF-A9E52CB5EDB2}" type="presParOf" srcId="{70E8A333-B739-4FF8-A8D4-73473032D429}" destId="{3CB04FE9-A160-48E6-B074-7865753BB9CF}" srcOrd="2" destOrd="0" presId="urn:microsoft.com/office/officeart/2005/8/layout/chevron2"/>
    <dgm:cxn modelId="{819F4613-6562-4BDF-BE51-9B8D3347AFF9}" type="presParOf" srcId="{3CB04FE9-A160-48E6-B074-7865753BB9CF}" destId="{B3CDD45F-D00F-4E30-B38F-27243B6FB0DD}" srcOrd="0" destOrd="0" presId="urn:microsoft.com/office/officeart/2005/8/layout/chevron2"/>
    <dgm:cxn modelId="{501B86FB-EA9F-49F7-BB71-E809F389C176}" type="presParOf" srcId="{3CB04FE9-A160-48E6-B074-7865753BB9CF}" destId="{83342CDF-71A5-4176-8EDD-FAC57FBE14FD}" srcOrd="1" destOrd="0" presId="urn:microsoft.com/office/officeart/2005/8/layout/chevron2"/>
    <dgm:cxn modelId="{F7598319-8AD5-4D48-96FF-4B95B0236E2D}" type="presParOf" srcId="{70E8A333-B739-4FF8-A8D4-73473032D429}" destId="{65C17B61-48CF-49DC-A351-575F633CD708}" srcOrd="3" destOrd="0" presId="urn:microsoft.com/office/officeart/2005/8/layout/chevron2"/>
    <dgm:cxn modelId="{82A26D70-580D-4B56-888E-2EC09F0D6DD3}" type="presParOf" srcId="{70E8A333-B739-4FF8-A8D4-73473032D429}" destId="{131A615F-E805-40C6-88C7-7596D82DDCED}" srcOrd="4" destOrd="0" presId="urn:microsoft.com/office/officeart/2005/8/layout/chevron2"/>
    <dgm:cxn modelId="{FAE910BE-1A56-4B9E-A5A2-5827D302BD9B}" type="presParOf" srcId="{131A615F-E805-40C6-88C7-7596D82DDCED}" destId="{5572114C-B717-4B01-B5CB-3AB3C2F4BDAC}" srcOrd="0" destOrd="0" presId="urn:microsoft.com/office/officeart/2005/8/layout/chevron2"/>
    <dgm:cxn modelId="{53F88D5C-3570-449C-AEA0-E480DB00A9EA}" type="presParOf" srcId="{131A615F-E805-40C6-88C7-7596D82DDCED}" destId="{05189B49-D516-48EF-B77C-C41A794813D8}" srcOrd="1" destOrd="0" presId="urn:microsoft.com/office/officeart/2005/8/layout/chevron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E6150-D3F0-44E3-95F7-EBC14501AD9C}">
      <dsp:nvSpPr>
        <dsp:cNvPr id="0" name=""/>
        <dsp:cNvSpPr/>
      </dsp:nvSpPr>
      <dsp:spPr>
        <a:xfrm rot="5400000">
          <a:off x="-273910" y="274334"/>
          <a:ext cx="1826072" cy="1278250"/>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Preparation Process</a:t>
          </a:r>
        </a:p>
      </dsp:txBody>
      <dsp:txXfrm rot="-5400000">
        <a:off x="1" y="639548"/>
        <a:ext cx="1278250" cy="547822"/>
      </dsp:txXfrm>
    </dsp:sp>
    <dsp:sp modelId="{E4769360-F0E3-4AED-A44B-36F2601C8B5D}">
      <dsp:nvSpPr>
        <dsp:cNvPr id="0" name=""/>
        <dsp:cNvSpPr/>
      </dsp:nvSpPr>
      <dsp:spPr>
        <a:xfrm rot="5400000">
          <a:off x="4107784" y="-2829110"/>
          <a:ext cx="1186947" cy="6846014"/>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lr>
              <a:schemeClr val="accent2">
                <a:lumMod val="50000"/>
              </a:schemeClr>
            </a:buClr>
            <a:buChar char="•"/>
          </a:pPr>
          <a:r>
            <a:rPr lang="en-US" sz="1800" kern="1200" dirty="0"/>
            <a:t>U.S. provides formal notice to country of FAA request for an assessment</a:t>
          </a:r>
        </a:p>
        <a:p>
          <a:pPr marL="171450" lvl="1" indent="-171450" algn="l" defTabSz="800100">
            <a:lnSpc>
              <a:spcPct val="90000"/>
            </a:lnSpc>
            <a:spcBef>
              <a:spcPct val="0"/>
            </a:spcBef>
            <a:spcAft>
              <a:spcPct val="15000"/>
            </a:spcAft>
            <a:buClr>
              <a:schemeClr val="accent2">
                <a:lumMod val="50000"/>
              </a:schemeClr>
            </a:buClr>
            <a:buChar char="•"/>
          </a:pPr>
          <a:r>
            <a:rPr lang="en-US" sz="1800" kern="1200" dirty="0"/>
            <a:t>Country prepares for IASA assessment; completes IASA checklist and submits to the FAA</a:t>
          </a:r>
        </a:p>
      </dsp:txBody>
      <dsp:txXfrm rot="-5400000">
        <a:off x="1278251" y="58365"/>
        <a:ext cx="6788072" cy="1071063"/>
      </dsp:txXfrm>
    </dsp:sp>
    <dsp:sp modelId="{B3CDD45F-D00F-4E30-B38F-27243B6FB0DD}">
      <dsp:nvSpPr>
        <dsp:cNvPr id="0" name=""/>
        <dsp:cNvSpPr/>
      </dsp:nvSpPr>
      <dsp:spPr>
        <a:xfrm rot="5400000">
          <a:off x="-273910" y="1908420"/>
          <a:ext cx="1826072" cy="1278250"/>
        </a:xfrm>
        <a:prstGeom prst="chevron">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IASA Assessment</a:t>
          </a:r>
        </a:p>
      </dsp:txBody>
      <dsp:txXfrm rot="-5400000">
        <a:off x="1" y="2273634"/>
        <a:ext cx="1278250" cy="547822"/>
      </dsp:txXfrm>
    </dsp:sp>
    <dsp:sp modelId="{83342CDF-71A5-4176-8EDD-FAC57FBE14FD}">
      <dsp:nvSpPr>
        <dsp:cNvPr id="0" name=""/>
        <dsp:cNvSpPr/>
      </dsp:nvSpPr>
      <dsp:spPr>
        <a:xfrm rot="5400000">
          <a:off x="4107784" y="-1195024"/>
          <a:ext cx="1186947" cy="6846014"/>
        </a:xfrm>
        <a:prstGeom prst="round2Same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FAA Team conducts in-country assessment</a:t>
          </a:r>
        </a:p>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FAA Team provides out-brief and summary of assessment findings</a:t>
          </a:r>
        </a:p>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Country begins CAP process in anticipation of report</a:t>
          </a:r>
        </a:p>
      </dsp:txBody>
      <dsp:txXfrm rot="-5400000">
        <a:off x="1278251" y="1692451"/>
        <a:ext cx="6788072" cy="1071063"/>
      </dsp:txXfrm>
    </dsp:sp>
    <dsp:sp modelId="{5572114C-B717-4B01-B5CB-3AB3C2F4BDAC}">
      <dsp:nvSpPr>
        <dsp:cNvPr id="0" name=""/>
        <dsp:cNvSpPr/>
      </dsp:nvSpPr>
      <dsp:spPr>
        <a:xfrm rot="5400000">
          <a:off x="-273910" y="3542505"/>
          <a:ext cx="1826072" cy="1278250"/>
        </a:xfrm>
        <a:prstGeom prst="chevron">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CAP</a:t>
          </a:r>
        </a:p>
      </dsp:txBody>
      <dsp:txXfrm rot="-5400000">
        <a:off x="1" y="3907719"/>
        <a:ext cx="1278250" cy="547822"/>
      </dsp:txXfrm>
    </dsp:sp>
    <dsp:sp modelId="{05189B49-D516-48EF-B77C-C41A794813D8}">
      <dsp:nvSpPr>
        <dsp:cNvPr id="0" name=""/>
        <dsp:cNvSpPr/>
      </dsp:nvSpPr>
      <dsp:spPr>
        <a:xfrm rot="5400000">
          <a:off x="4107784" y="439061"/>
          <a:ext cx="1186947" cy="6846014"/>
        </a:xfrm>
        <a:prstGeom prst="round2Same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FAA issues formal written report</a:t>
          </a:r>
        </a:p>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Country continues implementing CAP</a:t>
          </a:r>
        </a:p>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FAA conducts verification visit during final consultations</a:t>
          </a:r>
        </a:p>
        <a:p>
          <a:pPr marL="171450" lvl="1" indent="-171450" algn="l" defTabSz="711200">
            <a:lnSpc>
              <a:spcPct val="90000"/>
            </a:lnSpc>
            <a:spcBef>
              <a:spcPct val="0"/>
            </a:spcBef>
            <a:spcAft>
              <a:spcPct val="15000"/>
            </a:spcAft>
            <a:buClr>
              <a:srgbClr val="ED7D31">
                <a:lumMod val="50000"/>
              </a:srgbClr>
            </a:buClr>
            <a:buChar char="•"/>
          </a:pPr>
          <a:r>
            <a:rPr lang="en-US" sz="1600" kern="1200" dirty="0">
              <a:solidFill>
                <a:prstClr val="black">
                  <a:hueOff val="0"/>
                  <a:satOff val="0"/>
                  <a:lumOff val="0"/>
                  <a:alphaOff val="0"/>
                </a:prstClr>
              </a:solidFill>
              <a:latin typeface="Calibri" panose="020F0502020204030204"/>
              <a:ea typeface="+mn-ea"/>
              <a:cs typeface="+mn-cs"/>
            </a:rPr>
            <a:t>CAT 1 or CAT 2 status determined following CAP implementation</a:t>
          </a:r>
        </a:p>
      </dsp:txBody>
      <dsp:txXfrm rot="-5400000">
        <a:off x="1278251" y="3326536"/>
        <a:ext cx="6788072" cy="10710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6CED2-6F4F-464C-A0DE-AF231C8549BD}" type="datetimeFigureOut">
              <a:rPr lang="en-US" smtClean="0"/>
              <a:t>5/14/2024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27DE4-EA67-4601-88A6-1448654BC9F1}" type="slidenum">
              <a:rPr lang="en-US" smtClean="0"/>
              <a:t>‹#›</a:t>
            </a:fld>
            <a:endParaRPr lang="en-US" dirty="0"/>
          </a:p>
        </p:txBody>
      </p:sp>
    </p:spTree>
    <p:extLst>
      <p:ext uri="{BB962C8B-B14F-4D97-AF65-F5344CB8AC3E}">
        <p14:creationId xmlns:p14="http://schemas.microsoft.com/office/powerpoint/2010/main" val="196107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 CAAs in improving safety oversight capabilities; prepare CAAs for safety audits; Assist CAAs in developing/implementing corrective action plans to findings of non-compliances to ICAO standards. Also, we support CAAs in their application for operation into the U.S. </a:t>
            </a:r>
          </a:p>
        </p:txBody>
      </p:sp>
      <p:sp>
        <p:nvSpPr>
          <p:cNvPr id="4" name="Slide Number Placeholder 3"/>
          <p:cNvSpPr>
            <a:spLocks noGrp="1"/>
          </p:cNvSpPr>
          <p:nvPr>
            <p:ph type="sldNum" sz="quarter" idx="5"/>
          </p:nvPr>
        </p:nvSpPr>
        <p:spPr/>
        <p:txBody>
          <a:bodyPr/>
          <a:lstStyle/>
          <a:p>
            <a:fld id="{7AA27DE4-EA67-4601-88A6-1448654BC9F1}" type="slidenum">
              <a:rPr lang="en-US" smtClean="0"/>
              <a:t>5</a:t>
            </a:fld>
            <a:endParaRPr lang="en-US" dirty="0"/>
          </a:p>
        </p:txBody>
      </p:sp>
    </p:spTree>
    <p:extLst>
      <p:ext uri="{BB962C8B-B14F-4D97-AF65-F5344CB8AC3E}">
        <p14:creationId xmlns:p14="http://schemas.microsoft.com/office/powerpoint/2010/main" val="330830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Boxes in green are “gates”</a:t>
            </a:r>
          </a:p>
        </p:txBody>
      </p:sp>
      <p:sp>
        <p:nvSpPr>
          <p:cNvPr id="4" name="Slide Number Placeholder 3"/>
          <p:cNvSpPr>
            <a:spLocks noGrp="1"/>
          </p:cNvSpPr>
          <p:nvPr>
            <p:ph type="sldNum" sz="quarter" idx="5"/>
          </p:nvPr>
        </p:nvSpPr>
        <p:spPr/>
        <p:txBody>
          <a:bodyPr/>
          <a:lstStyle/>
          <a:p>
            <a:fld id="{7AA27DE4-EA67-4601-88A6-1448654BC9F1}" type="slidenum">
              <a:rPr lang="en-US" smtClean="0"/>
              <a:t>7</a:t>
            </a:fld>
            <a:endParaRPr lang="en-US" dirty="0"/>
          </a:p>
        </p:txBody>
      </p:sp>
    </p:spTree>
    <p:extLst>
      <p:ext uri="{BB962C8B-B14F-4D97-AF65-F5344CB8AC3E}">
        <p14:creationId xmlns:p14="http://schemas.microsoft.com/office/powerpoint/2010/main" val="75788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1DB54EA0-99A8-434A-9F83-FF9EFE86C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334">
              <a:defRPr sz="800">
                <a:solidFill>
                  <a:schemeClr val="tx1"/>
                </a:solidFill>
                <a:latin typeface="Arial" panose="020B0604020202020204" pitchFamily="34" charset="0"/>
              </a:defRPr>
            </a:lvl1pPr>
            <a:lvl2pPr marL="785325" indent="-302047" defTabSz="983334">
              <a:defRPr sz="800">
                <a:solidFill>
                  <a:schemeClr val="tx1"/>
                </a:solidFill>
                <a:latin typeface="Arial" panose="020B0604020202020204" pitchFamily="34" charset="0"/>
              </a:defRPr>
            </a:lvl2pPr>
            <a:lvl3pPr marL="1208192" indent="-241638" defTabSz="983334">
              <a:defRPr sz="800">
                <a:solidFill>
                  <a:schemeClr val="tx1"/>
                </a:solidFill>
                <a:latin typeface="Arial" panose="020B0604020202020204" pitchFamily="34" charset="0"/>
              </a:defRPr>
            </a:lvl3pPr>
            <a:lvl4pPr marL="1691468" indent="-241638" defTabSz="983334">
              <a:defRPr sz="800">
                <a:solidFill>
                  <a:schemeClr val="tx1"/>
                </a:solidFill>
                <a:latin typeface="Arial" panose="020B0604020202020204" pitchFamily="34" charset="0"/>
              </a:defRPr>
            </a:lvl4pPr>
            <a:lvl5pPr marL="2174744" indent="-241638" defTabSz="983334">
              <a:defRPr sz="800">
                <a:solidFill>
                  <a:schemeClr val="tx1"/>
                </a:solidFill>
                <a:latin typeface="Arial" panose="020B0604020202020204" pitchFamily="34" charset="0"/>
              </a:defRPr>
            </a:lvl5pPr>
            <a:lvl6pPr marL="2658022" indent="-241638" defTabSz="983334" eaLnBrk="0" fontAlgn="base" hangingPunct="0">
              <a:spcBef>
                <a:spcPct val="0"/>
              </a:spcBef>
              <a:spcAft>
                <a:spcPct val="0"/>
              </a:spcAft>
              <a:defRPr sz="800">
                <a:solidFill>
                  <a:schemeClr val="tx1"/>
                </a:solidFill>
                <a:latin typeface="Arial" panose="020B0604020202020204" pitchFamily="34" charset="0"/>
              </a:defRPr>
            </a:lvl6pPr>
            <a:lvl7pPr marL="3141298" indent="-241638" defTabSz="983334" eaLnBrk="0" fontAlgn="base" hangingPunct="0">
              <a:spcBef>
                <a:spcPct val="0"/>
              </a:spcBef>
              <a:spcAft>
                <a:spcPct val="0"/>
              </a:spcAft>
              <a:defRPr sz="800">
                <a:solidFill>
                  <a:schemeClr val="tx1"/>
                </a:solidFill>
                <a:latin typeface="Arial" panose="020B0604020202020204" pitchFamily="34" charset="0"/>
              </a:defRPr>
            </a:lvl7pPr>
            <a:lvl8pPr marL="3624574" indent="-241638" defTabSz="983334" eaLnBrk="0" fontAlgn="base" hangingPunct="0">
              <a:spcBef>
                <a:spcPct val="0"/>
              </a:spcBef>
              <a:spcAft>
                <a:spcPct val="0"/>
              </a:spcAft>
              <a:defRPr sz="800">
                <a:solidFill>
                  <a:schemeClr val="tx1"/>
                </a:solidFill>
                <a:latin typeface="Arial" panose="020B0604020202020204" pitchFamily="34" charset="0"/>
              </a:defRPr>
            </a:lvl8pPr>
            <a:lvl9pPr marL="4107851" indent="-241638" defTabSz="983334" eaLnBrk="0" fontAlgn="base" hangingPunct="0">
              <a:spcBef>
                <a:spcPct val="0"/>
              </a:spcBef>
              <a:spcAft>
                <a:spcPct val="0"/>
              </a:spcAft>
              <a:defRPr sz="800">
                <a:solidFill>
                  <a:schemeClr val="tx1"/>
                </a:solidFill>
                <a:latin typeface="Arial" panose="020B0604020202020204" pitchFamily="34" charset="0"/>
              </a:defRPr>
            </a:lvl9pPr>
          </a:lstStyle>
          <a:p>
            <a:pPr marL="0" marR="0" lvl="0" indent="0" algn="r" defTabSz="983334" rtl="0" eaLnBrk="1" fontAlgn="auto" latinLnBrk="0" hangingPunct="1">
              <a:lnSpc>
                <a:spcPct val="100000"/>
              </a:lnSpc>
              <a:spcBef>
                <a:spcPts val="0"/>
              </a:spcBef>
              <a:spcAft>
                <a:spcPts val="0"/>
              </a:spcAft>
              <a:buClrTx/>
              <a:buSzTx/>
              <a:buFontTx/>
              <a:buNone/>
              <a:tabLst/>
              <a:defRPr/>
            </a:pPr>
            <a:fld id="{49552FAA-0405-4DCD-9812-991C79EC33BB}" type="slidenum">
              <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83334" rtl="0" eaLnBrk="1" fontAlgn="auto" latinLnBrk="0" hangingPunct="1">
                <a:lnSpc>
                  <a:spcPct val="100000"/>
                </a:lnSpc>
                <a:spcBef>
                  <a:spcPts val="0"/>
                </a:spcBef>
                <a:spcAft>
                  <a:spcPts val="0"/>
                </a:spcAft>
                <a:buClrTx/>
                <a:buSzTx/>
                <a:buFontTx/>
                <a:buNone/>
                <a:tabLst/>
                <a:defRPr/>
              </a:pPr>
              <a:t>19</a:t>
            </a:fld>
            <a:endPar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18435" name="Rectangle 2">
            <a:extLst>
              <a:ext uri="{FF2B5EF4-FFF2-40B4-BE49-F238E27FC236}">
                <a16:creationId xmlns:a16="http://schemas.microsoft.com/office/drawing/2014/main" id="{BECFD582-CF2C-4122-A97B-DD38EA089098}"/>
              </a:ext>
            </a:extLst>
          </p:cNvPr>
          <p:cNvSpPr>
            <a:spLocks noGrp="1" noRot="1" noChangeAspect="1" noChangeArrowheads="1" noTextEdit="1"/>
          </p:cNvSpPr>
          <p:nvPr>
            <p:ph type="sldImg"/>
          </p:nvPr>
        </p:nvSpPr>
        <p:spPr>
          <a:xfrm>
            <a:off x="490538" y="731838"/>
            <a:ext cx="6481762" cy="3646487"/>
          </a:xfrm>
          <a:ln/>
        </p:spPr>
      </p:sp>
      <p:sp>
        <p:nvSpPr>
          <p:cNvPr id="18436" name="Rectangle 4">
            <a:extLst>
              <a:ext uri="{FF2B5EF4-FFF2-40B4-BE49-F238E27FC236}">
                <a16:creationId xmlns:a16="http://schemas.microsoft.com/office/drawing/2014/main" id="{3E527FBD-BBD8-4D92-A9B0-821EE95B6A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The Regulatory Capability Team can support all of these activities.</a:t>
            </a:r>
          </a:p>
        </p:txBody>
      </p:sp>
    </p:spTree>
    <p:extLst>
      <p:ext uri="{BB962C8B-B14F-4D97-AF65-F5344CB8AC3E}">
        <p14:creationId xmlns:p14="http://schemas.microsoft.com/office/powerpoint/2010/main" val="423326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BB4DD9EE-1B38-43BA-A665-F92275290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334">
              <a:defRPr sz="800">
                <a:solidFill>
                  <a:schemeClr val="tx1"/>
                </a:solidFill>
                <a:latin typeface="Arial" panose="020B0604020202020204" pitchFamily="34" charset="0"/>
              </a:defRPr>
            </a:lvl1pPr>
            <a:lvl2pPr marL="785325" indent="-302047" defTabSz="983334">
              <a:defRPr sz="800">
                <a:solidFill>
                  <a:schemeClr val="tx1"/>
                </a:solidFill>
                <a:latin typeface="Arial" panose="020B0604020202020204" pitchFamily="34" charset="0"/>
              </a:defRPr>
            </a:lvl2pPr>
            <a:lvl3pPr marL="1208192" indent="-241638" defTabSz="983334">
              <a:defRPr sz="800">
                <a:solidFill>
                  <a:schemeClr val="tx1"/>
                </a:solidFill>
                <a:latin typeface="Arial" panose="020B0604020202020204" pitchFamily="34" charset="0"/>
              </a:defRPr>
            </a:lvl3pPr>
            <a:lvl4pPr marL="1691468" indent="-241638" defTabSz="983334">
              <a:defRPr sz="800">
                <a:solidFill>
                  <a:schemeClr val="tx1"/>
                </a:solidFill>
                <a:latin typeface="Arial" panose="020B0604020202020204" pitchFamily="34" charset="0"/>
              </a:defRPr>
            </a:lvl4pPr>
            <a:lvl5pPr marL="2174744" indent="-241638" defTabSz="983334">
              <a:defRPr sz="800">
                <a:solidFill>
                  <a:schemeClr val="tx1"/>
                </a:solidFill>
                <a:latin typeface="Arial" panose="020B0604020202020204" pitchFamily="34" charset="0"/>
              </a:defRPr>
            </a:lvl5pPr>
            <a:lvl6pPr marL="2658022" indent="-241638" defTabSz="983334" eaLnBrk="0" fontAlgn="base" hangingPunct="0">
              <a:spcBef>
                <a:spcPct val="0"/>
              </a:spcBef>
              <a:spcAft>
                <a:spcPct val="0"/>
              </a:spcAft>
              <a:defRPr sz="800">
                <a:solidFill>
                  <a:schemeClr val="tx1"/>
                </a:solidFill>
                <a:latin typeface="Arial" panose="020B0604020202020204" pitchFamily="34" charset="0"/>
              </a:defRPr>
            </a:lvl6pPr>
            <a:lvl7pPr marL="3141298" indent="-241638" defTabSz="983334" eaLnBrk="0" fontAlgn="base" hangingPunct="0">
              <a:spcBef>
                <a:spcPct val="0"/>
              </a:spcBef>
              <a:spcAft>
                <a:spcPct val="0"/>
              </a:spcAft>
              <a:defRPr sz="800">
                <a:solidFill>
                  <a:schemeClr val="tx1"/>
                </a:solidFill>
                <a:latin typeface="Arial" panose="020B0604020202020204" pitchFamily="34" charset="0"/>
              </a:defRPr>
            </a:lvl7pPr>
            <a:lvl8pPr marL="3624574" indent="-241638" defTabSz="983334" eaLnBrk="0" fontAlgn="base" hangingPunct="0">
              <a:spcBef>
                <a:spcPct val="0"/>
              </a:spcBef>
              <a:spcAft>
                <a:spcPct val="0"/>
              </a:spcAft>
              <a:defRPr sz="800">
                <a:solidFill>
                  <a:schemeClr val="tx1"/>
                </a:solidFill>
                <a:latin typeface="Arial" panose="020B0604020202020204" pitchFamily="34" charset="0"/>
              </a:defRPr>
            </a:lvl8pPr>
            <a:lvl9pPr marL="4107851" indent="-241638" defTabSz="983334" eaLnBrk="0" fontAlgn="base" hangingPunct="0">
              <a:spcBef>
                <a:spcPct val="0"/>
              </a:spcBef>
              <a:spcAft>
                <a:spcPct val="0"/>
              </a:spcAft>
              <a:defRPr sz="800">
                <a:solidFill>
                  <a:schemeClr val="tx1"/>
                </a:solidFill>
                <a:latin typeface="Arial" panose="020B0604020202020204" pitchFamily="34" charset="0"/>
              </a:defRPr>
            </a:lvl9pPr>
          </a:lstStyle>
          <a:p>
            <a:pPr marL="0" marR="0" lvl="0" indent="0" algn="r" defTabSz="983334" rtl="0" eaLnBrk="1" fontAlgn="auto" latinLnBrk="0" hangingPunct="1">
              <a:lnSpc>
                <a:spcPct val="100000"/>
              </a:lnSpc>
              <a:spcBef>
                <a:spcPts val="0"/>
              </a:spcBef>
              <a:spcAft>
                <a:spcPts val="0"/>
              </a:spcAft>
              <a:buClrTx/>
              <a:buSzTx/>
              <a:buFontTx/>
              <a:buNone/>
              <a:tabLst/>
              <a:defRPr/>
            </a:pPr>
            <a:fld id="{BF6B9E1D-3D6C-4226-A2C0-2CEC35844E62}" type="slidenum">
              <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83334" rtl="0" eaLnBrk="1" fontAlgn="auto" latinLnBrk="0" hangingPunct="1">
                <a:lnSpc>
                  <a:spcPct val="100000"/>
                </a:lnSpc>
                <a:spcBef>
                  <a:spcPts val="0"/>
                </a:spcBef>
                <a:spcAft>
                  <a:spcPts val="0"/>
                </a:spcAft>
                <a:buClrTx/>
                <a:buSzTx/>
                <a:buFontTx/>
                <a:buNone/>
                <a:tabLst/>
                <a:defRPr/>
              </a:pPr>
              <a:t>20</a:t>
            </a:fld>
            <a:endPar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20483" name="Rectangle 2">
            <a:extLst>
              <a:ext uri="{FF2B5EF4-FFF2-40B4-BE49-F238E27FC236}">
                <a16:creationId xmlns:a16="http://schemas.microsoft.com/office/drawing/2014/main" id="{5CA783A7-2CFA-4E36-AD7E-A4B807779B11}"/>
              </a:ext>
            </a:extLst>
          </p:cNvPr>
          <p:cNvSpPr>
            <a:spLocks noGrp="1" noRot="1" noChangeAspect="1" noChangeArrowheads="1" noTextEdit="1"/>
          </p:cNvSpPr>
          <p:nvPr>
            <p:ph type="sldImg"/>
          </p:nvPr>
        </p:nvSpPr>
        <p:spPr>
          <a:xfrm>
            <a:off x="490538" y="731838"/>
            <a:ext cx="6481762" cy="3646487"/>
          </a:xfrm>
          <a:ln/>
        </p:spPr>
      </p:sp>
      <p:sp>
        <p:nvSpPr>
          <p:cNvPr id="20484" name="Rectangle 4">
            <a:extLst>
              <a:ext uri="{FF2B5EF4-FFF2-40B4-BE49-F238E27FC236}">
                <a16:creationId xmlns:a16="http://schemas.microsoft.com/office/drawing/2014/main" id="{5BA09D24-941B-4DAF-BF9F-B07E6C9AC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1047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BB4DD9EE-1B38-43BA-A665-F92275290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334">
              <a:defRPr sz="800">
                <a:solidFill>
                  <a:schemeClr val="tx1"/>
                </a:solidFill>
                <a:latin typeface="Arial" panose="020B0604020202020204" pitchFamily="34" charset="0"/>
              </a:defRPr>
            </a:lvl1pPr>
            <a:lvl2pPr marL="785325" indent="-302047" defTabSz="983334">
              <a:defRPr sz="800">
                <a:solidFill>
                  <a:schemeClr val="tx1"/>
                </a:solidFill>
                <a:latin typeface="Arial" panose="020B0604020202020204" pitchFamily="34" charset="0"/>
              </a:defRPr>
            </a:lvl2pPr>
            <a:lvl3pPr marL="1208192" indent="-241638" defTabSz="983334">
              <a:defRPr sz="800">
                <a:solidFill>
                  <a:schemeClr val="tx1"/>
                </a:solidFill>
                <a:latin typeface="Arial" panose="020B0604020202020204" pitchFamily="34" charset="0"/>
              </a:defRPr>
            </a:lvl3pPr>
            <a:lvl4pPr marL="1691468" indent="-241638" defTabSz="983334">
              <a:defRPr sz="800">
                <a:solidFill>
                  <a:schemeClr val="tx1"/>
                </a:solidFill>
                <a:latin typeface="Arial" panose="020B0604020202020204" pitchFamily="34" charset="0"/>
              </a:defRPr>
            </a:lvl4pPr>
            <a:lvl5pPr marL="2174744" indent="-241638" defTabSz="983334">
              <a:defRPr sz="800">
                <a:solidFill>
                  <a:schemeClr val="tx1"/>
                </a:solidFill>
                <a:latin typeface="Arial" panose="020B0604020202020204" pitchFamily="34" charset="0"/>
              </a:defRPr>
            </a:lvl5pPr>
            <a:lvl6pPr marL="2658022" indent="-241638" defTabSz="983334" eaLnBrk="0" fontAlgn="base" hangingPunct="0">
              <a:spcBef>
                <a:spcPct val="0"/>
              </a:spcBef>
              <a:spcAft>
                <a:spcPct val="0"/>
              </a:spcAft>
              <a:defRPr sz="800">
                <a:solidFill>
                  <a:schemeClr val="tx1"/>
                </a:solidFill>
                <a:latin typeface="Arial" panose="020B0604020202020204" pitchFamily="34" charset="0"/>
              </a:defRPr>
            </a:lvl6pPr>
            <a:lvl7pPr marL="3141298" indent="-241638" defTabSz="983334" eaLnBrk="0" fontAlgn="base" hangingPunct="0">
              <a:spcBef>
                <a:spcPct val="0"/>
              </a:spcBef>
              <a:spcAft>
                <a:spcPct val="0"/>
              </a:spcAft>
              <a:defRPr sz="800">
                <a:solidFill>
                  <a:schemeClr val="tx1"/>
                </a:solidFill>
                <a:latin typeface="Arial" panose="020B0604020202020204" pitchFamily="34" charset="0"/>
              </a:defRPr>
            </a:lvl7pPr>
            <a:lvl8pPr marL="3624574" indent="-241638" defTabSz="983334" eaLnBrk="0" fontAlgn="base" hangingPunct="0">
              <a:spcBef>
                <a:spcPct val="0"/>
              </a:spcBef>
              <a:spcAft>
                <a:spcPct val="0"/>
              </a:spcAft>
              <a:defRPr sz="800">
                <a:solidFill>
                  <a:schemeClr val="tx1"/>
                </a:solidFill>
                <a:latin typeface="Arial" panose="020B0604020202020204" pitchFamily="34" charset="0"/>
              </a:defRPr>
            </a:lvl8pPr>
            <a:lvl9pPr marL="4107851" indent="-241638" defTabSz="983334" eaLnBrk="0" fontAlgn="base" hangingPunct="0">
              <a:spcBef>
                <a:spcPct val="0"/>
              </a:spcBef>
              <a:spcAft>
                <a:spcPct val="0"/>
              </a:spcAft>
              <a:defRPr sz="800">
                <a:solidFill>
                  <a:schemeClr val="tx1"/>
                </a:solidFill>
                <a:latin typeface="Arial" panose="020B0604020202020204" pitchFamily="34" charset="0"/>
              </a:defRPr>
            </a:lvl9pPr>
          </a:lstStyle>
          <a:p>
            <a:pPr marL="0" marR="0" lvl="0" indent="0" algn="r" defTabSz="983334" rtl="0" eaLnBrk="1" fontAlgn="auto" latinLnBrk="0" hangingPunct="1">
              <a:lnSpc>
                <a:spcPct val="100000"/>
              </a:lnSpc>
              <a:spcBef>
                <a:spcPts val="0"/>
              </a:spcBef>
              <a:spcAft>
                <a:spcPts val="0"/>
              </a:spcAft>
              <a:buClrTx/>
              <a:buSzTx/>
              <a:buFontTx/>
              <a:buNone/>
              <a:tabLst/>
              <a:defRPr/>
            </a:pPr>
            <a:fld id="{BF6B9E1D-3D6C-4226-A2C0-2CEC35844E62}" type="slidenum">
              <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83334" rtl="0" eaLnBrk="1" fontAlgn="auto" latinLnBrk="0" hangingPunct="1">
                <a:lnSpc>
                  <a:spcPct val="100000"/>
                </a:lnSpc>
                <a:spcBef>
                  <a:spcPts val="0"/>
                </a:spcBef>
                <a:spcAft>
                  <a:spcPts val="0"/>
                </a:spcAft>
                <a:buClrTx/>
                <a:buSzTx/>
                <a:buFontTx/>
                <a:buNone/>
                <a:tabLst/>
                <a:defRPr/>
              </a:pPr>
              <a:t>21</a:t>
            </a:fld>
            <a:endPar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20483" name="Rectangle 2">
            <a:extLst>
              <a:ext uri="{FF2B5EF4-FFF2-40B4-BE49-F238E27FC236}">
                <a16:creationId xmlns:a16="http://schemas.microsoft.com/office/drawing/2014/main" id="{5CA783A7-2CFA-4E36-AD7E-A4B807779B11}"/>
              </a:ext>
            </a:extLst>
          </p:cNvPr>
          <p:cNvSpPr>
            <a:spLocks noGrp="1" noRot="1" noChangeAspect="1" noChangeArrowheads="1" noTextEdit="1"/>
          </p:cNvSpPr>
          <p:nvPr>
            <p:ph type="sldImg"/>
          </p:nvPr>
        </p:nvSpPr>
        <p:spPr>
          <a:xfrm>
            <a:off x="490538" y="731838"/>
            <a:ext cx="6481762" cy="3646487"/>
          </a:xfrm>
          <a:ln/>
        </p:spPr>
      </p:sp>
      <p:sp>
        <p:nvSpPr>
          <p:cNvPr id="20484" name="Rectangle 4">
            <a:extLst>
              <a:ext uri="{FF2B5EF4-FFF2-40B4-BE49-F238E27FC236}">
                <a16:creationId xmlns:a16="http://schemas.microsoft.com/office/drawing/2014/main" id="{5BA09D24-941B-4DAF-BF9F-B07E6C9AC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7415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BB4DD9EE-1B38-43BA-A665-F92275290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334">
              <a:defRPr sz="800">
                <a:solidFill>
                  <a:schemeClr val="tx1"/>
                </a:solidFill>
                <a:latin typeface="Arial" panose="020B0604020202020204" pitchFamily="34" charset="0"/>
              </a:defRPr>
            </a:lvl1pPr>
            <a:lvl2pPr marL="785325" indent="-302047" defTabSz="983334">
              <a:defRPr sz="800">
                <a:solidFill>
                  <a:schemeClr val="tx1"/>
                </a:solidFill>
                <a:latin typeface="Arial" panose="020B0604020202020204" pitchFamily="34" charset="0"/>
              </a:defRPr>
            </a:lvl2pPr>
            <a:lvl3pPr marL="1208192" indent="-241638" defTabSz="983334">
              <a:defRPr sz="800">
                <a:solidFill>
                  <a:schemeClr val="tx1"/>
                </a:solidFill>
                <a:latin typeface="Arial" panose="020B0604020202020204" pitchFamily="34" charset="0"/>
              </a:defRPr>
            </a:lvl3pPr>
            <a:lvl4pPr marL="1691468" indent="-241638" defTabSz="983334">
              <a:defRPr sz="800">
                <a:solidFill>
                  <a:schemeClr val="tx1"/>
                </a:solidFill>
                <a:latin typeface="Arial" panose="020B0604020202020204" pitchFamily="34" charset="0"/>
              </a:defRPr>
            </a:lvl4pPr>
            <a:lvl5pPr marL="2174744" indent="-241638" defTabSz="983334">
              <a:defRPr sz="800">
                <a:solidFill>
                  <a:schemeClr val="tx1"/>
                </a:solidFill>
                <a:latin typeface="Arial" panose="020B0604020202020204" pitchFamily="34" charset="0"/>
              </a:defRPr>
            </a:lvl5pPr>
            <a:lvl6pPr marL="2658022" indent="-241638" defTabSz="983334" eaLnBrk="0" fontAlgn="base" hangingPunct="0">
              <a:spcBef>
                <a:spcPct val="0"/>
              </a:spcBef>
              <a:spcAft>
                <a:spcPct val="0"/>
              </a:spcAft>
              <a:defRPr sz="800">
                <a:solidFill>
                  <a:schemeClr val="tx1"/>
                </a:solidFill>
                <a:latin typeface="Arial" panose="020B0604020202020204" pitchFamily="34" charset="0"/>
              </a:defRPr>
            </a:lvl6pPr>
            <a:lvl7pPr marL="3141298" indent="-241638" defTabSz="983334" eaLnBrk="0" fontAlgn="base" hangingPunct="0">
              <a:spcBef>
                <a:spcPct val="0"/>
              </a:spcBef>
              <a:spcAft>
                <a:spcPct val="0"/>
              </a:spcAft>
              <a:defRPr sz="800">
                <a:solidFill>
                  <a:schemeClr val="tx1"/>
                </a:solidFill>
                <a:latin typeface="Arial" panose="020B0604020202020204" pitchFamily="34" charset="0"/>
              </a:defRPr>
            </a:lvl7pPr>
            <a:lvl8pPr marL="3624574" indent="-241638" defTabSz="983334" eaLnBrk="0" fontAlgn="base" hangingPunct="0">
              <a:spcBef>
                <a:spcPct val="0"/>
              </a:spcBef>
              <a:spcAft>
                <a:spcPct val="0"/>
              </a:spcAft>
              <a:defRPr sz="800">
                <a:solidFill>
                  <a:schemeClr val="tx1"/>
                </a:solidFill>
                <a:latin typeface="Arial" panose="020B0604020202020204" pitchFamily="34" charset="0"/>
              </a:defRPr>
            </a:lvl8pPr>
            <a:lvl9pPr marL="4107851" indent="-241638" defTabSz="983334" eaLnBrk="0" fontAlgn="base" hangingPunct="0">
              <a:spcBef>
                <a:spcPct val="0"/>
              </a:spcBef>
              <a:spcAft>
                <a:spcPct val="0"/>
              </a:spcAft>
              <a:defRPr sz="800">
                <a:solidFill>
                  <a:schemeClr val="tx1"/>
                </a:solidFill>
                <a:latin typeface="Arial" panose="020B0604020202020204" pitchFamily="34" charset="0"/>
              </a:defRPr>
            </a:lvl9pPr>
          </a:lstStyle>
          <a:p>
            <a:pPr marL="0" marR="0" lvl="0" indent="0" algn="r" defTabSz="983334" rtl="0" eaLnBrk="1" fontAlgn="auto" latinLnBrk="0" hangingPunct="1">
              <a:lnSpc>
                <a:spcPct val="100000"/>
              </a:lnSpc>
              <a:spcBef>
                <a:spcPts val="0"/>
              </a:spcBef>
              <a:spcAft>
                <a:spcPts val="0"/>
              </a:spcAft>
              <a:buClrTx/>
              <a:buSzTx/>
              <a:buFontTx/>
              <a:buNone/>
              <a:tabLst/>
              <a:defRPr/>
            </a:pPr>
            <a:fld id="{BF6B9E1D-3D6C-4226-A2C0-2CEC35844E62}" type="slidenum">
              <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83334" rtl="0" eaLnBrk="1" fontAlgn="auto" latinLnBrk="0" hangingPunct="1">
                <a:lnSpc>
                  <a:spcPct val="100000"/>
                </a:lnSpc>
                <a:spcBef>
                  <a:spcPts val="0"/>
                </a:spcBef>
                <a:spcAft>
                  <a:spcPts val="0"/>
                </a:spcAft>
                <a:buClrTx/>
                <a:buSzTx/>
                <a:buFontTx/>
                <a:buNone/>
                <a:tabLst/>
                <a:defRPr/>
              </a:pPr>
              <a:t>22</a:t>
            </a:fld>
            <a:endPar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20483" name="Rectangle 2">
            <a:extLst>
              <a:ext uri="{FF2B5EF4-FFF2-40B4-BE49-F238E27FC236}">
                <a16:creationId xmlns:a16="http://schemas.microsoft.com/office/drawing/2014/main" id="{5CA783A7-2CFA-4E36-AD7E-A4B807779B11}"/>
              </a:ext>
            </a:extLst>
          </p:cNvPr>
          <p:cNvSpPr>
            <a:spLocks noGrp="1" noRot="1" noChangeAspect="1" noChangeArrowheads="1" noTextEdit="1"/>
          </p:cNvSpPr>
          <p:nvPr>
            <p:ph type="sldImg"/>
          </p:nvPr>
        </p:nvSpPr>
        <p:spPr>
          <a:xfrm>
            <a:off x="490538" y="731838"/>
            <a:ext cx="6481762" cy="3646487"/>
          </a:xfrm>
          <a:ln/>
        </p:spPr>
      </p:sp>
      <p:sp>
        <p:nvSpPr>
          <p:cNvPr id="20484" name="Rectangle 4">
            <a:extLst>
              <a:ext uri="{FF2B5EF4-FFF2-40B4-BE49-F238E27FC236}">
                <a16:creationId xmlns:a16="http://schemas.microsoft.com/office/drawing/2014/main" id="{5BA09D24-941B-4DAF-BF9F-B07E6C9AC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3975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BB4DD9EE-1B38-43BA-A665-F92275290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334">
              <a:defRPr sz="800">
                <a:solidFill>
                  <a:schemeClr val="tx1"/>
                </a:solidFill>
                <a:latin typeface="Arial" panose="020B0604020202020204" pitchFamily="34" charset="0"/>
              </a:defRPr>
            </a:lvl1pPr>
            <a:lvl2pPr marL="785325" indent="-302047" defTabSz="983334">
              <a:defRPr sz="800">
                <a:solidFill>
                  <a:schemeClr val="tx1"/>
                </a:solidFill>
                <a:latin typeface="Arial" panose="020B0604020202020204" pitchFamily="34" charset="0"/>
              </a:defRPr>
            </a:lvl2pPr>
            <a:lvl3pPr marL="1208192" indent="-241638" defTabSz="983334">
              <a:defRPr sz="800">
                <a:solidFill>
                  <a:schemeClr val="tx1"/>
                </a:solidFill>
                <a:latin typeface="Arial" panose="020B0604020202020204" pitchFamily="34" charset="0"/>
              </a:defRPr>
            </a:lvl3pPr>
            <a:lvl4pPr marL="1691468" indent="-241638" defTabSz="983334">
              <a:defRPr sz="800">
                <a:solidFill>
                  <a:schemeClr val="tx1"/>
                </a:solidFill>
                <a:latin typeface="Arial" panose="020B0604020202020204" pitchFamily="34" charset="0"/>
              </a:defRPr>
            </a:lvl4pPr>
            <a:lvl5pPr marL="2174744" indent="-241638" defTabSz="983334">
              <a:defRPr sz="800">
                <a:solidFill>
                  <a:schemeClr val="tx1"/>
                </a:solidFill>
                <a:latin typeface="Arial" panose="020B0604020202020204" pitchFamily="34" charset="0"/>
              </a:defRPr>
            </a:lvl5pPr>
            <a:lvl6pPr marL="2658022" indent="-241638" defTabSz="983334" eaLnBrk="0" fontAlgn="base" hangingPunct="0">
              <a:spcBef>
                <a:spcPct val="0"/>
              </a:spcBef>
              <a:spcAft>
                <a:spcPct val="0"/>
              </a:spcAft>
              <a:defRPr sz="800">
                <a:solidFill>
                  <a:schemeClr val="tx1"/>
                </a:solidFill>
                <a:latin typeface="Arial" panose="020B0604020202020204" pitchFamily="34" charset="0"/>
              </a:defRPr>
            </a:lvl6pPr>
            <a:lvl7pPr marL="3141298" indent="-241638" defTabSz="983334" eaLnBrk="0" fontAlgn="base" hangingPunct="0">
              <a:spcBef>
                <a:spcPct val="0"/>
              </a:spcBef>
              <a:spcAft>
                <a:spcPct val="0"/>
              </a:spcAft>
              <a:defRPr sz="800">
                <a:solidFill>
                  <a:schemeClr val="tx1"/>
                </a:solidFill>
                <a:latin typeface="Arial" panose="020B0604020202020204" pitchFamily="34" charset="0"/>
              </a:defRPr>
            </a:lvl7pPr>
            <a:lvl8pPr marL="3624574" indent="-241638" defTabSz="983334" eaLnBrk="0" fontAlgn="base" hangingPunct="0">
              <a:spcBef>
                <a:spcPct val="0"/>
              </a:spcBef>
              <a:spcAft>
                <a:spcPct val="0"/>
              </a:spcAft>
              <a:defRPr sz="800">
                <a:solidFill>
                  <a:schemeClr val="tx1"/>
                </a:solidFill>
                <a:latin typeface="Arial" panose="020B0604020202020204" pitchFamily="34" charset="0"/>
              </a:defRPr>
            </a:lvl8pPr>
            <a:lvl9pPr marL="4107851" indent="-241638" defTabSz="983334" eaLnBrk="0" fontAlgn="base" hangingPunct="0">
              <a:spcBef>
                <a:spcPct val="0"/>
              </a:spcBef>
              <a:spcAft>
                <a:spcPct val="0"/>
              </a:spcAft>
              <a:defRPr sz="800">
                <a:solidFill>
                  <a:schemeClr val="tx1"/>
                </a:solidFill>
                <a:latin typeface="Arial" panose="020B0604020202020204" pitchFamily="34" charset="0"/>
              </a:defRPr>
            </a:lvl9pPr>
          </a:lstStyle>
          <a:p>
            <a:pPr marL="0" marR="0" lvl="0" indent="0" algn="r" defTabSz="983334" rtl="0" eaLnBrk="1" fontAlgn="auto" latinLnBrk="0" hangingPunct="1">
              <a:lnSpc>
                <a:spcPct val="100000"/>
              </a:lnSpc>
              <a:spcBef>
                <a:spcPts val="0"/>
              </a:spcBef>
              <a:spcAft>
                <a:spcPts val="0"/>
              </a:spcAft>
              <a:buClrTx/>
              <a:buSzTx/>
              <a:buFontTx/>
              <a:buNone/>
              <a:tabLst/>
              <a:defRPr/>
            </a:pPr>
            <a:fld id="{BF6B9E1D-3D6C-4226-A2C0-2CEC35844E62}" type="slidenum">
              <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83334" rtl="0" eaLnBrk="1" fontAlgn="auto" latinLnBrk="0" hangingPunct="1">
                <a:lnSpc>
                  <a:spcPct val="100000"/>
                </a:lnSpc>
                <a:spcBef>
                  <a:spcPts val="0"/>
                </a:spcBef>
                <a:spcAft>
                  <a:spcPts val="0"/>
                </a:spcAft>
                <a:buClrTx/>
                <a:buSzTx/>
                <a:buFontTx/>
                <a:buNone/>
                <a:tabLst/>
                <a:defRPr/>
              </a:pPr>
              <a:t>23</a:t>
            </a:fld>
            <a:endPar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20483" name="Rectangle 2">
            <a:extLst>
              <a:ext uri="{FF2B5EF4-FFF2-40B4-BE49-F238E27FC236}">
                <a16:creationId xmlns:a16="http://schemas.microsoft.com/office/drawing/2014/main" id="{5CA783A7-2CFA-4E36-AD7E-A4B807779B11}"/>
              </a:ext>
            </a:extLst>
          </p:cNvPr>
          <p:cNvSpPr>
            <a:spLocks noGrp="1" noRot="1" noChangeAspect="1" noChangeArrowheads="1" noTextEdit="1"/>
          </p:cNvSpPr>
          <p:nvPr>
            <p:ph type="sldImg"/>
          </p:nvPr>
        </p:nvSpPr>
        <p:spPr>
          <a:xfrm>
            <a:off x="490538" y="731838"/>
            <a:ext cx="6481762" cy="3646487"/>
          </a:xfrm>
          <a:ln/>
        </p:spPr>
      </p:sp>
      <p:sp>
        <p:nvSpPr>
          <p:cNvPr id="20484" name="Rectangle 4">
            <a:extLst>
              <a:ext uri="{FF2B5EF4-FFF2-40B4-BE49-F238E27FC236}">
                <a16:creationId xmlns:a16="http://schemas.microsoft.com/office/drawing/2014/main" id="{5BA09D24-941B-4DAF-BF9F-B07E6C9AC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7007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BB4DD9EE-1B38-43BA-A665-F92275290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334">
              <a:defRPr sz="800">
                <a:solidFill>
                  <a:schemeClr val="tx1"/>
                </a:solidFill>
                <a:latin typeface="Arial" panose="020B0604020202020204" pitchFamily="34" charset="0"/>
              </a:defRPr>
            </a:lvl1pPr>
            <a:lvl2pPr marL="785325" indent="-302047" defTabSz="983334">
              <a:defRPr sz="800">
                <a:solidFill>
                  <a:schemeClr val="tx1"/>
                </a:solidFill>
                <a:latin typeface="Arial" panose="020B0604020202020204" pitchFamily="34" charset="0"/>
              </a:defRPr>
            </a:lvl2pPr>
            <a:lvl3pPr marL="1208192" indent="-241638" defTabSz="983334">
              <a:defRPr sz="800">
                <a:solidFill>
                  <a:schemeClr val="tx1"/>
                </a:solidFill>
                <a:latin typeface="Arial" panose="020B0604020202020204" pitchFamily="34" charset="0"/>
              </a:defRPr>
            </a:lvl3pPr>
            <a:lvl4pPr marL="1691468" indent="-241638" defTabSz="983334">
              <a:defRPr sz="800">
                <a:solidFill>
                  <a:schemeClr val="tx1"/>
                </a:solidFill>
                <a:latin typeface="Arial" panose="020B0604020202020204" pitchFamily="34" charset="0"/>
              </a:defRPr>
            </a:lvl4pPr>
            <a:lvl5pPr marL="2174744" indent="-241638" defTabSz="983334">
              <a:defRPr sz="800">
                <a:solidFill>
                  <a:schemeClr val="tx1"/>
                </a:solidFill>
                <a:latin typeface="Arial" panose="020B0604020202020204" pitchFamily="34" charset="0"/>
              </a:defRPr>
            </a:lvl5pPr>
            <a:lvl6pPr marL="2658022" indent="-241638" defTabSz="983334" eaLnBrk="0" fontAlgn="base" hangingPunct="0">
              <a:spcBef>
                <a:spcPct val="0"/>
              </a:spcBef>
              <a:spcAft>
                <a:spcPct val="0"/>
              </a:spcAft>
              <a:defRPr sz="800">
                <a:solidFill>
                  <a:schemeClr val="tx1"/>
                </a:solidFill>
                <a:latin typeface="Arial" panose="020B0604020202020204" pitchFamily="34" charset="0"/>
              </a:defRPr>
            </a:lvl6pPr>
            <a:lvl7pPr marL="3141298" indent="-241638" defTabSz="983334" eaLnBrk="0" fontAlgn="base" hangingPunct="0">
              <a:spcBef>
                <a:spcPct val="0"/>
              </a:spcBef>
              <a:spcAft>
                <a:spcPct val="0"/>
              </a:spcAft>
              <a:defRPr sz="800">
                <a:solidFill>
                  <a:schemeClr val="tx1"/>
                </a:solidFill>
                <a:latin typeface="Arial" panose="020B0604020202020204" pitchFamily="34" charset="0"/>
              </a:defRPr>
            </a:lvl7pPr>
            <a:lvl8pPr marL="3624574" indent="-241638" defTabSz="983334" eaLnBrk="0" fontAlgn="base" hangingPunct="0">
              <a:spcBef>
                <a:spcPct val="0"/>
              </a:spcBef>
              <a:spcAft>
                <a:spcPct val="0"/>
              </a:spcAft>
              <a:defRPr sz="800">
                <a:solidFill>
                  <a:schemeClr val="tx1"/>
                </a:solidFill>
                <a:latin typeface="Arial" panose="020B0604020202020204" pitchFamily="34" charset="0"/>
              </a:defRPr>
            </a:lvl8pPr>
            <a:lvl9pPr marL="4107851" indent="-241638" defTabSz="983334" eaLnBrk="0" fontAlgn="base" hangingPunct="0">
              <a:spcBef>
                <a:spcPct val="0"/>
              </a:spcBef>
              <a:spcAft>
                <a:spcPct val="0"/>
              </a:spcAft>
              <a:defRPr sz="800">
                <a:solidFill>
                  <a:schemeClr val="tx1"/>
                </a:solidFill>
                <a:latin typeface="Arial" panose="020B0604020202020204" pitchFamily="34" charset="0"/>
              </a:defRPr>
            </a:lvl9pPr>
          </a:lstStyle>
          <a:p>
            <a:pPr marL="0" marR="0" lvl="0" indent="0" algn="r" defTabSz="983334" rtl="0" eaLnBrk="1" fontAlgn="auto" latinLnBrk="0" hangingPunct="1">
              <a:lnSpc>
                <a:spcPct val="100000"/>
              </a:lnSpc>
              <a:spcBef>
                <a:spcPts val="0"/>
              </a:spcBef>
              <a:spcAft>
                <a:spcPts val="0"/>
              </a:spcAft>
              <a:buClrTx/>
              <a:buSzTx/>
              <a:buFontTx/>
              <a:buNone/>
              <a:tabLst/>
              <a:defRPr/>
            </a:pPr>
            <a:fld id="{BF6B9E1D-3D6C-4226-A2C0-2CEC35844E62}" type="slidenum">
              <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83334" rtl="0" eaLnBrk="1" fontAlgn="auto" latinLnBrk="0" hangingPunct="1">
                <a:lnSpc>
                  <a:spcPct val="100000"/>
                </a:lnSpc>
                <a:spcBef>
                  <a:spcPts val="0"/>
                </a:spcBef>
                <a:spcAft>
                  <a:spcPts val="0"/>
                </a:spcAft>
                <a:buClrTx/>
                <a:buSzTx/>
                <a:buFontTx/>
                <a:buNone/>
                <a:tabLst/>
                <a:defRPr/>
              </a:pPr>
              <a:t>24</a:t>
            </a:fld>
            <a:endParaRPr kumimoji="0" lang="en-US" altLang="en-US" sz="10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20483" name="Rectangle 2">
            <a:extLst>
              <a:ext uri="{FF2B5EF4-FFF2-40B4-BE49-F238E27FC236}">
                <a16:creationId xmlns:a16="http://schemas.microsoft.com/office/drawing/2014/main" id="{5CA783A7-2CFA-4E36-AD7E-A4B807779B11}"/>
              </a:ext>
            </a:extLst>
          </p:cNvPr>
          <p:cNvSpPr>
            <a:spLocks noGrp="1" noRot="1" noChangeAspect="1" noChangeArrowheads="1" noTextEdit="1"/>
          </p:cNvSpPr>
          <p:nvPr>
            <p:ph type="sldImg"/>
          </p:nvPr>
        </p:nvSpPr>
        <p:spPr>
          <a:xfrm>
            <a:off x="490538" y="731838"/>
            <a:ext cx="6481762" cy="3646487"/>
          </a:xfrm>
          <a:ln/>
        </p:spPr>
      </p:sp>
      <p:sp>
        <p:nvSpPr>
          <p:cNvPr id="20484" name="Rectangle 4">
            <a:extLst>
              <a:ext uri="{FF2B5EF4-FFF2-40B4-BE49-F238E27FC236}">
                <a16:creationId xmlns:a16="http://schemas.microsoft.com/office/drawing/2014/main" id="{5BA09D24-941B-4DAF-BF9F-B07E6C9AC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5105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195263"/>
            <a:ext cx="6116637" cy="3440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2DF2F-9A90-486C-80E4-AA608236D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452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CS2017_Cov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617A6C-ACCD-D645-AFA5-9144D70A1B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62838"/>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973" y="372274"/>
            <a:ext cx="2125075" cy="548640"/>
          </a:xfrm>
          <a:prstGeom prst="rect">
            <a:avLst/>
          </a:prstGeom>
        </p:spPr>
      </p:pic>
      <p:sp>
        <p:nvSpPr>
          <p:cNvPr id="20" name="Brochure"/>
          <p:cNvSpPr>
            <a:spLocks noGrp="1"/>
          </p:cNvSpPr>
          <p:nvPr>
            <p:ph type="body" sz="quarter" idx="12"/>
          </p:nvPr>
        </p:nvSpPr>
        <p:spPr>
          <a:xfrm>
            <a:off x="493842" y="2649682"/>
            <a:ext cx="8561667" cy="1808018"/>
          </a:xfrm>
          <a:prstGeom prst="rect">
            <a:avLst/>
          </a:prstGeom>
        </p:spPr>
        <p:txBody>
          <a:bodyPr wrap="square" lIns="0" tIns="0" rIns="0" bIns="0" anchor="b">
            <a:noAutofit/>
          </a:bodyPr>
          <a:lstStyle>
            <a:lvl1pPr marL="0" indent="0">
              <a:lnSpc>
                <a:spcPct val="100000"/>
              </a:lnSpc>
              <a:spcBef>
                <a:spcPts val="0"/>
              </a:spcBef>
              <a:spcAft>
                <a:spcPts val="0"/>
              </a:spcAft>
              <a:buNone/>
              <a:defRPr sz="4800" b="0"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endParaRPr lang="en-US" dirty="0"/>
          </a:p>
        </p:txBody>
      </p:sp>
      <p:sp>
        <p:nvSpPr>
          <p:cNvPr id="21" name="Brochure"/>
          <p:cNvSpPr>
            <a:spLocks noGrp="1"/>
          </p:cNvSpPr>
          <p:nvPr>
            <p:ph type="body" sz="quarter" idx="13" hasCustomPrompt="1"/>
          </p:nvPr>
        </p:nvSpPr>
        <p:spPr>
          <a:xfrm>
            <a:off x="493841" y="4572000"/>
            <a:ext cx="8561667" cy="935182"/>
          </a:xfrm>
          <a:prstGeom prst="rect">
            <a:avLst/>
          </a:prstGeom>
        </p:spPr>
        <p:txBody>
          <a:bodyPr wrap="square" lIns="0" tIns="0" rIns="0" bIns="0" anchor="t">
            <a:noAutofit/>
          </a:bodyPr>
          <a:lstStyle>
            <a:lvl1pPr marL="0" indent="0">
              <a:lnSpc>
                <a:spcPct val="100000"/>
              </a:lnSpc>
              <a:spcBef>
                <a:spcPts val="409"/>
              </a:spcBef>
              <a:spcAft>
                <a:spcPts val="409"/>
              </a:spcAft>
              <a:buNone/>
              <a:defRPr sz="2400" b="0"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24pt Date</a:t>
            </a:r>
          </a:p>
        </p:txBody>
      </p:sp>
      <p:sp>
        <p:nvSpPr>
          <p:cNvPr id="13" name="Subtitle 4">
            <a:extLst>
              <a:ext uri="{FF2B5EF4-FFF2-40B4-BE49-F238E27FC236}">
                <a16:creationId xmlns:a16="http://schemas.microsoft.com/office/drawing/2014/main" id="{21FE6C55-D42F-4D40-B308-0E947F95FEBD}"/>
              </a:ext>
            </a:extLst>
          </p:cNvPr>
          <p:cNvSpPr txBox="1">
            <a:spLocks/>
          </p:cNvSpPr>
          <p:nvPr userDrawn="1"/>
        </p:nvSpPr>
        <p:spPr bwMode="auto">
          <a:xfrm>
            <a:off x="4108250" y="526997"/>
            <a:ext cx="7591497" cy="1938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marL="0" indent="0" algn="l" defTabSz="820738" rtl="0" eaLnBrk="1" fontAlgn="base" hangingPunct="1">
              <a:lnSpc>
                <a:spcPct val="90000"/>
              </a:lnSpc>
              <a:spcBef>
                <a:spcPct val="0"/>
              </a:spcBef>
              <a:spcAft>
                <a:spcPct val="0"/>
              </a:spcAft>
              <a:buClr>
                <a:schemeClr val="tx2"/>
              </a:buClr>
              <a:buFont typeface="Wingdings" pitchFamily="2" charset="2"/>
              <a:buNone/>
              <a:defRPr sz="1800" b="0">
                <a:solidFill>
                  <a:schemeClr val="bg1"/>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lgn="r"/>
            <a:r>
              <a:rPr lang="en-US" sz="1400" b="1" kern="0" dirty="0"/>
              <a:t>Global Safety &amp; Regulatory Affairs </a:t>
            </a:r>
            <a:r>
              <a:rPr lang="en-US" sz="1400" b="0" kern="0" dirty="0"/>
              <a:t>| Regulatory Capability Group</a:t>
            </a:r>
          </a:p>
        </p:txBody>
      </p:sp>
      <p:pic>
        <p:nvPicPr>
          <p:cNvPr id="7" name="Picture 6">
            <a:extLst>
              <a:ext uri="{FF2B5EF4-FFF2-40B4-BE49-F238E27FC236}">
                <a16:creationId xmlns:a16="http://schemas.microsoft.com/office/drawing/2014/main" id="{F491E413-5387-4F77-9DCE-0A1CF891A41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765" r="2475" b="20051"/>
          <a:stretch/>
        </p:blipFill>
        <p:spPr>
          <a:xfrm>
            <a:off x="8860167" y="-1"/>
            <a:ext cx="3331833" cy="6858001"/>
          </a:xfrm>
          <a:prstGeom prst="rect">
            <a:avLst/>
          </a:prstGeom>
        </p:spPr>
      </p:pic>
    </p:spTree>
    <p:extLst>
      <p:ext uri="{BB962C8B-B14F-4D97-AF65-F5344CB8AC3E}">
        <p14:creationId xmlns:p14="http://schemas.microsoft.com/office/powerpoint/2010/main" val="2702363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mod="1">
    <p:ext uri="{DCECCB84-F9BA-43D5-87BE-67443E8EF086}">
      <p15:sldGuideLst xmlns:p15="http://schemas.microsoft.com/office/powerpoint/2012/main">
        <p15:guide id="2" pos="3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w/ pic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617A6C-ACCD-D645-AFA5-9144D70A1B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812145"/>
            <a:ext cx="12192000" cy="205069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54300" y="0"/>
            <a:ext cx="2125075" cy="548640"/>
          </a:xfrm>
          <a:prstGeom prst="rect">
            <a:avLst/>
          </a:prstGeom>
        </p:spPr>
      </p:pic>
      <p:sp>
        <p:nvSpPr>
          <p:cNvPr id="21" name="Brochure"/>
          <p:cNvSpPr>
            <a:spLocks noGrp="1"/>
          </p:cNvSpPr>
          <p:nvPr>
            <p:ph type="body" sz="quarter" idx="13" hasCustomPrompt="1"/>
          </p:nvPr>
        </p:nvSpPr>
        <p:spPr>
          <a:xfrm>
            <a:off x="587022" y="6077526"/>
            <a:ext cx="8468487" cy="408199"/>
          </a:xfrm>
          <a:prstGeom prst="rect">
            <a:avLst/>
          </a:prstGeom>
        </p:spPr>
        <p:txBody>
          <a:bodyPr wrap="square" lIns="91440" tIns="0" rIns="91440" bIns="0" anchor="t">
            <a:noAutofit/>
          </a:bodyPr>
          <a:lstStyle>
            <a:lvl1pPr marL="0" indent="0">
              <a:lnSpc>
                <a:spcPct val="100000"/>
              </a:lnSpc>
              <a:spcBef>
                <a:spcPts val="409"/>
              </a:spcBef>
              <a:spcAft>
                <a:spcPts val="409"/>
              </a:spcAft>
              <a:buNone/>
              <a:defRPr sz="2400" b="0"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r>
              <a:rPr lang="en-US" dirty="0"/>
              <a:t>24pt Date</a:t>
            </a:r>
          </a:p>
        </p:txBody>
      </p:sp>
      <p:sp>
        <p:nvSpPr>
          <p:cNvPr id="13" name="Subtitle 4">
            <a:extLst>
              <a:ext uri="{FF2B5EF4-FFF2-40B4-BE49-F238E27FC236}">
                <a16:creationId xmlns:a16="http://schemas.microsoft.com/office/drawing/2014/main" id="{21FE6C55-D42F-4D40-B308-0E947F95FEBD}"/>
              </a:ext>
            </a:extLst>
          </p:cNvPr>
          <p:cNvSpPr txBox="1">
            <a:spLocks/>
          </p:cNvSpPr>
          <p:nvPr userDrawn="1"/>
        </p:nvSpPr>
        <p:spPr bwMode="auto">
          <a:xfrm>
            <a:off x="4108250" y="526997"/>
            <a:ext cx="7591497" cy="1938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marL="0" indent="0" algn="l" defTabSz="820738" rtl="0" eaLnBrk="1" fontAlgn="base" hangingPunct="1">
              <a:lnSpc>
                <a:spcPct val="90000"/>
              </a:lnSpc>
              <a:spcBef>
                <a:spcPct val="0"/>
              </a:spcBef>
              <a:spcAft>
                <a:spcPct val="0"/>
              </a:spcAft>
              <a:buClr>
                <a:schemeClr val="tx2"/>
              </a:buClr>
              <a:buFont typeface="Wingdings" pitchFamily="2" charset="2"/>
              <a:buNone/>
              <a:defRPr sz="1800" b="0">
                <a:solidFill>
                  <a:schemeClr val="bg1"/>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lgn="r"/>
            <a:r>
              <a:rPr lang="en-US" sz="1400" b="1" kern="0" dirty="0"/>
              <a:t>Global Safety &amp; Regulatory Affairs </a:t>
            </a:r>
            <a:r>
              <a:rPr lang="en-US" sz="1400" b="0" kern="0" dirty="0"/>
              <a:t>| Regulatory Capability Group</a:t>
            </a:r>
          </a:p>
        </p:txBody>
      </p:sp>
    </p:spTree>
    <p:extLst>
      <p:ext uri="{BB962C8B-B14F-4D97-AF65-F5344CB8AC3E}">
        <p14:creationId xmlns:p14="http://schemas.microsoft.com/office/powerpoint/2010/main" val="525765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mod="1">
    <p:ext uri="{DCECCB84-F9BA-43D5-87BE-67443E8EF086}">
      <p15:sldGuideLst xmlns:p15="http://schemas.microsoft.com/office/powerpoint/2012/main">
        <p15:guide id="2" pos="3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Modul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617A6C-ACCD-D645-AFA5-9144D70A1B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9503" b="71"/>
          <a:stretch/>
        </p:blipFill>
        <p:spPr>
          <a:xfrm>
            <a:off x="-1" y="2409371"/>
            <a:ext cx="12192000" cy="4448628"/>
          </a:xfrm>
          <a:prstGeom prst="rect">
            <a:avLst/>
          </a:prstGeom>
        </p:spPr>
      </p:pic>
      <p:sp>
        <p:nvSpPr>
          <p:cNvPr id="20" name="Brochure"/>
          <p:cNvSpPr>
            <a:spLocks noGrp="1"/>
          </p:cNvSpPr>
          <p:nvPr>
            <p:ph type="body" sz="quarter" idx="12"/>
          </p:nvPr>
        </p:nvSpPr>
        <p:spPr>
          <a:xfrm>
            <a:off x="493841" y="601352"/>
            <a:ext cx="8561667" cy="1808018"/>
          </a:xfrm>
          <a:prstGeom prst="rect">
            <a:avLst/>
          </a:prstGeom>
        </p:spPr>
        <p:txBody>
          <a:bodyPr wrap="square" lIns="0" tIns="0" rIns="0" bIns="0" anchor="ctr">
            <a:noAutofit/>
          </a:bodyPr>
          <a:lstStyle>
            <a:lvl1pPr marL="0" indent="0">
              <a:lnSpc>
                <a:spcPct val="100000"/>
              </a:lnSpc>
              <a:spcBef>
                <a:spcPts val="0"/>
              </a:spcBef>
              <a:spcAft>
                <a:spcPts val="0"/>
              </a:spcAft>
              <a:buNone/>
              <a:defRPr sz="4800" b="0" baseline="0">
                <a:solidFill>
                  <a:schemeClr val="tx1">
                    <a:lumMod val="85000"/>
                    <a:lumOff val="15000"/>
                  </a:schemeClr>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endParaRPr lang="en-US" dirty="0"/>
          </a:p>
        </p:txBody>
      </p:sp>
      <p:sp>
        <p:nvSpPr>
          <p:cNvPr id="13" name="Subtitle 4">
            <a:extLst>
              <a:ext uri="{FF2B5EF4-FFF2-40B4-BE49-F238E27FC236}">
                <a16:creationId xmlns:a16="http://schemas.microsoft.com/office/drawing/2014/main" id="{21FE6C55-D42F-4D40-B308-0E947F95FEBD}"/>
              </a:ext>
            </a:extLst>
          </p:cNvPr>
          <p:cNvSpPr txBox="1">
            <a:spLocks/>
          </p:cNvSpPr>
          <p:nvPr userDrawn="1"/>
        </p:nvSpPr>
        <p:spPr bwMode="auto">
          <a:xfrm>
            <a:off x="4108250" y="526997"/>
            <a:ext cx="7591497" cy="1938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marL="0" indent="0" algn="l" defTabSz="820738" rtl="0" eaLnBrk="1" fontAlgn="base" hangingPunct="1">
              <a:lnSpc>
                <a:spcPct val="90000"/>
              </a:lnSpc>
              <a:spcBef>
                <a:spcPct val="0"/>
              </a:spcBef>
              <a:spcAft>
                <a:spcPct val="0"/>
              </a:spcAft>
              <a:buClr>
                <a:schemeClr val="tx2"/>
              </a:buClr>
              <a:buFont typeface="Wingdings" pitchFamily="2" charset="2"/>
              <a:buNone/>
              <a:defRPr sz="1800" b="0">
                <a:solidFill>
                  <a:schemeClr val="bg1"/>
                </a:solidFill>
                <a:latin typeface="Arial" charset="0"/>
                <a:ea typeface="Arial" charset="0"/>
                <a:cs typeface="Arial" charset="0"/>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Arial" charset="0"/>
                <a:ea typeface="Arial" charset="0"/>
                <a:cs typeface="Arial" charset="0"/>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Arial" charset="0"/>
                <a:ea typeface="Arial" charset="0"/>
                <a:cs typeface="Arial" charset="0"/>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Arial" charset="0"/>
                <a:ea typeface="Arial" charset="0"/>
                <a:cs typeface="Arial" charset="0"/>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lgn="r"/>
            <a:r>
              <a:rPr lang="en-US" sz="1400" kern="0" dirty="0"/>
              <a:t>Chief Aerospace Safety Office | </a:t>
            </a:r>
            <a:r>
              <a:rPr lang="en-US" sz="1400" b="1" kern="0" dirty="0"/>
              <a:t>Regulatory Capability</a:t>
            </a:r>
          </a:p>
        </p:txBody>
      </p:sp>
      <p:pic>
        <p:nvPicPr>
          <p:cNvPr id="7" name="Picture 6">
            <a:extLst>
              <a:ext uri="{FF2B5EF4-FFF2-40B4-BE49-F238E27FC236}">
                <a16:creationId xmlns:a16="http://schemas.microsoft.com/office/drawing/2014/main" id="{F491E413-5387-4F77-9DCE-0A1CF891A41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849" r="776" b="20051"/>
          <a:stretch/>
        </p:blipFill>
        <p:spPr>
          <a:xfrm>
            <a:off x="8802110" y="526997"/>
            <a:ext cx="3389889" cy="6331003"/>
          </a:xfrm>
          <a:prstGeom prst="rect">
            <a:avLst/>
          </a:prstGeom>
        </p:spPr>
      </p:pic>
      <p:sp>
        <p:nvSpPr>
          <p:cNvPr id="8" name="Brochure">
            <a:extLst>
              <a:ext uri="{FF2B5EF4-FFF2-40B4-BE49-F238E27FC236}">
                <a16:creationId xmlns:a16="http://schemas.microsoft.com/office/drawing/2014/main" id="{1ACDBFA6-4B67-4B75-AE78-3512DEDE08CB}"/>
              </a:ext>
            </a:extLst>
          </p:cNvPr>
          <p:cNvSpPr>
            <a:spLocks noGrp="1"/>
          </p:cNvSpPr>
          <p:nvPr>
            <p:ph type="body" sz="quarter" idx="13"/>
          </p:nvPr>
        </p:nvSpPr>
        <p:spPr>
          <a:xfrm>
            <a:off x="493841" y="2647866"/>
            <a:ext cx="8561667" cy="1808018"/>
          </a:xfrm>
          <a:prstGeom prst="rect">
            <a:avLst/>
          </a:prstGeom>
        </p:spPr>
        <p:txBody>
          <a:bodyPr wrap="square" lIns="0" tIns="0" rIns="0" bIns="0" anchor="t">
            <a:noAutofit/>
          </a:bodyPr>
          <a:lstStyle>
            <a:lvl1pPr marL="0" indent="0">
              <a:lnSpc>
                <a:spcPct val="100000"/>
              </a:lnSpc>
              <a:spcBef>
                <a:spcPts val="0"/>
              </a:spcBef>
              <a:spcAft>
                <a:spcPts val="0"/>
              </a:spcAft>
              <a:buNone/>
              <a:defRPr sz="4000" b="0" baseline="0">
                <a:solidFill>
                  <a:schemeClr val="bg1"/>
                </a:solidFill>
                <a:latin typeface="Arial" panose="020B0604020202020204" pitchFamily="34" charset="0"/>
                <a:cs typeface="Arial" panose="020B0604020202020204" pitchFamily="34" charset="0"/>
              </a:defRPr>
            </a:lvl1pPr>
            <a:lvl2pPr marL="187023" indent="0">
              <a:buNone/>
              <a:defRPr sz="1364" b="1">
                <a:solidFill>
                  <a:srgbClr val="5B6770"/>
                </a:solidFill>
                <a:latin typeface="HelveticaNeueLT Std" pitchFamily="34" charset="0"/>
              </a:defRPr>
            </a:lvl2pPr>
            <a:lvl3pPr marL="372314" indent="0">
              <a:buNone/>
              <a:defRPr sz="1364" b="1">
                <a:solidFill>
                  <a:srgbClr val="5B6770"/>
                </a:solidFill>
                <a:latin typeface="HelveticaNeueLT Std" pitchFamily="34" charset="0"/>
              </a:defRPr>
            </a:lvl3pPr>
            <a:lvl4pPr marL="561070" indent="0">
              <a:buNone/>
              <a:defRPr sz="1364" b="1">
                <a:solidFill>
                  <a:srgbClr val="5B6770"/>
                </a:solidFill>
                <a:latin typeface="HelveticaNeueLT Std" pitchFamily="34" charset="0"/>
              </a:defRPr>
            </a:lvl4pPr>
            <a:lvl5pPr marL="746360" indent="0">
              <a:buNone/>
              <a:defRPr sz="1364" b="1">
                <a:solidFill>
                  <a:srgbClr val="5B6770"/>
                </a:solidFill>
                <a:latin typeface="HelveticaNeueLT Std" pitchFamily="34" charset="0"/>
              </a:defRPr>
            </a:lvl5pPr>
          </a:lstStyle>
          <a:p>
            <a:pPr lvl="0"/>
            <a:endParaRPr lang="en-US" dirty="0"/>
          </a:p>
        </p:txBody>
      </p:sp>
    </p:spTree>
    <p:extLst>
      <p:ext uri="{BB962C8B-B14F-4D97-AF65-F5344CB8AC3E}">
        <p14:creationId xmlns:p14="http://schemas.microsoft.com/office/powerpoint/2010/main" val="2554844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mod="1">
    <p:ext uri="{DCECCB84-F9BA-43D5-87BE-67443E8EF086}">
      <p15:sldGuideLst xmlns:p15="http://schemas.microsoft.com/office/powerpoint/2012/main">
        <p15:guide id="2" pos="3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w/ Honeycom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B866B-B225-4D71-B870-EE3904A52ABF}"/>
              </a:ext>
            </a:extLst>
          </p:cNvPr>
          <p:cNvSpPr>
            <a:spLocks noGrp="1"/>
          </p:cNvSpPr>
          <p:nvPr>
            <p:ph idx="1"/>
          </p:nvPr>
        </p:nvSpPr>
        <p:spPr>
          <a:xfrm>
            <a:off x="457200" y="1252220"/>
            <a:ext cx="10515600" cy="3915026"/>
          </a:xfrm>
          <a:prstGeom prst="rect">
            <a:avLst/>
          </a:prstGeom>
        </p:spPr>
        <p:txBody>
          <a:bodyPr/>
          <a:lstStyle>
            <a:lvl1pPr marL="228600" indent="-228600">
              <a:spcBef>
                <a:spcPts val="600"/>
              </a:spcBef>
              <a:buClr>
                <a:schemeClr val="accent1"/>
              </a:buClr>
              <a:buFont typeface="Wingdings" panose="05000000000000000000" pitchFamily="2" charset="2"/>
              <a:buChar char="§"/>
              <a:defRPr/>
            </a:lvl1pPr>
            <a:lvl2pPr marL="731520" indent="-274320">
              <a:spcBef>
                <a:spcPts val="600"/>
              </a:spcBef>
              <a:buClr>
                <a:schemeClr val="accent1"/>
              </a:buClr>
              <a:defRPr/>
            </a:lvl2pPr>
            <a:lvl3pPr marL="1143000" indent="-228600">
              <a:buClr>
                <a:schemeClr val="accent1"/>
              </a:buClr>
              <a:buFont typeface="Courier New" panose="02070309020205020404" pitchFamily="49" charset="0"/>
              <a:buChar char="o"/>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C0FB3E7-8EE5-416F-BFC5-0A62B22D59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953" r="776" b="20052"/>
          <a:stretch/>
        </p:blipFill>
        <p:spPr>
          <a:xfrm>
            <a:off x="8802110" y="536028"/>
            <a:ext cx="3389890" cy="6321972"/>
          </a:xfrm>
          <a:prstGeom prst="rect">
            <a:avLst/>
          </a:prstGeom>
        </p:spPr>
      </p:pic>
      <p:sp>
        <p:nvSpPr>
          <p:cNvPr id="5" name="Text Placeholder 3">
            <a:extLst>
              <a:ext uri="{FF2B5EF4-FFF2-40B4-BE49-F238E27FC236}">
                <a16:creationId xmlns:a16="http://schemas.microsoft.com/office/drawing/2014/main" id="{F9FDFB53-3265-41A3-885A-79699F64D241}"/>
              </a:ext>
            </a:extLst>
          </p:cNvPr>
          <p:cNvSpPr>
            <a:spLocks noGrp="1"/>
          </p:cNvSpPr>
          <p:nvPr>
            <p:ph type="body" sz="quarter" idx="10"/>
          </p:nvPr>
        </p:nvSpPr>
        <p:spPr>
          <a:xfrm>
            <a:off x="457200" y="731520"/>
            <a:ext cx="11391900" cy="520700"/>
          </a:xfrm>
          <a:prstGeom prst="rect">
            <a:avLst/>
          </a:prstGeom>
        </p:spPr>
        <p:txBody>
          <a:bodyPr/>
          <a:lstStyle>
            <a:lvl1pPr marL="0" indent="0">
              <a:buNone/>
              <a:defRPr b="1">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394611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w/o Honeycom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B866B-B225-4D71-B870-EE3904A52ABF}"/>
              </a:ext>
            </a:extLst>
          </p:cNvPr>
          <p:cNvSpPr>
            <a:spLocks noGrp="1"/>
          </p:cNvSpPr>
          <p:nvPr>
            <p:ph idx="1"/>
          </p:nvPr>
        </p:nvSpPr>
        <p:spPr>
          <a:xfrm>
            <a:off x="457200" y="1252220"/>
            <a:ext cx="10515600" cy="3915026"/>
          </a:xfrm>
          <a:prstGeom prst="rect">
            <a:avLst/>
          </a:prstGeom>
        </p:spPr>
        <p:txBody>
          <a:bodyPr/>
          <a:lstStyle>
            <a:lvl1pPr marL="228600" indent="-228600">
              <a:spcBef>
                <a:spcPts val="600"/>
              </a:spcBef>
              <a:buClr>
                <a:schemeClr val="accent1"/>
              </a:buClr>
              <a:buFont typeface="Wingdings" panose="05000000000000000000" pitchFamily="2" charset="2"/>
              <a:buChar char="§"/>
              <a:defRPr/>
            </a:lvl1pPr>
            <a:lvl2pPr marL="731520" indent="-274320">
              <a:spcBef>
                <a:spcPts val="600"/>
              </a:spcBef>
              <a:buClr>
                <a:schemeClr val="accent1"/>
              </a:buClr>
              <a:defRPr/>
            </a:lvl2pPr>
            <a:lvl3pPr marL="1143000" indent="-228600">
              <a:buClr>
                <a:schemeClr val="accent1"/>
              </a:buClr>
              <a:buFont typeface="Courier New" panose="02070309020205020404" pitchFamily="49" charset="0"/>
              <a:buChar char="o"/>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F9FDFB53-3265-41A3-885A-79699F64D241}"/>
              </a:ext>
            </a:extLst>
          </p:cNvPr>
          <p:cNvSpPr>
            <a:spLocks noGrp="1"/>
          </p:cNvSpPr>
          <p:nvPr>
            <p:ph type="body" sz="quarter" idx="10"/>
          </p:nvPr>
        </p:nvSpPr>
        <p:spPr>
          <a:xfrm>
            <a:off x="457200" y="731520"/>
            <a:ext cx="11391900" cy="520700"/>
          </a:xfrm>
          <a:prstGeom prst="rect">
            <a:avLst/>
          </a:prstGeom>
        </p:spPr>
        <p:txBody>
          <a:bodyPr/>
          <a:lstStyle>
            <a:lvl1pPr marL="0" indent="0">
              <a:buNone/>
              <a:defRPr b="1">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9391692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 Honeycom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6EB177-3E53-475C-B25C-9C788695146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881" r="776" b="20051"/>
          <a:stretch/>
        </p:blipFill>
        <p:spPr>
          <a:xfrm>
            <a:off x="8802110" y="529721"/>
            <a:ext cx="3389890" cy="6328279"/>
          </a:xfrm>
          <a:prstGeom prst="rect">
            <a:avLst/>
          </a:prstGeom>
        </p:spPr>
      </p:pic>
      <p:sp>
        <p:nvSpPr>
          <p:cNvPr id="5" name="Text Placeholder 3">
            <a:extLst>
              <a:ext uri="{FF2B5EF4-FFF2-40B4-BE49-F238E27FC236}">
                <a16:creationId xmlns:a16="http://schemas.microsoft.com/office/drawing/2014/main" id="{8A539A9D-F566-464B-A5B3-48B8E57B5809}"/>
              </a:ext>
            </a:extLst>
          </p:cNvPr>
          <p:cNvSpPr>
            <a:spLocks noGrp="1"/>
          </p:cNvSpPr>
          <p:nvPr>
            <p:ph type="body" sz="quarter" idx="10"/>
          </p:nvPr>
        </p:nvSpPr>
        <p:spPr>
          <a:xfrm>
            <a:off x="457200" y="731520"/>
            <a:ext cx="11391900" cy="520700"/>
          </a:xfrm>
          <a:prstGeom prst="rect">
            <a:avLst/>
          </a:prstGeom>
        </p:spPr>
        <p:txBody>
          <a:bodyPr/>
          <a:lstStyle>
            <a:lvl1pPr marL="0" indent="0">
              <a:buNone/>
              <a:defRPr b="1">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9888482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w/o Honeycomb">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A539A9D-F566-464B-A5B3-48B8E57B5809}"/>
              </a:ext>
            </a:extLst>
          </p:cNvPr>
          <p:cNvSpPr>
            <a:spLocks noGrp="1"/>
          </p:cNvSpPr>
          <p:nvPr>
            <p:ph type="body" sz="quarter" idx="10"/>
          </p:nvPr>
        </p:nvSpPr>
        <p:spPr>
          <a:xfrm>
            <a:off x="457200" y="731520"/>
            <a:ext cx="11391900" cy="520700"/>
          </a:xfrm>
          <a:prstGeom prst="rect">
            <a:avLst/>
          </a:prstGeom>
        </p:spPr>
        <p:txBody>
          <a:bodyPr/>
          <a:lstStyle>
            <a:lvl1pPr marL="0" indent="0">
              <a:buNone/>
              <a:defRPr b="1">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3451495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609600" y="1577340"/>
            <a:ext cx="10972800" cy="4526280"/>
          </a:xfrm>
          <a:prstGeom prst="rect">
            <a:avLst/>
          </a:prstGeom>
        </p:spPr>
        <p:txBody>
          <a:bodyPr lIns="0" tIns="0" rIns="0" bIns="0"/>
          <a:lstStyle>
            <a:lvl1pPr>
              <a:defRPr/>
            </a:lvl1pPr>
          </a:lstStyle>
          <a:p>
            <a:endParaRPr/>
          </a:p>
        </p:txBody>
      </p:sp>
    </p:spTree>
    <p:extLst>
      <p:ext uri="{BB962C8B-B14F-4D97-AF65-F5344CB8AC3E}">
        <p14:creationId xmlns:p14="http://schemas.microsoft.com/office/powerpoint/2010/main" val="13967526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losing_Living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99A549-DD50-834C-B3E3-1E7BE2DB20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5"/>
          <a:stretch/>
        </p:blipFill>
        <p:spPr>
          <a:xfrm rot="10800000">
            <a:off x="0" y="0"/>
            <a:ext cx="12192000"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2793" y="2907323"/>
            <a:ext cx="4466414" cy="1043354"/>
          </a:xfrm>
          <a:prstGeom prst="rect">
            <a:avLst/>
          </a:prstGeom>
        </p:spPr>
      </p:pic>
    </p:spTree>
    <p:extLst>
      <p:ext uri="{BB962C8B-B14F-4D97-AF65-F5344CB8AC3E}">
        <p14:creationId xmlns:p14="http://schemas.microsoft.com/office/powerpoint/2010/main" val="369783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A350A0-D2F5-4C9C-931E-0FA9C54A7D9D}"/>
              </a:ext>
            </a:extLst>
          </p:cNvPr>
          <p:cNvSpPr>
            <a:spLocks noChangeArrowheads="1"/>
          </p:cNvSpPr>
          <p:nvPr userDrawn="1"/>
        </p:nvSpPr>
        <p:spPr bwMode="auto">
          <a:xfrm>
            <a:off x="457201" y="6508840"/>
            <a:ext cx="2753783" cy="123111"/>
          </a:xfrm>
          <a:prstGeom prst="rect">
            <a:avLst/>
          </a:prstGeom>
          <a:noFill/>
          <a:ln w="12700">
            <a:noFill/>
            <a:miter lim="800000"/>
            <a:headEnd type="none" w="sm" len="sm"/>
            <a:tailEnd type="none" w="sm" len="sm"/>
          </a:ln>
          <a:effectLst/>
        </p:spPr>
        <p:txBody>
          <a:bodyPr lIns="0" tIns="0" rIns="0" bIns="0" anchor="ctr" anchorCtr="0">
            <a:spAutoFit/>
          </a:bodyPr>
          <a:lstStyle/>
          <a:p>
            <a:pPr defTabSz="820730" eaLnBrk="0" fontAlgn="base" hangingPunct="0">
              <a:spcBef>
                <a:spcPct val="0"/>
              </a:spcBef>
              <a:spcAft>
                <a:spcPct val="0"/>
              </a:spcAft>
            </a:pPr>
            <a:r>
              <a:rPr lang="en-US" sz="800" dirty="0">
                <a:solidFill>
                  <a:srgbClr val="A3AAAE"/>
                </a:solidFill>
                <a:latin typeface="Arial" panose="020B0604020202020204" pitchFamily="34" charset="0"/>
                <a:cs typeface="Arial" panose="020B0604020202020204" pitchFamily="34" charset="0"/>
              </a:rPr>
              <a:t>Copyright © 2024 Boeing. All rights reserved.</a:t>
            </a:r>
          </a:p>
        </p:txBody>
      </p:sp>
      <p:sp>
        <p:nvSpPr>
          <p:cNvPr id="10" name="Footer Placeholder 4">
            <a:extLst>
              <a:ext uri="{FF2B5EF4-FFF2-40B4-BE49-F238E27FC236}">
                <a16:creationId xmlns:a16="http://schemas.microsoft.com/office/drawing/2014/main" id="{0FB837B9-1CA5-427B-9138-4D721FD6E63F}"/>
              </a:ext>
            </a:extLst>
          </p:cNvPr>
          <p:cNvSpPr txBox="1">
            <a:spLocks/>
          </p:cNvSpPr>
          <p:nvPr userDrawn="1"/>
        </p:nvSpPr>
        <p:spPr>
          <a:xfrm>
            <a:off x="5239265" y="6515100"/>
            <a:ext cx="1754659" cy="191600"/>
          </a:xfrm>
          <a:prstGeom prst="rect">
            <a:avLst/>
          </a:prstGeom>
        </p:spPr>
        <p:txBody>
          <a:bodyPr lIns="0" tIns="0" rIns="0" bIns="0" anchor="t" anchorCtr="0"/>
          <a:lstStyle>
            <a:defPPr>
              <a:defRPr lang="en-US"/>
            </a:defPPr>
            <a:lvl1pPr marL="0" algn="ctr" defTabSz="914400" rtl="0" eaLnBrk="1" latinLnBrk="0" hangingPunct="1">
              <a:defRPr lang="en-US" sz="700"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8A9292"/>
                </a:solidFill>
                <a:effectLst/>
                <a:uLnTx/>
                <a:uFillTx/>
                <a:latin typeface="Arial"/>
                <a:ea typeface="+mn-ea"/>
                <a:cs typeface="+mn-cs"/>
              </a:rPr>
              <a:t>BOEING PROPRIETARY</a:t>
            </a:r>
          </a:p>
        </p:txBody>
      </p:sp>
      <p:sp>
        <p:nvSpPr>
          <p:cNvPr id="3" name="TextBox 2">
            <a:extLst>
              <a:ext uri="{FF2B5EF4-FFF2-40B4-BE49-F238E27FC236}">
                <a16:creationId xmlns:a16="http://schemas.microsoft.com/office/drawing/2014/main" id="{E010257E-F460-4D0E-B6E3-C9B21C1994E2}"/>
              </a:ext>
            </a:extLst>
          </p:cNvPr>
          <p:cNvSpPr txBox="1"/>
          <p:nvPr userDrawn="1"/>
        </p:nvSpPr>
        <p:spPr>
          <a:xfrm>
            <a:off x="11331999" y="6508840"/>
            <a:ext cx="394008" cy="215444"/>
          </a:xfrm>
          <a:prstGeom prst="rect">
            <a:avLst/>
          </a:prstGeom>
        </p:spPr>
        <p:txBody>
          <a:bodyPr lIns="0" tIns="0" rIns="0" bIns="0" anchor="t" anchorCtr="0"/>
          <a:lstStyle>
            <a:defPPr>
              <a:defRPr lang="en-US"/>
            </a:defPPr>
            <a:lvl1pPr marR="0" lvl="0" indent="0" algn="ctr" fontAlgn="auto">
              <a:lnSpc>
                <a:spcPct val="100000"/>
              </a:lnSpc>
              <a:spcBef>
                <a:spcPts val="0"/>
              </a:spcBef>
              <a:spcAft>
                <a:spcPts val="0"/>
              </a:spcAft>
              <a:buClrTx/>
              <a:buSzTx/>
              <a:buFontTx/>
              <a:buNone/>
              <a:tabLst/>
              <a:defRPr kumimoji="0" sz="800" b="0" i="0" u="none" strike="noStrike" cap="none" spc="0" normalizeH="0" baseline="0">
                <a:ln>
                  <a:noFill/>
                </a:ln>
                <a:solidFill>
                  <a:srgbClr val="8A9292"/>
                </a:solidFill>
                <a:effectLst/>
                <a:uLnTx/>
                <a:uFillTx/>
                <a:latin typeface="Arial"/>
              </a:defRPr>
            </a:lvl1pPr>
          </a:lstStyle>
          <a:p>
            <a:pPr lvl="0" algn="r"/>
            <a:fld id="{56C4B86A-05FB-4895-B279-44FB2673F21B}" type="slidenum">
              <a:rPr lang="en-US" smtClean="0"/>
              <a:pPr lvl="0" algn="r"/>
              <a:t>‹#›</a:t>
            </a:fld>
            <a:endParaRPr lang="en-US" dirty="0"/>
          </a:p>
        </p:txBody>
      </p:sp>
      <p:pic>
        <p:nvPicPr>
          <p:cNvPr id="7" name="Picture 6">
            <a:extLst>
              <a:ext uri="{FF2B5EF4-FFF2-40B4-BE49-F238E27FC236}">
                <a16:creationId xmlns:a16="http://schemas.microsoft.com/office/drawing/2014/main" id="{F784D72A-621E-48B4-8A13-EBD0F3FF658F}"/>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3" y="0"/>
            <a:ext cx="12192000" cy="533400"/>
          </a:xfrm>
          <a:prstGeom prst="rect">
            <a:avLst/>
          </a:prstGeom>
        </p:spPr>
      </p:pic>
      <p:sp>
        <p:nvSpPr>
          <p:cNvPr id="8" name="TextBox 7">
            <a:extLst>
              <a:ext uri="{FF2B5EF4-FFF2-40B4-BE49-F238E27FC236}">
                <a16:creationId xmlns:a16="http://schemas.microsoft.com/office/drawing/2014/main" id="{B07FE7E5-3A88-4457-A684-AE58C20390BD}"/>
              </a:ext>
            </a:extLst>
          </p:cNvPr>
          <p:cNvSpPr txBox="1"/>
          <p:nvPr userDrawn="1"/>
        </p:nvSpPr>
        <p:spPr>
          <a:xfrm>
            <a:off x="213288" y="151300"/>
            <a:ext cx="7535548" cy="246221"/>
          </a:xfrm>
          <a:prstGeom prst="rect">
            <a:avLst/>
          </a:prstGeom>
          <a:noFill/>
        </p:spPr>
        <p:txBody>
          <a:bodyPr wrap="square" lIns="0" tIns="0" rIns="0" bIns="0" rtlCol="0" anchor="t" anchorCtr="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rPr>
              <a:t>Global Safety &amp; Regulatory Affairs | </a:t>
            </a:r>
            <a:r>
              <a:rPr kumimoji="0" lang="en-US" sz="1600" b="0" i="0" u="none" strike="noStrike" kern="0" cap="none" spc="0" normalizeH="0" baseline="0" noProof="0" dirty="0">
                <a:ln>
                  <a:noFill/>
                </a:ln>
                <a:solidFill>
                  <a:prstClr val="white"/>
                </a:solidFill>
                <a:effectLst/>
                <a:uLnTx/>
                <a:uFillTx/>
              </a:rPr>
              <a:t>Regulatory Capability Group</a:t>
            </a:r>
          </a:p>
        </p:txBody>
      </p:sp>
    </p:spTree>
    <p:extLst>
      <p:ext uri="{BB962C8B-B14F-4D97-AF65-F5344CB8AC3E}">
        <p14:creationId xmlns:p14="http://schemas.microsoft.com/office/powerpoint/2010/main" val="1030400905"/>
      </p:ext>
    </p:extLst>
  </p:cSld>
  <p:clrMap bg1="lt1" tx1="dk1" bg2="lt2" tx2="dk2" accent1="accent1" accent2="accent2" accent3="accent3" accent4="accent4" accent5="accent5" accent6="accent6" hlink="hlink" folHlink="folHlink"/>
  <p:sldLayoutIdLst>
    <p:sldLayoutId id="2147483729" r:id="rId1"/>
    <p:sldLayoutId id="2147483733" r:id="rId2"/>
    <p:sldLayoutId id="2147483730" r:id="rId3"/>
    <p:sldLayoutId id="2147483723" r:id="rId4"/>
    <p:sldLayoutId id="2147483744" r:id="rId5"/>
    <p:sldLayoutId id="2147483724" r:id="rId6"/>
    <p:sldLayoutId id="2147483725" r:id="rId7"/>
    <p:sldLayoutId id="2147483726" r:id="rId8"/>
    <p:sldLayoutId id="2147483728" r:id="rId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Boeing%20is%20acting%20in%20an%20advisory%20capacity%20and%20will%20not%20be%20directly%20involved%20in%20the%20process%20of%20re-writing%20regulations,%20handbooks,%20guidance/advisory%20material,%20inspector%20training,%20etc." TargetMode="External"/><Relationship Id="rId2" Type="http://schemas.openxmlformats.org/officeDocument/2006/relationships/hyperlink" Target="http://www.faa.gov/about/initiatives/iasa/" TargetMode="Externa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9-avs-dfw-ifo@faa.gov?subject=Request%20Information%20from%20Dallas%2FFt.%20Worth%20IFO" TargetMode="Externa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faa.gov/sites/faa.gov/files/about/office_org/headquarters_offices/avs/WebOPSS_DCS_eAIM_OAPS_Overview.pdf"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jpeg"/><Relationship Id="rId12" Type="http://schemas.openxmlformats.org/officeDocument/2006/relationships/image" Target="../media/image17.jpg"/><Relationship Id="rId17" Type="http://schemas.openxmlformats.org/officeDocument/2006/relationships/image" Target="../media/image22.png"/><Relationship Id="rId2" Type="http://schemas.openxmlformats.org/officeDocument/2006/relationships/image" Target="../media/image7.jpe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png"/><Relationship Id="rId23" Type="http://schemas.openxmlformats.org/officeDocument/2006/relationships/image" Target="../media/image28.jpe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transportation.gov/policy/aviation-policy/licensing/foreign-carriers" TargetMode="External"/><Relationship Id="rId1" Type="http://schemas.openxmlformats.org/officeDocument/2006/relationships/slideLayout" Target="../slideLayouts/slideLayout8.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65A88C-DC85-4748-AF34-D5AD3DE628D2}"/>
              </a:ext>
            </a:extLst>
          </p:cNvPr>
          <p:cNvSpPr>
            <a:spLocks noGrp="1"/>
          </p:cNvSpPr>
          <p:nvPr>
            <p:ph type="body" sz="quarter" idx="12"/>
          </p:nvPr>
        </p:nvSpPr>
        <p:spPr>
          <a:xfrm>
            <a:off x="493842" y="2178424"/>
            <a:ext cx="9165415" cy="2279276"/>
          </a:xfrm>
        </p:spPr>
        <p:txBody>
          <a:bodyPr/>
          <a:lstStyle/>
          <a:p>
            <a:r>
              <a:rPr lang="en-US" dirty="0"/>
              <a:t>Requirements to Initiate Foreign Air Service Operations to the United States</a:t>
            </a:r>
          </a:p>
        </p:txBody>
      </p:sp>
      <p:sp>
        <p:nvSpPr>
          <p:cNvPr id="3" name="Text Placeholder 2">
            <a:extLst>
              <a:ext uri="{FF2B5EF4-FFF2-40B4-BE49-F238E27FC236}">
                <a16:creationId xmlns:a16="http://schemas.microsoft.com/office/drawing/2014/main" id="{4F03EEA3-FFBD-41A4-97A1-1AC0132AE774}"/>
              </a:ext>
            </a:extLst>
          </p:cNvPr>
          <p:cNvSpPr>
            <a:spLocks noGrp="1"/>
          </p:cNvSpPr>
          <p:nvPr>
            <p:ph type="body" sz="quarter" idx="13"/>
          </p:nvPr>
        </p:nvSpPr>
        <p:spPr>
          <a:xfrm>
            <a:off x="493842" y="4891596"/>
            <a:ext cx="9539158" cy="935182"/>
          </a:xfrm>
        </p:spPr>
        <p:txBody>
          <a:bodyPr/>
          <a:lstStyle/>
          <a:p>
            <a:r>
              <a:rPr lang="en-US" dirty="0"/>
              <a:t>Presented by Nancy Vachon, GS&amp;RA MEA</a:t>
            </a:r>
          </a:p>
          <a:p>
            <a:r>
              <a:rPr lang="en-US" dirty="0"/>
              <a:t>For the EAC-CASSOA 6</a:t>
            </a:r>
            <a:r>
              <a:rPr lang="en-US" baseline="30000" dirty="0"/>
              <a:t>th</a:t>
            </a:r>
            <a:r>
              <a:rPr lang="en-US" dirty="0"/>
              <a:t> Symposium on May 15</a:t>
            </a:r>
            <a:r>
              <a:rPr lang="en-US" baseline="30000" dirty="0"/>
              <a:t>th</a:t>
            </a:r>
            <a:r>
              <a:rPr lang="en-US" dirty="0"/>
              <a:t>, 2024 in Zanzibar</a:t>
            </a:r>
          </a:p>
        </p:txBody>
      </p:sp>
    </p:spTree>
    <p:extLst>
      <p:ext uri="{BB962C8B-B14F-4D97-AF65-F5344CB8AC3E}">
        <p14:creationId xmlns:p14="http://schemas.microsoft.com/office/powerpoint/2010/main" val="20581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a:xfrm>
            <a:off x="506907" y="1743520"/>
            <a:ext cx="5411610" cy="400110"/>
          </a:xfrm>
          <a:prstGeom prst="rect">
            <a:avLst/>
          </a:prstGeom>
          <a:solidFill>
            <a:schemeClr val="accent1"/>
          </a:solidFill>
        </p:spPr>
        <p:txBody>
          <a:bodyPr wrap="square">
            <a:spAutoFit/>
          </a:bodyPr>
          <a:lstStyle>
            <a:defPPr>
              <a:defRPr lang="en-US"/>
            </a:defPPr>
            <a:lvl1pPr algn="ctr">
              <a:tabLst>
                <a:tab pos="346075" algn="l"/>
              </a:tabLst>
              <a:defRPr sz="2200" b="1" i="1">
                <a:solidFill>
                  <a:schemeClr val="bg1"/>
                </a:solidFill>
              </a:defRPr>
            </a:lvl1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prstClr val="white"/>
                </a:solidFill>
                <a:effectLst/>
                <a:uLnTx/>
                <a:uFillTx/>
                <a:latin typeface="Calibri" panose="020F0502020204030204"/>
                <a:ea typeface="+mn-ea"/>
                <a:cs typeface="+mn-cs"/>
              </a:rPr>
              <a:t>International Aviation Safety Assessment (IASA)</a:t>
            </a:r>
          </a:p>
        </p:txBody>
      </p:sp>
      <p:sp>
        <p:nvSpPr>
          <p:cNvPr id="5" name="Text Box 3"/>
          <p:cNvSpPr txBox="1">
            <a:spLocks noChangeArrowheads="1"/>
          </p:cNvSpPr>
          <p:nvPr/>
        </p:nvSpPr>
        <p:spPr bwMode="auto">
          <a:xfrm>
            <a:off x="6364331" y="1743520"/>
            <a:ext cx="5202268" cy="400110"/>
          </a:xfrm>
          <a:prstGeom prst="rect">
            <a:avLst/>
          </a:prstGeom>
          <a:solidFill>
            <a:schemeClr val="accent1"/>
          </a:solidFill>
        </p:spPr>
        <p:txBody>
          <a:bodyPr wrap="square">
            <a:spAutoFit/>
          </a:bodyPr>
          <a:lstStyle>
            <a:defPPr>
              <a:defRPr lang="en-US"/>
            </a:defPPr>
            <a:lvl1pPr algn="ctr">
              <a:tabLst>
                <a:tab pos="346075" algn="l"/>
              </a:tabLst>
              <a:defRPr sz="2200" b="1" i="1">
                <a:solidFill>
                  <a:schemeClr val="bg1"/>
                </a:solidFill>
              </a:defRPr>
            </a:lvl1pPr>
            <a:lvl2pPr lvl="1" algn="ctr">
              <a:defRPr>
                <a:solidFill>
                  <a:schemeClr val="bg1"/>
                </a:solidFill>
              </a:defRPr>
            </a:lvl2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prstClr val="white"/>
                </a:solidFill>
                <a:effectLst/>
                <a:uLnTx/>
                <a:uFillTx/>
                <a:latin typeface="Calibri" panose="020F0502020204030204"/>
                <a:ea typeface="+mn-ea"/>
                <a:cs typeface="+mn-cs"/>
              </a:rPr>
              <a:t>14 CFR Part 129 Operations Specification</a:t>
            </a:r>
          </a:p>
        </p:txBody>
      </p:sp>
      <p:sp>
        <p:nvSpPr>
          <p:cNvPr id="7" name="Text Box 3"/>
          <p:cNvSpPr txBox="1">
            <a:spLocks noChangeArrowheads="1"/>
          </p:cNvSpPr>
          <p:nvPr/>
        </p:nvSpPr>
        <p:spPr bwMode="auto">
          <a:xfrm>
            <a:off x="581437" y="2371680"/>
            <a:ext cx="5262551" cy="2896177"/>
          </a:xfrm>
          <a:prstGeom prst="rect">
            <a:avLst/>
          </a:prstGeom>
          <a:noFill/>
          <a:ln w="9525">
            <a:noFill/>
            <a:miter lim="800000"/>
            <a:headEnd/>
            <a:tailEnd/>
          </a:ln>
        </p:spPr>
        <p:txBody>
          <a:bodyPr vert="horz" wrap="square" lIns="0" tIns="0" rIns="0" bIns="0" numCol="1" anchor="t" anchorCtr="1" compatLnSpc="1">
            <a:prstTxWarp prst="textNoShape">
              <a:avLst/>
            </a:prstTxWarp>
            <a:spAutoFit/>
          </a:bodyPr>
          <a:lstStyle>
            <a:lvl1pPr marL="265113" indent="-265113" algn="l" rtl="0" eaLnBrk="0" fontAlgn="base" hangingPunct="0">
              <a:lnSpc>
                <a:spcPct val="95000"/>
              </a:lnSpc>
              <a:spcBef>
                <a:spcPct val="40000"/>
              </a:spcBef>
              <a:spcAft>
                <a:spcPct val="40000"/>
              </a:spcAft>
              <a:buClr>
                <a:srgbClr val="969696"/>
              </a:buClr>
              <a:buFont typeface="Wingdings" pitchFamily="2" charset="2"/>
              <a:buChar char="n"/>
              <a:defRPr sz="2100">
                <a:solidFill>
                  <a:schemeClr val="tx1"/>
                </a:solidFill>
                <a:latin typeface="+mn-lt"/>
                <a:ea typeface="+mn-ea"/>
                <a:cs typeface="+mn-cs"/>
              </a:defRPr>
            </a:lvl1pPr>
            <a:lvl2pPr marL="496888" indent="-230188" algn="l" rtl="0" eaLnBrk="0" fontAlgn="base" hangingPunct="0">
              <a:lnSpc>
                <a:spcPct val="95000"/>
              </a:lnSpc>
              <a:spcBef>
                <a:spcPct val="0"/>
              </a:spcBef>
              <a:spcAft>
                <a:spcPct val="40000"/>
              </a:spcAft>
              <a:buClr>
                <a:srgbClr val="969696"/>
              </a:buClr>
              <a:buFont typeface="Arial" charset="0"/>
              <a:buChar char="–"/>
              <a:defRPr sz="2100">
                <a:solidFill>
                  <a:schemeClr val="tx1"/>
                </a:solidFill>
                <a:latin typeface="+mn-lt"/>
              </a:defRPr>
            </a:lvl2pPr>
            <a:lvl3pPr marL="719138" indent="-220663" algn="l" rtl="0" eaLnBrk="0" fontAlgn="base" hangingPunct="0">
              <a:lnSpc>
                <a:spcPct val="95000"/>
              </a:lnSpc>
              <a:spcBef>
                <a:spcPct val="0"/>
              </a:spcBef>
              <a:spcAft>
                <a:spcPct val="40000"/>
              </a:spcAft>
              <a:buClr>
                <a:srgbClr val="969696"/>
              </a:buClr>
              <a:buFont typeface="Arial" charset="0"/>
              <a:buChar char="–"/>
              <a:defRPr sz="2100">
                <a:solidFill>
                  <a:schemeClr val="tx1"/>
                </a:solidFill>
                <a:latin typeface="+mn-lt"/>
              </a:defRPr>
            </a:lvl3pPr>
            <a:lvl4pPr marL="931863" indent="-211138" algn="l" rtl="0" eaLnBrk="0" fontAlgn="base" hangingPunct="0">
              <a:spcBef>
                <a:spcPct val="20000"/>
              </a:spcBef>
              <a:spcAft>
                <a:spcPct val="0"/>
              </a:spcAft>
              <a:buClr>
                <a:srgbClr val="969696"/>
              </a:buClr>
              <a:buFont typeface="Symbol" pitchFamily="18" charset="2"/>
              <a:buChar char="-"/>
              <a:defRPr sz="2000" b="1">
                <a:solidFill>
                  <a:schemeClr val="tx1"/>
                </a:solidFill>
                <a:latin typeface="+mn-lt"/>
              </a:defRPr>
            </a:lvl4pPr>
            <a:lvl5pPr marL="1154113" indent="-220663" algn="l" rtl="0" eaLnBrk="0" fontAlgn="base" hangingPunct="0">
              <a:spcBef>
                <a:spcPct val="20000"/>
              </a:spcBef>
              <a:spcAft>
                <a:spcPct val="0"/>
              </a:spcAft>
              <a:buClr>
                <a:srgbClr val="969696"/>
              </a:buClr>
              <a:buFont typeface="Symbol" pitchFamily="18" charset="2"/>
              <a:buChar char="-"/>
              <a:defRPr sz="2000" b="1">
                <a:solidFill>
                  <a:schemeClr val="tx1"/>
                </a:solidFill>
                <a:latin typeface="+mn-lt"/>
              </a:defRPr>
            </a:lvl5pPr>
            <a:lvl6pPr marL="16113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6pPr>
            <a:lvl7pPr marL="20685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7pPr>
            <a:lvl8pPr marL="25257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8pPr>
            <a:lvl9pPr marL="29829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9pPr>
          </a:lstStyle>
          <a:p>
            <a:pPr eaLnBrk="1" hangingPunct="1">
              <a:lnSpc>
                <a:spcPct val="90000"/>
              </a:lnSpc>
              <a:spcBef>
                <a:spcPts val="600"/>
              </a:spcBef>
              <a:spcAft>
                <a:spcPts val="0"/>
              </a:spcAft>
              <a:buClr>
                <a:schemeClr val="accent1"/>
              </a:buClr>
              <a:buFont typeface="Wingdings" panose="05000000000000000000" pitchFamily="2" charset="2"/>
              <a:buChar char="§"/>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Administered by Flight Standards International Programs and Policy Division (AFS-50) </a:t>
            </a:r>
          </a:p>
          <a:p>
            <a:pPr eaLnBrk="1" hangingPunct="1">
              <a:lnSpc>
                <a:spcPct val="90000"/>
              </a:lnSpc>
              <a:spcBef>
                <a:spcPts val="600"/>
              </a:spcBef>
              <a:spcAft>
                <a:spcPts val="0"/>
              </a:spcAft>
              <a:buClr>
                <a:schemeClr val="accent1"/>
              </a:buClr>
              <a:buFont typeface="Wingdings" panose="05000000000000000000" pitchFamily="2" charset="2"/>
              <a:buChar char="§"/>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Assessment is based on  compliance to ICAO Annexes 1, 6, and 8</a:t>
            </a:r>
          </a:p>
          <a:p>
            <a:pPr eaLnBrk="1" hangingPunct="1">
              <a:lnSpc>
                <a:spcPct val="90000"/>
              </a:lnSpc>
              <a:spcBef>
                <a:spcPts val="600"/>
              </a:spcBef>
              <a:spcAft>
                <a:spcPts val="0"/>
              </a:spcAft>
              <a:buClr>
                <a:schemeClr val="accent1"/>
              </a:buClr>
              <a:buFont typeface="Wingdings" panose="05000000000000000000" pitchFamily="2" charset="2"/>
              <a:buChar char="§"/>
              <a:defRPr/>
            </a:pPr>
            <a:r>
              <a:rPr lang="en-US" altLang="en-US" sz="2200" dirty="0"/>
              <a:t>FAA Technical Assistance and Technical Review (mock IASA) is available at a cost, and an MOU will be required between MCAA and the FAA</a:t>
            </a:r>
          </a:p>
        </p:txBody>
      </p:sp>
      <p:sp>
        <p:nvSpPr>
          <p:cNvPr id="8" name="Text Box 3"/>
          <p:cNvSpPr txBox="1">
            <a:spLocks noChangeArrowheads="1"/>
          </p:cNvSpPr>
          <p:nvPr/>
        </p:nvSpPr>
        <p:spPr bwMode="auto">
          <a:xfrm>
            <a:off x="6159085" y="2359072"/>
            <a:ext cx="5590512" cy="2189830"/>
          </a:xfrm>
          <a:prstGeom prst="rect">
            <a:avLst/>
          </a:prstGeom>
          <a:noFill/>
          <a:ln w="9525">
            <a:noFill/>
            <a:miter lim="800000"/>
            <a:headEnd/>
            <a:tailEnd/>
          </a:ln>
        </p:spPr>
        <p:txBody>
          <a:bodyPr vert="horz" wrap="square" lIns="0" tIns="0" rIns="0" bIns="0" numCol="1" anchor="t" anchorCtr="1" compatLnSpc="1">
            <a:prstTxWarp prst="textNoShape">
              <a:avLst/>
            </a:prstTxWarp>
            <a:spAutoFit/>
          </a:bodyPr>
          <a:lstStyle>
            <a:defPPr>
              <a:defRPr lang="en-US"/>
            </a:defPPr>
            <a:lvl1pPr marL="265113" indent="-265113" fontAlgn="base">
              <a:lnSpc>
                <a:spcPct val="90000"/>
              </a:lnSpc>
              <a:spcBef>
                <a:spcPts val="600"/>
              </a:spcBef>
              <a:spcAft>
                <a:spcPts val="0"/>
              </a:spcAft>
              <a:buClr>
                <a:schemeClr val="accent1"/>
              </a:buClr>
              <a:buFont typeface="Wingdings" panose="05000000000000000000" pitchFamily="2" charset="2"/>
              <a:buChar char="§"/>
              <a:defRPr kumimoji="0" sz="2200" b="0" i="0" u="none" strike="noStrike" cap="none" spc="0" normalizeH="0" baseline="0">
                <a:ln>
                  <a:noFill/>
                </a:ln>
                <a:solidFill>
                  <a:prstClr val="black"/>
                </a:solidFill>
                <a:effectLst/>
                <a:uLnTx/>
                <a:uFillTx/>
                <a:latin typeface="Calibri" panose="020F0502020204030204"/>
              </a:defRPr>
            </a:lvl1pPr>
            <a:lvl2pPr marL="496888" indent="-230188" eaLnBrk="0" fontAlgn="base" hangingPunct="0">
              <a:lnSpc>
                <a:spcPct val="95000"/>
              </a:lnSpc>
              <a:spcBef>
                <a:spcPct val="0"/>
              </a:spcBef>
              <a:spcAft>
                <a:spcPct val="40000"/>
              </a:spcAft>
              <a:buClr>
                <a:srgbClr val="969696"/>
              </a:buClr>
              <a:buFont typeface="Arial" charset="0"/>
              <a:buChar char="–"/>
              <a:defRPr sz="2100"/>
            </a:lvl2pPr>
            <a:lvl3pPr marL="719138" indent="-220663" eaLnBrk="0" fontAlgn="base" hangingPunct="0">
              <a:lnSpc>
                <a:spcPct val="95000"/>
              </a:lnSpc>
              <a:spcBef>
                <a:spcPct val="0"/>
              </a:spcBef>
              <a:spcAft>
                <a:spcPct val="40000"/>
              </a:spcAft>
              <a:buClr>
                <a:srgbClr val="969696"/>
              </a:buClr>
              <a:buFont typeface="Arial" charset="0"/>
              <a:buChar char="–"/>
              <a:defRPr sz="2100"/>
            </a:lvl3pPr>
            <a:lvl4pPr marL="931863" indent="-211138" eaLnBrk="0" fontAlgn="base" hangingPunct="0">
              <a:spcBef>
                <a:spcPct val="20000"/>
              </a:spcBef>
              <a:spcAft>
                <a:spcPct val="0"/>
              </a:spcAft>
              <a:buClr>
                <a:srgbClr val="969696"/>
              </a:buClr>
              <a:buFont typeface="Symbol" pitchFamily="18" charset="2"/>
              <a:buChar char="-"/>
              <a:defRPr sz="2000" b="1"/>
            </a:lvl4pPr>
            <a:lvl5pPr marL="1154113" indent="-220663" eaLnBrk="0" fontAlgn="base" hangingPunct="0">
              <a:spcBef>
                <a:spcPct val="20000"/>
              </a:spcBef>
              <a:spcAft>
                <a:spcPct val="0"/>
              </a:spcAft>
              <a:buClr>
                <a:srgbClr val="969696"/>
              </a:buClr>
              <a:buFont typeface="Symbol" pitchFamily="18" charset="2"/>
              <a:buChar char="-"/>
              <a:defRPr sz="2000" b="1"/>
            </a:lvl5pPr>
            <a:lvl6pPr marL="1611313" indent="-220663" fontAlgn="base">
              <a:spcBef>
                <a:spcPct val="20000"/>
              </a:spcBef>
              <a:spcAft>
                <a:spcPct val="0"/>
              </a:spcAft>
              <a:buClr>
                <a:srgbClr val="969696"/>
              </a:buClr>
              <a:buFont typeface="Symbol" pitchFamily="18" charset="2"/>
              <a:buChar char="-"/>
              <a:defRPr sz="2000" b="1"/>
            </a:lvl6pPr>
            <a:lvl7pPr marL="2068513" indent="-220663" fontAlgn="base">
              <a:spcBef>
                <a:spcPct val="20000"/>
              </a:spcBef>
              <a:spcAft>
                <a:spcPct val="0"/>
              </a:spcAft>
              <a:buClr>
                <a:srgbClr val="969696"/>
              </a:buClr>
              <a:buFont typeface="Symbol" pitchFamily="18" charset="2"/>
              <a:buChar char="-"/>
              <a:defRPr sz="2000" b="1"/>
            </a:lvl7pPr>
            <a:lvl8pPr marL="2525713" indent="-220663" fontAlgn="base">
              <a:spcBef>
                <a:spcPct val="20000"/>
              </a:spcBef>
              <a:spcAft>
                <a:spcPct val="0"/>
              </a:spcAft>
              <a:buClr>
                <a:srgbClr val="969696"/>
              </a:buClr>
              <a:buFont typeface="Symbol" pitchFamily="18" charset="2"/>
              <a:buChar char="-"/>
              <a:defRPr sz="2000" b="1"/>
            </a:lvl8pPr>
            <a:lvl9pPr marL="2982913" indent="-220663" fontAlgn="base">
              <a:spcBef>
                <a:spcPct val="20000"/>
              </a:spcBef>
              <a:spcAft>
                <a:spcPct val="0"/>
              </a:spcAft>
              <a:buClr>
                <a:srgbClr val="969696"/>
              </a:buClr>
              <a:buFont typeface="Symbol" pitchFamily="18" charset="2"/>
              <a:buChar char="-"/>
              <a:defRPr sz="2000" b="1"/>
            </a:lvl9pPr>
          </a:lstStyle>
          <a:p>
            <a:pPr marL="228600" lvl="1">
              <a:lnSpc>
                <a:spcPct val="90000"/>
              </a:lnSpc>
              <a:spcBef>
                <a:spcPts val="600"/>
              </a:spcBef>
              <a:spcAft>
                <a:spcPts val="0"/>
              </a:spcAft>
              <a:buClr>
                <a:schemeClr val="accent1"/>
              </a:buClr>
              <a:buFont typeface="Wingdings" panose="05000000000000000000" pitchFamily="2" charset="2"/>
              <a:buChar char="§"/>
            </a:pPr>
            <a:r>
              <a:rPr lang="en-US" altLang="en-US" dirty="0"/>
              <a:t>Administered by the responsible International Flight Standards Office (IFO) – e.g. Los Angeles</a:t>
            </a:r>
          </a:p>
          <a:p>
            <a:pPr marL="228600" lvl="1">
              <a:lnSpc>
                <a:spcPct val="90000"/>
              </a:lnSpc>
              <a:spcBef>
                <a:spcPts val="600"/>
              </a:spcBef>
              <a:spcAft>
                <a:spcPts val="0"/>
              </a:spcAft>
              <a:buClr>
                <a:schemeClr val="accent1"/>
              </a:buClr>
              <a:buFont typeface="Wingdings" panose="05000000000000000000" pitchFamily="2" charset="2"/>
              <a:buChar char="§"/>
            </a:pPr>
            <a:r>
              <a:rPr lang="en-US" altLang="en-US" dirty="0"/>
              <a:t>Applies to ‘N’ registered operated by a foreign operator (e.g. 129.14) and foreign registered  aircraft flying to the U.S. </a:t>
            </a:r>
          </a:p>
          <a:p>
            <a:pPr marL="228600" lvl="1">
              <a:lnSpc>
                <a:spcPct val="90000"/>
              </a:lnSpc>
              <a:spcBef>
                <a:spcPts val="600"/>
              </a:spcBef>
              <a:spcAft>
                <a:spcPts val="0"/>
              </a:spcAft>
              <a:buClr>
                <a:schemeClr val="accent1"/>
              </a:buClr>
              <a:buFont typeface="Wingdings" panose="05000000000000000000" pitchFamily="2" charset="2"/>
              <a:buChar char="§"/>
            </a:pPr>
            <a:r>
              <a:rPr lang="en-US" altLang="en-US" dirty="0"/>
              <a:t>FAA Order 8900.1,  Volume 12, Chapter 4 provides additional information</a:t>
            </a:r>
          </a:p>
        </p:txBody>
      </p:sp>
      <p:sp>
        <p:nvSpPr>
          <p:cNvPr id="9" name="Rectangle 8"/>
          <p:cNvSpPr/>
          <p:nvPr/>
        </p:nvSpPr>
        <p:spPr>
          <a:xfrm>
            <a:off x="863885" y="5392452"/>
            <a:ext cx="4572000" cy="369332"/>
          </a:xfrm>
          <a:prstGeom prst="rect">
            <a:avLst/>
          </a:prstGeom>
        </p:spPr>
        <p:txBody>
          <a:bodyPr>
            <a:spAutoFit/>
          </a:bodyPr>
          <a:lstStyle/>
          <a:p>
            <a:pPr marR="0" indent="0" fontAlgn="auto">
              <a:lnSpc>
                <a:spcPct val="100000"/>
              </a:lnSpc>
              <a:spcBef>
                <a:spcPts val="0"/>
              </a:spcBef>
              <a:spcAft>
                <a:spcPts val="0"/>
              </a:spcAft>
              <a:buClrTx/>
              <a:buSzTx/>
              <a:buFontTx/>
              <a:buNone/>
              <a:tabLst>
                <a:tab pos="346075" algn="l"/>
              </a:tabLst>
              <a:defRPr/>
            </a:pPr>
            <a:r>
              <a:rPr lang="en-US" dirty="0">
                <a:solidFill>
                  <a:srgbClr val="4472C4">
                    <a:lumMod val="75000"/>
                  </a:srgbClr>
                </a:solidFill>
                <a:hlinkClick r:id="rId2">
                  <a:extLst>
                    <a:ext uri="{A12FA001-AC4F-418D-AE19-62706E023703}">
                      <ahyp:hlinkClr xmlns:ahyp="http://schemas.microsoft.com/office/drawing/2018/hyperlinkcolor" val="tx"/>
                    </a:ext>
                  </a:extLst>
                </a:hlinkClick>
              </a:rPr>
              <a:t>http://www.faa.gov/about/initiatives/iasa/</a:t>
            </a:r>
            <a:endParaRPr lang="en-US" dirty="0">
              <a:solidFill>
                <a:srgbClr val="4472C4">
                  <a:lumMod val="75000"/>
                </a:srgbClr>
              </a:solidFill>
            </a:endParaRPr>
          </a:p>
        </p:txBody>
      </p:sp>
      <p:sp>
        <p:nvSpPr>
          <p:cNvPr id="10" name="Rectangle 9"/>
          <p:cNvSpPr/>
          <p:nvPr/>
        </p:nvSpPr>
        <p:spPr>
          <a:xfrm>
            <a:off x="6364331" y="5392452"/>
            <a:ext cx="5697522" cy="369332"/>
          </a:xfrm>
          <a:prstGeom prst="rect">
            <a:avLst/>
          </a:prstGeom>
        </p:spPr>
        <p:txBody>
          <a:bodyPr wrap="none">
            <a:spAutoFit/>
          </a:bodyPr>
          <a:lstStyle/>
          <a:p>
            <a:pPr lvl="0"/>
            <a:r>
              <a:rPr lang="en-US" altLang="en-US" dirty="0">
                <a:solidFill>
                  <a:srgbClr val="4472C4">
                    <a:lumMod val="75000"/>
                  </a:srgbClr>
                </a:solidFill>
                <a:hlinkClick r:id="rId3" action="ppaction://hlinkfile">
                  <a:extLst>
                    <a:ext uri="{A12FA001-AC4F-418D-AE19-62706E023703}">
                      <ahyp:hlinkClr xmlns:ahyp="http://schemas.microsoft.com/office/drawing/2018/hyperlinkcolor" val="tx"/>
                    </a:ext>
                  </a:extLst>
                </a:hlinkClick>
              </a:rPr>
              <a:t>https</a:t>
            </a:r>
            <a:r>
              <a:rPr lang="en-US" altLang="en-US" dirty="0">
                <a:solidFill>
                  <a:schemeClr val="accent1">
                    <a:lumMod val="75000"/>
                  </a:schemeClr>
                </a:solidFill>
                <a:hlinkClick r:id="rId3" action="ppaction://hlinkfile">
                  <a:extLst>
                    <a:ext uri="{A12FA001-AC4F-418D-AE19-62706E023703}">
                      <ahyp:hlinkClr xmlns:ahyp="http://schemas.microsoft.com/office/drawing/2018/hyperlinkcolor" val="tx"/>
                    </a:ext>
                  </a:extLst>
                </a:hlinkClick>
              </a:rPr>
              <a:t>://</a:t>
            </a:r>
            <a:r>
              <a:rPr lang="en-US" altLang="en-US" dirty="0">
                <a:solidFill>
                  <a:srgbClr val="4472C4">
                    <a:lumMod val="75000"/>
                  </a:srgbClr>
                </a:solidFill>
                <a:hlinkClick r:id="rId3" action="ppaction://hlinkfile">
                  <a:extLst>
                    <a:ext uri="{A12FA001-AC4F-418D-AE19-62706E023703}">
                      <ahyp:hlinkClr xmlns:ahyp="http://schemas.microsoft.com/office/drawing/2018/hyperlinkcolor" val="tx"/>
                    </a:ext>
                  </a:extLst>
                </a:hlinkClick>
              </a:rPr>
              <a:t>drs.faa.gov/browse/ORDER_8900.1/doctypeDetails</a:t>
            </a:r>
            <a:endParaRPr kumimoji="0" lang="en-US" sz="1800" b="0" i="0"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3" name="Title 23">
            <a:extLst>
              <a:ext uri="{FF2B5EF4-FFF2-40B4-BE49-F238E27FC236}">
                <a16:creationId xmlns:a16="http://schemas.microsoft.com/office/drawing/2014/main" id="{A1702D47-A1FE-4623-90AD-754AE66FC098}"/>
              </a:ext>
            </a:extLst>
          </p:cNvPr>
          <p:cNvSpPr txBox="1">
            <a:spLocks/>
          </p:cNvSpPr>
          <p:nvPr/>
        </p:nvSpPr>
        <p:spPr>
          <a:xfrm>
            <a:off x="457199" y="731520"/>
            <a:ext cx="10199341" cy="541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FAA Authorization Requirements</a:t>
            </a:r>
          </a:p>
        </p:txBody>
      </p:sp>
      <p:pic>
        <p:nvPicPr>
          <p:cNvPr id="15" name="Picture 6" descr="FAA Logo 2b">
            <a:extLst>
              <a:ext uri="{FF2B5EF4-FFF2-40B4-BE49-F238E27FC236}">
                <a16:creationId xmlns:a16="http://schemas.microsoft.com/office/drawing/2014/main" id="{FB301DA6-599A-448E-9760-A58DF13998FD}"/>
              </a:ext>
            </a:extLst>
          </p:cNvPr>
          <p:cNvPicPr>
            <a:picLocks noChangeAspect="1" noChangeArrowheads="1"/>
          </p:cNvPicPr>
          <p:nvPr/>
        </p:nvPicPr>
        <p:blipFill>
          <a:blip r:embed="rId4" cstate="print"/>
          <a:srcRect/>
          <a:stretch>
            <a:fillRect/>
          </a:stretch>
        </p:blipFill>
        <p:spPr bwMode="auto">
          <a:xfrm>
            <a:off x="11110323" y="717975"/>
            <a:ext cx="872971" cy="849378"/>
          </a:xfrm>
          <a:prstGeom prst="rect">
            <a:avLst/>
          </a:prstGeom>
          <a:noFill/>
          <a:ln w="9525">
            <a:noFill/>
            <a:miter lim="800000"/>
            <a:headEnd/>
            <a:tailEnd/>
          </a:ln>
        </p:spPr>
      </p:pic>
    </p:spTree>
    <p:extLst>
      <p:ext uri="{BB962C8B-B14F-4D97-AF65-F5344CB8AC3E}">
        <p14:creationId xmlns:p14="http://schemas.microsoft.com/office/powerpoint/2010/main" val="25685717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6724650" y="1661377"/>
            <a:ext cx="4842266" cy="400110"/>
          </a:xfrm>
          <a:prstGeom prst="rect">
            <a:avLst/>
          </a:prstGeom>
          <a:solidFill>
            <a:schemeClr val="accent1"/>
          </a:solidFill>
        </p:spPr>
        <p:txBody>
          <a:bodyPr wrap="square">
            <a:spAutoFit/>
          </a:bodyPr>
          <a:lstStyle>
            <a:defPPr>
              <a:defRPr lang="en-US"/>
            </a:defPPr>
            <a:lvl1pPr algn="ctr">
              <a:tabLst>
                <a:tab pos="346075" algn="l"/>
              </a:tabLst>
              <a:defRPr sz="2200" b="1" i="1">
                <a:solidFill>
                  <a:schemeClr val="bg1"/>
                </a:solidFill>
              </a:defRPr>
            </a:lvl1pPr>
            <a:lvl2pPr lvl="1">
              <a:defRPr b="1">
                <a:solidFill>
                  <a:schemeClr val="bg1"/>
                </a:solidFill>
              </a:defRPr>
            </a:lvl2pPr>
          </a:lstStyle>
          <a:p>
            <a:pPr marL="0" marR="0" lvl="0" indent="0" algn="ctr" defTabSz="914400" rtl="0" eaLnBrk="1" fontAlgn="auto" latinLnBrk="0" hangingPunct="1">
              <a:lnSpc>
                <a:spcPct val="100000"/>
              </a:lnSpc>
              <a:spcBef>
                <a:spcPts val="0"/>
              </a:spcBef>
              <a:spcAft>
                <a:spcPts val="0"/>
              </a:spcAft>
              <a:buClrTx/>
              <a:buSzTx/>
              <a:buFontTx/>
              <a:buNone/>
              <a:tabLst>
                <a:tab pos="346075" algn="l"/>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Technical Review (TR)</a:t>
            </a:r>
          </a:p>
        </p:txBody>
      </p:sp>
      <p:sp>
        <p:nvSpPr>
          <p:cNvPr id="5" name="Content Placeholder 1"/>
          <p:cNvSpPr txBox="1">
            <a:spLocks/>
          </p:cNvSpPr>
          <p:nvPr/>
        </p:nvSpPr>
        <p:spPr bwMode="auto">
          <a:xfrm>
            <a:off x="625084" y="1661377"/>
            <a:ext cx="5147065" cy="400110"/>
          </a:xfrm>
          <a:prstGeom prst="rect">
            <a:avLst/>
          </a:prstGeom>
          <a:solidFill>
            <a:schemeClr val="accent1"/>
          </a:solidFill>
        </p:spPr>
        <p:txBody>
          <a:bodyPr wrap="square">
            <a:spAutoFit/>
          </a:bodyPr>
          <a:lstStyle>
            <a:defPPr>
              <a:defRPr lang="en-US"/>
            </a:defPPr>
            <a:lvl1pPr algn="ctr">
              <a:tabLst>
                <a:tab pos="346075" algn="l"/>
              </a:tabLst>
              <a:defRPr sz="2200" b="1" i="1">
                <a:solidFill>
                  <a:schemeClr val="bg1"/>
                </a:solidFill>
              </a:defRPr>
            </a:lvl1pPr>
            <a:lvl2pPr lvl="1">
              <a:defRPr b="1">
                <a:solidFill>
                  <a:schemeClr val="bg1"/>
                </a:solidFill>
              </a:defRPr>
            </a:lvl2pPr>
          </a:lstStyle>
          <a:p>
            <a:pPr marL="0" marR="0" lvl="0" indent="0" algn="ctr" defTabSz="914400" rtl="0" eaLnBrk="1" fontAlgn="auto" latinLnBrk="0" hangingPunct="1">
              <a:lnSpc>
                <a:spcPct val="100000"/>
              </a:lnSpc>
              <a:spcBef>
                <a:spcPts val="0"/>
              </a:spcBef>
              <a:spcAft>
                <a:spcPts val="0"/>
              </a:spcAft>
              <a:buClrTx/>
              <a:buSzTx/>
              <a:buFontTx/>
              <a:buNone/>
              <a:tabLst>
                <a:tab pos="346075" algn="l"/>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IASA</a:t>
            </a:r>
          </a:p>
        </p:txBody>
      </p:sp>
      <p:sp>
        <p:nvSpPr>
          <p:cNvPr id="6" name="Content Placeholder 1"/>
          <p:cNvSpPr txBox="1">
            <a:spLocks/>
          </p:cNvSpPr>
          <p:nvPr/>
        </p:nvSpPr>
        <p:spPr>
          <a:xfrm>
            <a:off x="625085" y="2237632"/>
            <a:ext cx="5348996" cy="4620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prstClr val="black">
                  <a:lumMod val="50000"/>
                  <a:lumOff val="50000"/>
                </a:prstClr>
              </a:buClr>
              <a:buSzTx/>
              <a:buFont typeface="Arial" panose="020B0604020202020204" pitchFamily="34" charset="0"/>
              <a:buNone/>
              <a:tabLst/>
              <a:defRPr/>
            </a:pPr>
            <a:r>
              <a:rPr kumimoji="0" lang="en-US" sz="2200" b="1" i="1" u="sng" strike="noStrike" kern="1200" cap="none" spc="0" normalizeH="0" baseline="0" noProof="0" dirty="0">
                <a:ln>
                  <a:noFill/>
                </a:ln>
                <a:solidFill>
                  <a:srgbClr val="4472C4">
                    <a:lumMod val="75000"/>
                  </a:srgbClr>
                </a:solidFill>
                <a:effectLst/>
                <a:uLnTx/>
                <a:uFillTx/>
                <a:latin typeface="Calibri" panose="020F0502020204030204"/>
                <a:ea typeface="+mn-ea"/>
                <a:cs typeface="+mn-cs"/>
              </a:rPr>
              <a:t>Formal Audit (State to State)</a:t>
            </a:r>
          </a:p>
          <a:p>
            <a:pPr marL="228600" marR="0" lvl="0" indent="-22860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IASA Checklists used for Assessment</a:t>
            </a:r>
          </a:p>
          <a:p>
            <a:pPr marL="228600" marR="0" lvl="0" indent="-22860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Typically, 5 days on site</a:t>
            </a:r>
          </a:p>
          <a:p>
            <a:pPr marL="228600" marR="0" lvl="0" indent="-22860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The FAA Team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Team Leader, Ops, Airworthiness and Attorney</a:t>
            </a:r>
          </a:p>
          <a:p>
            <a:pPr marL="228600" marR="0" lvl="0" indent="-22860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Verbal out-brief and written findings reports provided</a:t>
            </a:r>
          </a:p>
          <a:p>
            <a:pPr marL="228600" marR="0" lvl="0" indent="-22860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 technical guidance provided by FAA</a:t>
            </a:r>
          </a:p>
          <a:p>
            <a:pPr marL="228600" marR="0" lvl="0" indent="-22860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 charge to Foreign CAA</a:t>
            </a:r>
          </a:p>
          <a:p>
            <a:pPr marL="228600" marR="0" lvl="0" indent="-22860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
              <a:tabLst/>
              <a:defRPr/>
            </a:pPr>
            <a:r>
              <a:rPr kumimoji="0" lang="en-US" sz="2000" b="1" i="1" u="none" strike="noStrike" kern="0" cap="none" spc="0" normalizeH="0" baseline="0" noProof="0" dirty="0">
                <a:ln>
                  <a:noFill/>
                </a:ln>
                <a:solidFill>
                  <a:srgbClr val="4472C4">
                    <a:lumMod val="75000"/>
                  </a:srgbClr>
                </a:solidFill>
                <a:effectLst/>
                <a:uLnTx/>
                <a:uFillTx/>
                <a:latin typeface="Calibri" panose="020F0502020204030204"/>
                <a:ea typeface="+mn-ea"/>
                <a:cs typeface="+mn-cs"/>
              </a:rPr>
              <a:t>Safety Category Determination Mandatory</a:t>
            </a:r>
          </a:p>
        </p:txBody>
      </p:sp>
      <p:sp>
        <p:nvSpPr>
          <p:cNvPr id="8" name="Content Placeholder 1"/>
          <p:cNvSpPr txBox="1">
            <a:spLocks/>
          </p:cNvSpPr>
          <p:nvPr/>
        </p:nvSpPr>
        <p:spPr bwMode="auto">
          <a:xfrm>
            <a:off x="6400802" y="2175356"/>
            <a:ext cx="5472329" cy="4682643"/>
          </a:xfrm>
          <a:prstGeom prst="rect">
            <a:avLst/>
          </a:prstGeom>
          <a:noFill/>
          <a:ln w="9525">
            <a:noFill/>
            <a:miter lim="800000"/>
            <a:headEnd/>
            <a:tailEnd/>
          </a:ln>
        </p:spPr>
        <p:txBody>
          <a:bodyPr vert="horz" wrap="square" lIns="91440" tIns="45720" rIns="91440" bIns="45720" numCol="1" rtlCol="0" anchor="t" anchorCtr="1" compatLnSpc="1">
            <a:prstTxWarp prst="textNoShape">
              <a:avLst/>
            </a:prstTxWarp>
            <a:noAutofit/>
          </a:bodyPr>
          <a:lstStyle>
            <a:lvl1pPr marL="265113" indent="-265113" algn="l" rtl="0" eaLnBrk="0" fontAlgn="base" hangingPunct="0">
              <a:lnSpc>
                <a:spcPct val="95000"/>
              </a:lnSpc>
              <a:spcBef>
                <a:spcPct val="40000"/>
              </a:spcBef>
              <a:spcAft>
                <a:spcPct val="40000"/>
              </a:spcAft>
              <a:buClr>
                <a:srgbClr val="969696"/>
              </a:buClr>
              <a:buFont typeface="Wingdings" pitchFamily="2" charset="2"/>
              <a:buChar char="n"/>
              <a:defRPr lang="en-US" sz="2100" dirty="0" smtClean="0">
                <a:solidFill>
                  <a:schemeClr val="tx1"/>
                </a:solidFill>
                <a:latin typeface="+mn-lt"/>
                <a:ea typeface="+mn-ea"/>
                <a:cs typeface="+mn-cs"/>
              </a:defRPr>
            </a:lvl1pPr>
            <a:lvl2pPr marL="496888" indent="-230188" algn="l" rtl="0" eaLnBrk="0" fontAlgn="base" hangingPunct="0">
              <a:lnSpc>
                <a:spcPct val="95000"/>
              </a:lnSpc>
              <a:spcBef>
                <a:spcPct val="0"/>
              </a:spcBef>
              <a:spcAft>
                <a:spcPct val="40000"/>
              </a:spcAft>
              <a:buClr>
                <a:srgbClr val="969696"/>
              </a:buClr>
              <a:buFont typeface="Arial" charset="0"/>
              <a:buChar char="–"/>
              <a:defRPr lang="en-US" sz="2100" dirty="0" smtClean="0">
                <a:solidFill>
                  <a:schemeClr val="tx1"/>
                </a:solidFill>
                <a:latin typeface="+mn-lt"/>
              </a:defRPr>
            </a:lvl2pPr>
            <a:lvl3pPr marL="719138" indent="-220663" algn="l" rtl="0" eaLnBrk="0" fontAlgn="base" hangingPunct="0">
              <a:lnSpc>
                <a:spcPct val="95000"/>
              </a:lnSpc>
              <a:spcBef>
                <a:spcPct val="0"/>
              </a:spcBef>
              <a:spcAft>
                <a:spcPct val="40000"/>
              </a:spcAft>
              <a:buClr>
                <a:srgbClr val="969696"/>
              </a:buClr>
              <a:buFont typeface="Arial" charset="0"/>
              <a:buChar char="–"/>
              <a:defRPr lang="en-US" sz="2100" dirty="0" smtClean="0">
                <a:solidFill>
                  <a:schemeClr val="tx1"/>
                </a:solidFill>
                <a:latin typeface="+mn-lt"/>
              </a:defRPr>
            </a:lvl3pPr>
            <a:lvl4pPr marL="931863" indent="-211138" algn="l" rtl="0" eaLnBrk="0" fontAlgn="base" hangingPunct="0">
              <a:spcBef>
                <a:spcPct val="20000"/>
              </a:spcBef>
              <a:spcAft>
                <a:spcPct val="0"/>
              </a:spcAft>
              <a:buClr>
                <a:srgbClr val="969696"/>
              </a:buClr>
              <a:buFont typeface="Symbol" pitchFamily="18" charset="2"/>
              <a:buChar char="-"/>
              <a:defRPr lang="en-US" sz="2000" b="1" dirty="0" smtClean="0">
                <a:solidFill>
                  <a:schemeClr val="tx1"/>
                </a:solidFill>
                <a:latin typeface="+mn-lt"/>
              </a:defRPr>
            </a:lvl4pPr>
            <a:lvl5pPr marL="1154113" indent="-220663" algn="l" rtl="0" eaLnBrk="0" fontAlgn="base" hangingPunct="0">
              <a:spcBef>
                <a:spcPct val="20000"/>
              </a:spcBef>
              <a:spcAft>
                <a:spcPct val="0"/>
              </a:spcAft>
              <a:buClr>
                <a:srgbClr val="969696"/>
              </a:buClr>
              <a:buFont typeface="Symbol" pitchFamily="18" charset="2"/>
              <a:buChar char="-"/>
              <a:defRPr lang="en-US" sz="2000" b="1" dirty="0">
                <a:solidFill>
                  <a:schemeClr val="tx1"/>
                </a:solidFill>
                <a:latin typeface="+mn-lt"/>
              </a:defRPr>
            </a:lvl5pPr>
            <a:lvl6pPr marL="16113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6pPr>
            <a:lvl7pPr marL="20685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7pPr>
            <a:lvl8pPr marL="25257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8pPr>
            <a:lvl9pPr marL="29829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9pPr>
          </a:lstStyle>
          <a:p>
            <a:pPr marL="0" marR="0" lvl="0" indent="0" algn="l" defTabSz="914400" rtl="0" eaLnBrk="0" fontAlgn="base" latinLnBrk="0" hangingPunct="0">
              <a:lnSpc>
                <a:spcPct val="100000"/>
              </a:lnSpc>
              <a:spcBef>
                <a:spcPts val="0"/>
              </a:spcBef>
              <a:spcAft>
                <a:spcPts val="1000"/>
              </a:spcAft>
              <a:buClr>
                <a:prstClr val="black">
                  <a:lumMod val="50000"/>
                  <a:lumOff val="50000"/>
                </a:prstClr>
              </a:buClr>
              <a:buSzTx/>
              <a:buFont typeface="Wingdings" pitchFamily="2" charset="2"/>
              <a:buNone/>
              <a:tabLst/>
              <a:defRPr/>
            </a:pPr>
            <a:r>
              <a:rPr kumimoji="0" lang="en-US" sz="2200" b="1" i="1" u="sng" strike="noStrike" kern="0" cap="none" spc="0" normalizeH="0" baseline="0" noProof="0" dirty="0">
                <a:ln>
                  <a:noFill/>
                </a:ln>
                <a:solidFill>
                  <a:srgbClr val="4472C4">
                    <a:lumMod val="75000"/>
                  </a:srgbClr>
                </a:solidFill>
                <a:effectLst/>
                <a:uLnTx/>
                <a:uFillTx/>
                <a:latin typeface="Calibri" panose="020F0502020204030204"/>
                <a:ea typeface="+mn-ea"/>
                <a:cs typeface="+mn-cs"/>
              </a:rPr>
              <a:t>Informal Audit (FAA to CAA)</a:t>
            </a:r>
          </a:p>
          <a:p>
            <a:pPr marL="228600" marR="0" lvl="0" indent="-228600" algn="l" defTabSz="914400" rtl="0" eaLnBrk="0" fontAlgn="base" latinLnBrk="0" hangingPunct="0">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IASA Checklists used for Assessment</a:t>
            </a:r>
          </a:p>
          <a:p>
            <a:pPr marL="228600" marR="0" lvl="0" indent="-228600" algn="l" defTabSz="914400" rtl="0" eaLnBrk="0" fontAlgn="base" latinLnBrk="0" hangingPunct="0">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Typically, 5 days on site</a:t>
            </a:r>
          </a:p>
          <a:p>
            <a:pPr marL="228600" marR="0" lvl="0" indent="-228600" algn="l" defTabSz="914400" rtl="0" eaLnBrk="0" fontAlgn="base" latinLnBrk="0" hangingPunct="0">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The FAA Team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Team Leader, Operations, Airworthiness and Attorney</a:t>
            </a:r>
          </a:p>
          <a:p>
            <a:pPr marL="228600" marR="0" lvl="0" indent="-228600" algn="l" defTabSz="914400" rtl="0" eaLnBrk="0" fontAlgn="base" latinLnBrk="0" hangingPunct="0">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Verbal out-brief and written findings reports provided</a:t>
            </a:r>
          </a:p>
          <a:p>
            <a:pPr marL="228600" marR="0" lvl="0" indent="-228600" algn="l" defTabSz="914400" rtl="0" eaLnBrk="0" fontAlgn="base" latinLnBrk="0" hangingPunct="0">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Technical guidance may be provided by FAA</a:t>
            </a:r>
          </a:p>
          <a:p>
            <a:pPr marL="228600" marR="0" lvl="0" indent="-228600" algn="l" defTabSz="914400" rtl="0" eaLnBrk="0" fontAlgn="base" latinLnBrk="0" hangingPunct="0">
              <a:lnSpc>
                <a:spcPct val="100000"/>
              </a:lnSpc>
              <a:spcBef>
                <a:spcPts val="0"/>
              </a:spcBef>
              <a:spcAft>
                <a:spcPts val="1200"/>
              </a:spcAft>
              <a:buClr>
                <a:srgbClr val="4472C4"/>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Charge to Foreign CAA</a:t>
            </a:r>
          </a:p>
          <a:p>
            <a:pPr marL="228600" marR="0" lvl="0" indent="-228600" algn="l" defTabSz="914400" rtl="0" eaLnBrk="0" fontAlgn="base" latinLnBrk="0" hangingPunct="0">
              <a:lnSpc>
                <a:spcPct val="100000"/>
              </a:lnSpc>
              <a:spcBef>
                <a:spcPts val="0"/>
              </a:spcBef>
              <a:spcAft>
                <a:spcPts val="1200"/>
              </a:spcAft>
              <a:buClr>
                <a:srgbClr val="4472C4"/>
              </a:buClr>
              <a:buSzTx/>
              <a:buFont typeface="Wingdings" panose="05000000000000000000" pitchFamily="2" charset="2"/>
              <a:buChar char="§"/>
              <a:tabLst/>
              <a:defRPr/>
            </a:pPr>
            <a:r>
              <a:rPr kumimoji="0" lang="en-US" sz="2000" b="1" i="1" u="none" strike="noStrike" kern="0" cap="none" spc="0" normalizeH="0" baseline="0" noProof="0" dirty="0">
                <a:ln>
                  <a:noFill/>
                </a:ln>
                <a:solidFill>
                  <a:srgbClr val="4472C4">
                    <a:lumMod val="75000"/>
                  </a:srgbClr>
                </a:solidFill>
                <a:effectLst/>
                <a:uLnTx/>
                <a:uFillTx/>
                <a:latin typeface="Calibri" panose="020F0502020204030204"/>
                <a:ea typeface="+mn-ea"/>
                <a:cs typeface="+mn-cs"/>
              </a:rPr>
              <a:t>No Safety Category Determination</a:t>
            </a:r>
          </a:p>
        </p:txBody>
      </p:sp>
      <p:pic>
        <p:nvPicPr>
          <p:cNvPr id="10" name="Picture 6" descr="FAA Logo 2b">
            <a:extLst>
              <a:ext uri="{FF2B5EF4-FFF2-40B4-BE49-F238E27FC236}">
                <a16:creationId xmlns:a16="http://schemas.microsoft.com/office/drawing/2014/main" id="{AFCA7D48-9DDD-4B4B-9371-D646DEA75A2F}"/>
              </a:ext>
            </a:extLst>
          </p:cNvPr>
          <p:cNvPicPr>
            <a:picLocks noChangeAspect="1" noChangeArrowheads="1"/>
          </p:cNvPicPr>
          <p:nvPr/>
        </p:nvPicPr>
        <p:blipFill>
          <a:blip r:embed="rId2" cstate="print"/>
          <a:srcRect/>
          <a:stretch>
            <a:fillRect/>
          </a:stretch>
        </p:blipFill>
        <p:spPr bwMode="auto">
          <a:xfrm>
            <a:off x="11110323" y="717975"/>
            <a:ext cx="872971" cy="849378"/>
          </a:xfrm>
          <a:prstGeom prst="rect">
            <a:avLst/>
          </a:prstGeom>
          <a:noFill/>
          <a:ln w="9525">
            <a:noFill/>
            <a:miter lim="800000"/>
            <a:headEnd/>
            <a:tailEnd/>
          </a:ln>
        </p:spPr>
      </p:pic>
      <p:sp>
        <p:nvSpPr>
          <p:cNvPr id="11" name="Title 23">
            <a:extLst>
              <a:ext uri="{FF2B5EF4-FFF2-40B4-BE49-F238E27FC236}">
                <a16:creationId xmlns:a16="http://schemas.microsoft.com/office/drawing/2014/main" id="{885B8B08-819F-4040-8E9C-780D660AF7D0}"/>
              </a:ext>
            </a:extLst>
          </p:cNvPr>
          <p:cNvSpPr txBox="1">
            <a:spLocks/>
          </p:cNvSpPr>
          <p:nvPr/>
        </p:nvSpPr>
        <p:spPr>
          <a:xfrm>
            <a:off x="457199" y="731520"/>
            <a:ext cx="10199341" cy="541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IASA vs. Technical Review (TR)</a:t>
            </a:r>
          </a:p>
        </p:txBody>
      </p:sp>
    </p:spTree>
    <p:extLst>
      <p:ext uri="{BB962C8B-B14F-4D97-AF65-F5344CB8AC3E}">
        <p14:creationId xmlns:p14="http://schemas.microsoft.com/office/powerpoint/2010/main" val="30414806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noGrp="1"/>
          </p:cNvSpPr>
          <p:nvPr>
            <p:ph type="body" idx="1"/>
          </p:nvPr>
        </p:nvSpPr>
        <p:spPr>
          <a:xfrm>
            <a:off x="609600" y="1577340"/>
            <a:ext cx="10651524" cy="3965188"/>
          </a:xfrm>
          <a:prstGeom prst="rect">
            <a:avLst/>
          </a:prstGeom>
          <a:noFill/>
        </p:spPr>
        <p:txBody>
          <a:bodyPr wrap="square" rtlCol="0">
            <a:spAutoFit/>
          </a:bodyPr>
          <a:lstStyle/>
          <a:p>
            <a:pPr>
              <a:lnSpc>
                <a:spcPts val="2400"/>
              </a:lnSpc>
              <a:spcAft>
                <a:spcPts val="2000"/>
              </a:spcAft>
              <a:buClr>
                <a:schemeClr val="accent1"/>
              </a:buClr>
              <a:buFont typeface="Wingdings" panose="05000000000000000000" pitchFamily="2" charset="2"/>
              <a:buChar char="§"/>
            </a:pPr>
            <a:r>
              <a:rPr lang="en-US" sz="2000" dirty="0"/>
              <a:t>An audit of a foreign CAA required for that country’s airlines to conduct commercial operations to the US</a:t>
            </a:r>
          </a:p>
          <a:p>
            <a:pPr algn="l">
              <a:lnSpc>
                <a:spcPts val="2400"/>
              </a:lnSpc>
              <a:spcAft>
                <a:spcPts val="1000"/>
              </a:spcAft>
              <a:buClr>
                <a:schemeClr val="accent1"/>
              </a:buClr>
              <a:buFont typeface="Wingdings" panose="05000000000000000000" pitchFamily="2" charset="2"/>
              <a:buChar char="§"/>
            </a:pPr>
            <a:r>
              <a:rPr lang="en-US" sz="2000" dirty="0"/>
              <a:t>A category rating is assigned to each country based on compliance with ICAO Annexes 1, 6, and 8:</a:t>
            </a:r>
          </a:p>
          <a:p>
            <a:pPr marL="0" indent="0" algn="l">
              <a:lnSpc>
                <a:spcPct val="100000"/>
              </a:lnSpc>
              <a:spcBef>
                <a:spcPts val="0"/>
              </a:spcBef>
              <a:spcAft>
                <a:spcPts val="600"/>
              </a:spcAft>
              <a:buNone/>
              <a:tabLst>
                <a:tab pos="1371600" algn="l"/>
              </a:tabLst>
            </a:pPr>
            <a:r>
              <a:rPr lang="en-US" sz="2000" dirty="0"/>
              <a:t>	</a:t>
            </a:r>
            <a:r>
              <a:rPr lang="en-US" sz="1800" b="1" dirty="0">
                <a:solidFill>
                  <a:schemeClr val="accent1">
                    <a:lumMod val="75000"/>
                  </a:schemeClr>
                </a:solidFill>
              </a:rPr>
              <a:t>Category 1</a:t>
            </a:r>
            <a:r>
              <a:rPr lang="en-US" sz="1800" dirty="0"/>
              <a:t> 	CAA meets ICAO standards</a:t>
            </a:r>
          </a:p>
          <a:p>
            <a:pPr marL="0" indent="0" algn="l">
              <a:lnSpc>
                <a:spcPct val="100000"/>
              </a:lnSpc>
              <a:spcBef>
                <a:spcPts val="0"/>
              </a:spcBef>
              <a:spcAft>
                <a:spcPts val="600"/>
              </a:spcAft>
              <a:buNone/>
              <a:tabLst>
                <a:tab pos="1371600" algn="l"/>
              </a:tabLst>
            </a:pPr>
            <a:r>
              <a:rPr lang="en-US" sz="1800" b="1" dirty="0">
                <a:solidFill>
                  <a:srgbClr val="000099"/>
                </a:solidFill>
              </a:rPr>
              <a:t>	</a:t>
            </a:r>
            <a:r>
              <a:rPr lang="en-US" sz="1800" b="1" dirty="0">
                <a:solidFill>
                  <a:schemeClr val="accent1">
                    <a:lumMod val="75000"/>
                  </a:schemeClr>
                </a:solidFill>
              </a:rPr>
              <a:t>Category 2</a:t>
            </a:r>
            <a:r>
              <a:rPr lang="en-US" sz="1800" dirty="0"/>
              <a:t>	CAA does not meet ICAO standards</a:t>
            </a:r>
          </a:p>
          <a:p>
            <a:pPr marL="0" indent="0" algn="l">
              <a:lnSpc>
                <a:spcPct val="100000"/>
              </a:lnSpc>
              <a:spcBef>
                <a:spcPts val="0"/>
              </a:spcBef>
              <a:spcAft>
                <a:spcPts val="600"/>
              </a:spcAft>
              <a:buNone/>
              <a:tabLst>
                <a:tab pos="1371600" algn="l"/>
              </a:tabLst>
            </a:pPr>
            <a:r>
              <a:rPr lang="en-US" sz="1800" b="1" dirty="0">
                <a:solidFill>
                  <a:srgbClr val="000099"/>
                </a:solidFill>
              </a:rPr>
              <a:t>	</a:t>
            </a:r>
            <a:r>
              <a:rPr lang="en-US" sz="1800" b="1" dirty="0">
                <a:solidFill>
                  <a:schemeClr val="accent1">
                    <a:lumMod val="75000"/>
                  </a:schemeClr>
                </a:solidFill>
              </a:rPr>
              <a:t>Unrated</a:t>
            </a:r>
            <a:r>
              <a:rPr lang="en-US" sz="1800" dirty="0"/>
              <a:t>	Assessment of CAA has not been conducted</a:t>
            </a:r>
          </a:p>
          <a:p>
            <a:pPr>
              <a:lnSpc>
                <a:spcPts val="2400"/>
              </a:lnSpc>
              <a:spcAft>
                <a:spcPts val="2000"/>
              </a:spcAft>
              <a:buClr>
                <a:schemeClr val="accent1"/>
              </a:buClr>
              <a:buFont typeface="Wingdings" panose="05000000000000000000" pitchFamily="2" charset="2"/>
              <a:buChar char="§"/>
            </a:pPr>
            <a:r>
              <a:rPr lang="en-US" sz="2000" dirty="0"/>
              <a:t>A Category 2 designation or downgrade will preclude any new U.S. operations and restrict codeshares with U.S. airlines</a:t>
            </a:r>
          </a:p>
          <a:p>
            <a:pPr lvl="1">
              <a:lnSpc>
                <a:spcPts val="2400"/>
              </a:lnSpc>
              <a:spcAft>
                <a:spcPts val="1500"/>
              </a:spcAft>
              <a:buClr>
                <a:schemeClr val="accent1"/>
              </a:buClr>
            </a:pPr>
            <a:r>
              <a:rPr lang="en-US" sz="2200" i="1" dirty="0"/>
              <a:t>Existing Part 129 approvals are ‘frozen’ at current levels </a:t>
            </a:r>
          </a:p>
        </p:txBody>
      </p:sp>
      <p:pic>
        <p:nvPicPr>
          <p:cNvPr id="6" name="Picture 6" descr="FAA Logo 2b">
            <a:extLst>
              <a:ext uri="{FF2B5EF4-FFF2-40B4-BE49-F238E27FC236}">
                <a16:creationId xmlns:a16="http://schemas.microsoft.com/office/drawing/2014/main" id="{6A800FFD-D914-44B8-8CA5-D2649D0DC936}"/>
              </a:ext>
            </a:extLst>
          </p:cNvPr>
          <p:cNvPicPr>
            <a:picLocks noChangeAspect="1" noChangeArrowheads="1"/>
          </p:cNvPicPr>
          <p:nvPr/>
        </p:nvPicPr>
        <p:blipFill>
          <a:blip r:embed="rId2" cstate="print"/>
          <a:srcRect/>
          <a:stretch>
            <a:fillRect/>
          </a:stretch>
        </p:blipFill>
        <p:spPr bwMode="auto">
          <a:xfrm>
            <a:off x="11110323" y="717975"/>
            <a:ext cx="872971" cy="849378"/>
          </a:xfrm>
          <a:prstGeom prst="rect">
            <a:avLst/>
          </a:prstGeom>
          <a:noFill/>
          <a:ln w="9525">
            <a:noFill/>
            <a:miter lim="800000"/>
            <a:headEnd/>
            <a:tailEnd/>
          </a:ln>
        </p:spPr>
      </p:pic>
      <p:sp>
        <p:nvSpPr>
          <p:cNvPr id="7" name="Title 23">
            <a:extLst>
              <a:ext uri="{FF2B5EF4-FFF2-40B4-BE49-F238E27FC236}">
                <a16:creationId xmlns:a16="http://schemas.microsoft.com/office/drawing/2014/main" id="{626BB27E-22AA-4159-B771-72B708178A9E}"/>
              </a:ext>
            </a:extLst>
          </p:cNvPr>
          <p:cNvSpPr txBox="1">
            <a:spLocks/>
          </p:cNvSpPr>
          <p:nvPr/>
        </p:nvSpPr>
        <p:spPr>
          <a:xfrm>
            <a:off x="457199" y="731520"/>
            <a:ext cx="10507363" cy="541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FAA International Aviation Safety Assessment (IASA)</a:t>
            </a:r>
            <a:r>
              <a:rPr kumimoji="0" lang="en-US" sz="2800" b="1" i="0" u="none" strike="noStrike" kern="1200" cap="none" spc="0" normalizeH="0" baseline="0" noProof="0" dirty="0">
                <a:ln>
                  <a:noFill/>
                </a:ln>
                <a:solidFill>
                  <a:srgbClr val="FFFFFF"/>
                </a:solidFill>
                <a:effectLst/>
                <a:uLnTx/>
                <a:uFillTx/>
                <a:latin typeface="Arial" pitchFamily="34" charset="0"/>
                <a:ea typeface="+mj-ea"/>
                <a:cs typeface="+mj-cs"/>
              </a:rPr>
              <a:t>FAA’s Foreign CAA Aviation Safety Oversight Audit Program</a:t>
            </a:r>
            <a:endPar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04523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a:xfrm>
            <a:off x="467119" y="1619748"/>
            <a:ext cx="4930504" cy="400110"/>
          </a:xfrm>
          <a:prstGeom prst="rect">
            <a:avLst/>
          </a:prstGeom>
          <a:solidFill>
            <a:schemeClr val="accent1"/>
          </a:solidFill>
        </p:spPr>
        <p:txBody>
          <a:bodyPr wrap="square">
            <a:spAutoFit/>
          </a:bodyPr>
          <a:lstStyle>
            <a:defPPr>
              <a:defRPr lang="en-US"/>
            </a:defPPr>
            <a:lvl1pPr algn="ctr">
              <a:tabLst>
                <a:tab pos="346075" algn="l"/>
              </a:tabLst>
              <a:defRPr sz="2200" b="1" i="1">
                <a:solidFill>
                  <a:schemeClr val="bg1"/>
                </a:solidFill>
              </a:defRPr>
            </a:lvl1pPr>
            <a:lvl2pPr lvl="1">
              <a:defRPr b="1">
                <a:solidFill>
                  <a:schemeClr val="bg1"/>
                </a:solidFill>
              </a:defRPr>
            </a:lvl2pPr>
          </a:lstStyle>
          <a:p>
            <a:pPr marL="0" marR="0" lvl="0" indent="0" algn="ctr" defTabSz="914400" rtl="0" eaLnBrk="1" fontAlgn="auto" latinLnBrk="0" hangingPunct="1">
              <a:lnSpc>
                <a:spcPct val="100000"/>
              </a:lnSpc>
              <a:spcBef>
                <a:spcPts val="0"/>
              </a:spcBef>
              <a:spcAft>
                <a:spcPts val="0"/>
              </a:spcAft>
              <a:buClrTx/>
              <a:buSzTx/>
              <a:buFontTx/>
              <a:buNone/>
              <a:tabLst>
                <a:tab pos="346075" algn="l"/>
              </a:tabLst>
              <a:defRPr/>
            </a:pPr>
            <a:r>
              <a:rPr kumimoji="0" lang="en-US" altLang="en-US" sz="2000" b="1" i="1" u="none" strike="noStrike" kern="1200" cap="none" spc="0" normalizeH="0" baseline="0" noProof="0" dirty="0">
                <a:ln>
                  <a:noFill/>
                </a:ln>
                <a:solidFill>
                  <a:prstClr val="white"/>
                </a:solidFill>
                <a:effectLst/>
                <a:uLnTx/>
                <a:uFillTx/>
                <a:latin typeface="Calibri" panose="020F0502020204030204"/>
                <a:ea typeface="+mn-ea"/>
                <a:cs typeface="+mn-cs"/>
              </a:rPr>
              <a:t>Foreign Airport Assessment Program (FAAP)</a:t>
            </a:r>
          </a:p>
        </p:txBody>
      </p:sp>
      <p:sp>
        <p:nvSpPr>
          <p:cNvPr id="5" name="Text Box 3"/>
          <p:cNvSpPr txBox="1">
            <a:spLocks noChangeArrowheads="1"/>
          </p:cNvSpPr>
          <p:nvPr/>
        </p:nvSpPr>
        <p:spPr bwMode="auto">
          <a:xfrm>
            <a:off x="6035766" y="1619748"/>
            <a:ext cx="4930629" cy="400110"/>
          </a:xfrm>
          <a:prstGeom prst="rect">
            <a:avLst/>
          </a:prstGeom>
          <a:solidFill>
            <a:schemeClr val="accent1"/>
          </a:solidFill>
        </p:spPr>
        <p:txBody>
          <a:bodyPr wrap="square">
            <a:spAutoFit/>
          </a:bodyPr>
          <a:lstStyle>
            <a:defPPr>
              <a:defRPr lang="en-US"/>
            </a:defPPr>
            <a:lvl1pPr algn="ctr">
              <a:tabLst>
                <a:tab pos="346075" algn="l"/>
              </a:tabLst>
              <a:defRPr sz="2200" b="1" i="1">
                <a:solidFill>
                  <a:schemeClr val="bg1"/>
                </a:solidFill>
              </a:defRPr>
            </a:lvl1pPr>
            <a:lvl2pPr lvl="1">
              <a:defRPr b="1">
                <a:solidFill>
                  <a:schemeClr val="bg1"/>
                </a:solidFill>
              </a:defRPr>
            </a:lvl2pPr>
          </a:lstStyle>
          <a:p>
            <a:pPr marL="0" marR="0" lvl="0" indent="0" algn="ctr" defTabSz="914400" rtl="0" eaLnBrk="1" fontAlgn="auto" latinLnBrk="0" hangingPunct="1">
              <a:lnSpc>
                <a:spcPct val="100000"/>
              </a:lnSpc>
              <a:spcBef>
                <a:spcPts val="0"/>
              </a:spcBef>
              <a:spcAft>
                <a:spcPts val="0"/>
              </a:spcAft>
              <a:buClrTx/>
              <a:buSzTx/>
              <a:buFontTx/>
              <a:buNone/>
              <a:tabLst>
                <a:tab pos="346075" algn="l"/>
              </a:tabLst>
              <a:defRPr/>
            </a:pPr>
            <a:r>
              <a:rPr kumimoji="0" lang="en-US" altLang="en-US" sz="2000" b="1" i="1" u="none" strike="noStrike" kern="1200" cap="none" spc="0" normalizeH="0" baseline="0" noProof="0" dirty="0">
                <a:ln>
                  <a:noFill/>
                </a:ln>
                <a:solidFill>
                  <a:prstClr val="white"/>
                </a:solidFill>
                <a:effectLst/>
                <a:uLnTx/>
                <a:uFillTx/>
                <a:latin typeface="Calibri" panose="020F0502020204030204"/>
                <a:ea typeface="+mn-ea"/>
                <a:cs typeface="+mn-cs"/>
              </a:rPr>
              <a:t>49 CFR 1546 – Foreign Air Carrier Security</a:t>
            </a:r>
          </a:p>
        </p:txBody>
      </p:sp>
      <p:sp>
        <p:nvSpPr>
          <p:cNvPr id="6" name="Text Box 3"/>
          <p:cNvSpPr txBox="1">
            <a:spLocks noGrp="1" noChangeArrowheads="1"/>
          </p:cNvSpPr>
          <p:nvPr>
            <p:ph type="body" idx="1"/>
          </p:nvPr>
        </p:nvSpPr>
        <p:spPr bwMode="auto">
          <a:xfrm>
            <a:off x="617944" y="2288216"/>
            <a:ext cx="4666029" cy="3108543"/>
          </a:xfrm>
          <a:prstGeom prst="rect">
            <a:avLst/>
          </a:prstGeom>
          <a:noFill/>
          <a:ln w="9525">
            <a:noFill/>
            <a:miter lim="800000"/>
            <a:headEnd/>
            <a:tailEnd/>
          </a:ln>
        </p:spPr>
        <p:txBody>
          <a:bodyPr vert="horz" wrap="square" lIns="0" tIns="0" rIns="0" bIns="0" numCol="1" anchor="t" anchorCtr="1" compatLnSpc="1">
            <a:prstTxWarp prst="textNoShape">
              <a:avLst/>
            </a:prstTxWarp>
            <a:spAutoFit/>
          </a:bodyPr>
          <a:lstStyle>
            <a:lvl1pPr marL="265113" indent="-265113" algn="l" rtl="0" eaLnBrk="0" fontAlgn="base" hangingPunct="0">
              <a:lnSpc>
                <a:spcPct val="95000"/>
              </a:lnSpc>
              <a:spcBef>
                <a:spcPct val="40000"/>
              </a:spcBef>
              <a:spcAft>
                <a:spcPct val="40000"/>
              </a:spcAft>
              <a:buClr>
                <a:srgbClr val="969696"/>
              </a:buClr>
              <a:buFont typeface="Wingdings" pitchFamily="2" charset="2"/>
              <a:buChar char="n"/>
              <a:defRPr sz="2100">
                <a:solidFill>
                  <a:schemeClr val="tx1"/>
                </a:solidFill>
                <a:latin typeface="+mn-lt"/>
                <a:ea typeface="+mn-ea"/>
                <a:cs typeface="+mn-cs"/>
              </a:defRPr>
            </a:lvl1pPr>
            <a:lvl2pPr marL="496888" indent="-230188" algn="l" rtl="0" eaLnBrk="0" fontAlgn="base" hangingPunct="0">
              <a:lnSpc>
                <a:spcPct val="95000"/>
              </a:lnSpc>
              <a:spcBef>
                <a:spcPct val="0"/>
              </a:spcBef>
              <a:spcAft>
                <a:spcPct val="40000"/>
              </a:spcAft>
              <a:buClr>
                <a:srgbClr val="969696"/>
              </a:buClr>
              <a:buFont typeface="Arial" charset="0"/>
              <a:buChar char="–"/>
              <a:defRPr sz="2100">
                <a:solidFill>
                  <a:schemeClr val="tx1"/>
                </a:solidFill>
                <a:latin typeface="+mn-lt"/>
              </a:defRPr>
            </a:lvl2pPr>
            <a:lvl3pPr marL="719138" indent="-220663" algn="l" rtl="0" eaLnBrk="0" fontAlgn="base" hangingPunct="0">
              <a:lnSpc>
                <a:spcPct val="95000"/>
              </a:lnSpc>
              <a:spcBef>
                <a:spcPct val="0"/>
              </a:spcBef>
              <a:spcAft>
                <a:spcPct val="40000"/>
              </a:spcAft>
              <a:buClr>
                <a:srgbClr val="969696"/>
              </a:buClr>
              <a:buFont typeface="Arial" charset="0"/>
              <a:buChar char="–"/>
              <a:defRPr sz="2100">
                <a:solidFill>
                  <a:schemeClr val="tx1"/>
                </a:solidFill>
                <a:latin typeface="+mn-lt"/>
              </a:defRPr>
            </a:lvl3pPr>
            <a:lvl4pPr marL="931863" indent="-211138" algn="l" rtl="0" eaLnBrk="0" fontAlgn="base" hangingPunct="0">
              <a:spcBef>
                <a:spcPct val="20000"/>
              </a:spcBef>
              <a:spcAft>
                <a:spcPct val="0"/>
              </a:spcAft>
              <a:buClr>
                <a:srgbClr val="969696"/>
              </a:buClr>
              <a:buFont typeface="Symbol" pitchFamily="18" charset="2"/>
              <a:buChar char="-"/>
              <a:defRPr sz="2000" b="1">
                <a:solidFill>
                  <a:schemeClr val="tx1"/>
                </a:solidFill>
                <a:latin typeface="+mn-lt"/>
              </a:defRPr>
            </a:lvl4pPr>
            <a:lvl5pPr marL="1154113" indent="-220663" algn="l" rtl="0" eaLnBrk="0" fontAlgn="base" hangingPunct="0">
              <a:spcBef>
                <a:spcPct val="20000"/>
              </a:spcBef>
              <a:spcAft>
                <a:spcPct val="0"/>
              </a:spcAft>
              <a:buClr>
                <a:srgbClr val="969696"/>
              </a:buClr>
              <a:buFont typeface="Symbol" pitchFamily="18" charset="2"/>
              <a:buChar char="-"/>
              <a:defRPr sz="2000" b="1">
                <a:solidFill>
                  <a:schemeClr val="tx1"/>
                </a:solidFill>
                <a:latin typeface="+mn-lt"/>
              </a:defRPr>
            </a:lvl5pPr>
            <a:lvl6pPr marL="16113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6pPr>
            <a:lvl7pPr marL="20685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7pPr>
            <a:lvl8pPr marL="25257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8pPr>
            <a:lvl9pPr marL="29829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9pPr>
          </a:lstStyle>
          <a:p>
            <a:pPr eaLnBrk="1" hangingPunct="1">
              <a:lnSpc>
                <a:spcPct val="90000"/>
              </a:lnSpc>
              <a:spcBef>
                <a:spcPts val="600"/>
              </a:spcBef>
              <a:spcAft>
                <a:spcPts val="1500"/>
              </a:spcAft>
              <a:buClr>
                <a:schemeClr val="accent1"/>
              </a:buClr>
              <a:buFont typeface="Wingdings" panose="05000000000000000000" pitchFamily="2" charset="2"/>
              <a:buChar char="§"/>
              <a:defRPr/>
            </a:pPr>
            <a:r>
              <a:rPr lang="en-US" altLang="en-US" sz="2000" dirty="0"/>
              <a:t>New ‘Last Point of Departure’ (LPD) airports will require evaluation for U.S. direct flights</a:t>
            </a:r>
          </a:p>
          <a:p>
            <a:pPr eaLnBrk="1" hangingPunct="1">
              <a:lnSpc>
                <a:spcPct val="90000"/>
              </a:lnSpc>
              <a:spcBef>
                <a:spcPts val="600"/>
              </a:spcBef>
              <a:spcAft>
                <a:spcPts val="1500"/>
              </a:spcAft>
              <a:buClr>
                <a:schemeClr val="accent1"/>
              </a:buClr>
              <a:buFont typeface="Wingdings" panose="05000000000000000000" pitchFamily="2" charset="2"/>
              <a:buChar char="§"/>
              <a:defRPr/>
            </a:pPr>
            <a:r>
              <a:rPr lang="en-US" altLang="en-US" sz="2000" dirty="0"/>
              <a:t>Assessment is based on  compliance to ICAO Annex 17 and 49 CFR Subtitle B Chapter XII</a:t>
            </a:r>
          </a:p>
          <a:p>
            <a:pPr eaLnBrk="1" hangingPunct="1">
              <a:lnSpc>
                <a:spcPct val="90000"/>
              </a:lnSpc>
              <a:spcBef>
                <a:spcPts val="600"/>
              </a:spcBef>
              <a:spcAft>
                <a:spcPts val="1500"/>
              </a:spcAft>
              <a:buClr>
                <a:schemeClr val="accent1"/>
              </a:buClr>
              <a:buFont typeface="Wingdings" panose="05000000000000000000" pitchFamily="2" charset="2"/>
              <a:buChar char="§"/>
              <a:defRPr/>
            </a:pPr>
            <a:r>
              <a:rPr lang="en-US" altLang="en-US" sz="2000" dirty="0"/>
              <a:t>Advance coordination required (scheduling, access permission, potential findings)</a:t>
            </a:r>
          </a:p>
        </p:txBody>
      </p:sp>
      <p:sp>
        <p:nvSpPr>
          <p:cNvPr id="8" name="Text Box 3"/>
          <p:cNvSpPr txBox="1">
            <a:spLocks noChangeArrowheads="1"/>
          </p:cNvSpPr>
          <p:nvPr/>
        </p:nvSpPr>
        <p:spPr bwMode="auto">
          <a:xfrm>
            <a:off x="6283852" y="2288216"/>
            <a:ext cx="4567085" cy="2554545"/>
          </a:xfrm>
          <a:prstGeom prst="rect">
            <a:avLst/>
          </a:prstGeom>
          <a:noFill/>
          <a:ln w="9525">
            <a:noFill/>
            <a:miter lim="800000"/>
            <a:headEnd/>
            <a:tailEnd/>
          </a:ln>
        </p:spPr>
        <p:txBody>
          <a:bodyPr vert="horz" wrap="square" lIns="0" tIns="0" rIns="0" bIns="0" numCol="1" anchor="t" anchorCtr="1" compatLnSpc="1">
            <a:prstTxWarp prst="textNoShape">
              <a:avLst/>
            </a:prstTxWarp>
            <a:spAutoFit/>
          </a:bodyPr>
          <a:lstStyle>
            <a:lvl1pPr marL="265113" indent="-265113" algn="l" rtl="0" eaLnBrk="0" fontAlgn="base" hangingPunct="0">
              <a:lnSpc>
                <a:spcPct val="95000"/>
              </a:lnSpc>
              <a:spcBef>
                <a:spcPct val="40000"/>
              </a:spcBef>
              <a:spcAft>
                <a:spcPct val="40000"/>
              </a:spcAft>
              <a:buClr>
                <a:srgbClr val="969696"/>
              </a:buClr>
              <a:buFont typeface="Wingdings" pitchFamily="2" charset="2"/>
              <a:buChar char="n"/>
              <a:defRPr sz="2100">
                <a:solidFill>
                  <a:schemeClr val="tx1"/>
                </a:solidFill>
                <a:latin typeface="+mn-lt"/>
                <a:ea typeface="+mn-ea"/>
                <a:cs typeface="+mn-cs"/>
              </a:defRPr>
            </a:lvl1pPr>
            <a:lvl2pPr marL="496888" indent="-230188" algn="l" rtl="0" eaLnBrk="0" fontAlgn="base" hangingPunct="0">
              <a:lnSpc>
                <a:spcPct val="95000"/>
              </a:lnSpc>
              <a:spcBef>
                <a:spcPct val="0"/>
              </a:spcBef>
              <a:spcAft>
                <a:spcPct val="40000"/>
              </a:spcAft>
              <a:buClr>
                <a:srgbClr val="969696"/>
              </a:buClr>
              <a:buFont typeface="Arial" charset="0"/>
              <a:buChar char="–"/>
              <a:defRPr sz="2100">
                <a:solidFill>
                  <a:schemeClr val="tx1"/>
                </a:solidFill>
                <a:latin typeface="+mn-lt"/>
              </a:defRPr>
            </a:lvl2pPr>
            <a:lvl3pPr marL="719138" indent="-220663" algn="l" rtl="0" eaLnBrk="0" fontAlgn="base" hangingPunct="0">
              <a:lnSpc>
                <a:spcPct val="95000"/>
              </a:lnSpc>
              <a:spcBef>
                <a:spcPct val="0"/>
              </a:spcBef>
              <a:spcAft>
                <a:spcPct val="40000"/>
              </a:spcAft>
              <a:buClr>
                <a:srgbClr val="969696"/>
              </a:buClr>
              <a:buFont typeface="Arial" charset="0"/>
              <a:buChar char="–"/>
              <a:defRPr sz="2100">
                <a:solidFill>
                  <a:schemeClr val="tx1"/>
                </a:solidFill>
                <a:latin typeface="+mn-lt"/>
              </a:defRPr>
            </a:lvl3pPr>
            <a:lvl4pPr marL="931863" indent="-211138" algn="l" rtl="0" eaLnBrk="0" fontAlgn="base" hangingPunct="0">
              <a:spcBef>
                <a:spcPct val="20000"/>
              </a:spcBef>
              <a:spcAft>
                <a:spcPct val="0"/>
              </a:spcAft>
              <a:buClr>
                <a:srgbClr val="969696"/>
              </a:buClr>
              <a:buFont typeface="Symbol" pitchFamily="18" charset="2"/>
              <a:buChar char="-"/>
              <a:defRPr sz="2000" b="1">
                <a:solidFill>
                  <a:schemeClr val="tx1"/>
                </a:solidFill>
                <a:latin typeface="+mn-lt"/>
              </a:defRPr>
            </a:lvl4pPr>
            <a:lvl5pPr marL="1154113" indent="-220663" algn="l" rtl="0" eaLnBrk="0" fontAlgn="base" hangingPunct="0">
              <a:spcBef>
                <a:spcPct val="20000"/>
              </a:spcBef>
              <a:spcAft>
                <a:spcPct val="0"/>
              </a:spcAft>
              <a:buClr>
                <a:srgbClr val="969696"/>
              </a:buClr>
              <a:buFont typeface="Symbol" pitchFamily="18" charset="2"/>
              <a:buChar char="-"/>
              <a:defRPr sz="2000" b="1">
                <a:solidFill>
                  <a:schemeClr val="tx1"/>
                </a:solidFill>
                <a:latin typeface="+mn-lt"/>
              </a:defRPr>
            </a:lvl5pPr>
            <a:lvl6pPr marL="16113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6pPr>
            <a:lvl7pPr marL="20685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7pPr>
            <a:lvl8pPr marL="25257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8pPr>
            <a:lvl9pPr marL="2982913" indent="-220663" algn="l" rtl="0" fontAlgn="base">
              <a:spcBef>
                <a:spcPct val="20000"/>
              </a:spcBef>
              <a:spcAft>
                <a:spcPct val="0"/>
              </a:spcAft>
              <a:buClr>
                <a:srgbClr val="969696"/>
              </a:buClr>
              <a:buFont typeface="Symbol" pitchFamily="18" charset="2"/>
              <a:buChar char="-"/>
              <a:defRPr sz="2000" b="1">
                <a:solidFill>
                  <a:schemeClr val="tx1"/>
                </a:solidFill>
                <a:latin typeface="+mn-lt"/>
              </a:defRPr>
            </a:lvl9pPr>
          </a:lstStyle>
          <a:p>
            <a:pPr marR="0" lvl="0" algn="l" defTabSz="914400" rtl="0" eaLnBrk="1" fontAlgn="base" latinLnBrk="0" hangingPunct="1">
              <a:lnSpc>
                <a:spcPct val="90000"/>
              </a:lnSpc>
              <a:spcBef>
                <a:spcPts val="600"/>
              </a:spcBef>
              <a:spcAft>
                <a:spcPts val="1800"/>
              </a:spcAft>
              <a:buClr>
                <a:schemeClr val="accent1"/>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Foreign air carriers must adopt and carry out a security program that meets the applicable requirements</a:t>
            </a:r>
          </a:p>
          <a:p>
            <a:pPr marR="0" lvl="0" algn="l" defTabSz="914400" rtl="0" eaLnBrk="1" fontAlgn="base" latinLnBrk="0" hangingPunct="1">
              <a:lnSpc>
                <a:spcPct val="90000"/>
              </a:lnSpc>
              <a:spcBef>
                <a:spcPts val="600"/>
              </a:spcBef>
              <a:spcAft>
                <a:spcPts val="1800"/>
              </a:spcAft>
              <a:buClr>
                <a:schemeClr val="accent1"/>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TSA Model Security Program (MSP) meets the requirements of Subpart B</a:t>
            </a:r>
          </a:p>
          <a:p>
            <a:pPr marR="0" lvl="0" algn="l" defTabSz="914400" rtl="0" eaLnBrk="1" fontAlgn="base" latinLnBrk="0" hangingPunct="1">
              <a:lnSpc>
                <a:spcPct val="90000"/>
              </a:lnSpc>
              <a:spcBef>
                <a:spcPts val="600"/>
              </a:spcBef>
              <a:spcAft>
                <a:spcPts val="1800"/>
              </a:spcAft>
              <a:buClr>
                <a:schemeClr val="accent1"/>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TSA will audit a foreign air carriers security practices for compliance</a:t>
            </a:r>
          </a:p>
        </p:txBody>
      </p:sp>
      <p:sp>
        <p:nvSpPr>
          <p:cNvPr id="9" name="Rectangle 8"/>
          <p:cNvSpPr/>
          <p:nvPr/>
        </p:nvSpPr>
        <p:spPr>
          <a:xfrm>
            <a:off x="467119" y="5931430"/>
            <a:ext cx="11251501" cy="400110"/>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346075" algn="l"/>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Contact the responsible TSA International Industry Representative (IIR) to initiate the process</a:t>
            </a:r>
          </a:p>
        </p:txBody>
      </p:sp>
      <p:sp>
        <p:nvSpPr>
          <p:cNvPr id="11" name="Title 23">
            <a:extLst>
              <a:ext uri="{FF2B5EF4-FFF2-40B4-BE49-F238E27FC236}">
                <a16:creationId xmlns:a16="http://schemas.microsoft.com/office/drawing/2014/main" id="{1FEDA3FE-D7DE-436A-9376-872D72E56B18}"/>
              </a:ext>
            </a:extLst>
          </p:cNvPr>
          <p:cNvSpPr txBox="1">
            <a:spLocks/>
          </p:cNvSpPr>
          <p:nvPr/>
        </p:nvSpPr>
        <p:spPr>
          <a:xfrm>
            <a:off x="457199" y="731520"/>
            <a:ext cx="10199341" cy="541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TSA Authorization Requirements</a:t>
            </a:r>
          </a:p>
        </p:txBody>
      </p:sp>
      <p:pic>
        <p:nvPicPr>
          <p:cNvPr id="12" name="Picture 6" descr="Transportation_Security_Administration_Logo.png">
            <a:extLst>
              <a:ext uri="{FF2B5EF4-FFF2-40B4-BE49-F238E27FC236}">
                <a16:creationId xmlns:a16="http://schemas.microsoft.com/office/drawing/2014/main" id="{AFDFB5E7-E43B-406E-9565-6F8F8355FF30}"/>
              </a:ext>
            </a:extLst>
          </p:cNvPr>
          <p:cNvPicPr>
            <a:picLocks noChangeAspect="1"/>
          </p:cNvPicPr>
          <p:nvPr/>
        </p:nvPicPr>
        <p:blipFill>
          <a:blip r:embed="rId2" cstate="print"/>
          <a:srcRect r="68021"/>
          <a:stretch>
            <a:fillRect/>
          </a:stretch>
        </p:blipFill>
        <p:spPr bwMode="auto">
          <a:xfrm>
            <a:off x="11041195" y="654668"/>
            <a:ext cx="1006610" cy="998025"/>
          </a:xfrm>
          <a:prstGeom prst="rect">
            <a:avLst/>
          </a:prstGeom>
          <a:noFill/>
          <a:ln w="9525">
            <a:noFill/>
            <a:miter lim="800000"/>
            <a:headEnd/>
            <a:tailEnd/>
          </a:ln>
        </p:spPr>
      </p:pic>
      <p:cxnSp>
        <p:nvCxnSpPr>
          <p:cNvPr id="13" name="Straight Connector 12">
            <a:extLst>
              <a:ext uri="{FF2B5EF4-FFF2-40B4-BE49-F238E27FC236}">
                <a16:creationId xmlns:a16="http://schemas.microsoft.com/office/drawing/2014/main" id="{B9F3846D-B526-49CB-89C8-23B9846AE87F}"/>
              </a:ext>
            </a:extLst>
          </p:cNvPr>
          <p:cNvCxnSpPr>
            <a:cxnSpLocks/>
          </p:cNvCxnSpPr>
          <p:nvPr/>
        </p:nvCxnSpPr>
        <p:spPr>
          <a:xfrm>
            <a:off x="5742573" y="2348345"/>
            <a:ext cx="0" cy="304841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8801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a:spLocks noGrp="1" noChangeArrowheads="1"/>
          </p:cNvSpPr>
          <p:nvPr>
            <p:ph type="body" sz="quarter" idx="10"/>
          </p:nvPr>
        </p:nvSpPr>
        <p:spPr>
          <a:xfrm>
            <a:off x="457199" y="1321446"/>
            <a:ext cx="10487892" cy="541868"/>
          </a:xfrm>
        </p:spPr>
        <p:txBody>
          <a:bodyPr/>
          <a:lstStyle/>
          <a:p>
            <a:pPr marL="342900" indent="-346075" defTabSz="885825">
              <a:spcBef>
                <a:spcPct val="30000"/>
              </a:spcBef>
              <a:spcAft>
                <a:spcPct val="15000"/>
              </a:spcAft>
              <a:buClr>
                <a:schemeClr val="accent1"/>
              </a:buClr>
              <a:buFont typeface="Wingdings" pitchFamily="2" charset="2"/>
              <a:buChar char="§"/>
            </a:pPr>
            <a:r>
              <a:rPr lang="en-US" altLang="en-US" sz="2000" b="0" dirty="0"/>
              <a:t>Operator should initiate contact with the responsible FAA International Field Office (IFO)</a:t>
            </a:r>
          </a:p>
        </p:txBody>
      </p:sp>
      <p:pic>
        <p:nvPicPr>
          <p:cNvPr id="10" name="Picture 6" descr="FAA Logo 2b">
            <a:extLst>
              <a:ext uri="{FF2B5EF4-FFF2-40B4-BE49-F238E27FC236}">
                <a16:creationId xmlns:a16="http://schemas.microsoft.com/office/drawing/2014/main" id="{6A800FFD-D914-44B8-8CA5-D2649D0DC936}"/>
              </a:ext>
            </a:extLst>
          </p:cNvPr>
          <p:cNvPicPr>
            <a:picLocks noChangeAspect="1" noChangeArrowheads="1"/>
          </p:cNvPicPr>
          <p:nvPr/>
        </p:nvPicPr>
        <p:blipFill>
          <a:blip r:embed="rId2" cstate="print"/>
          <a:srcRect/>
          <a:stretch>
            <a:fillRect/>
          </a:stretch>
        </p:blipFill>
        <p:spPr bwMode="auto">
          <a:xfrm>
            <a:off x="11110323" y="717975"/>
            <a:ext cx="872971" cy="849378"/>
          </a:xfrm>
          <a:prstGeom prst="rect">
            <a:avLst/>
          </a:prstGeom>
          <a:noFill/>
          <a:ln w="9525">
            <a:noFill/>
            <a:miter lim="800000"/>
            <a:headEnd/>
            <a:tailEnd/>
          </a:ln>
        </p:spPr>
      </p:pic>
      <p:sp>
        <p:nvSpPr>
          <p:cNvPr id="9" name="Title 23">
            <a:extLst>
              <a:ext uri="{FF2B5EF4-FFF2-40B4-BE49-F238E27FC236}">
                <a16:creationId xmlns:a16="http://schemas.microsoft.com/office/drawing/2014/main" id="{95AAD592-141B-48B4-92ED-EA1E33A05BFD}"/>
              </a:ext>
            </a:extLst>
          </p:cNvPr>
          <p:cNvSpPr txBox="1">
            <a:spLocks/>
          </p:cNvSpPr>
          <p:nvPr/>
        </p:nvSpPr>
        <p:spPr>
          <a:xfrm>
            <a:off x="457199" y="731520"/>
            <a:ext cx="10199341" cy="541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altLang="en-US" sz="2800" b="1" dirty="0">
                <a:solidFill>
                  <a:prstClr val="black">
                    <a:lumMod val="75000"/>
                    <a:lumOff val="25000"/>
                  </a:prstClr>
                </a:solidFill>
                <a:latin typeface="Arial" panose="020B0604020202020204" pitchFamily="34" charset="0"/>
                <a:cs typeface="Arial" panose="020B0604020202020204" pitchFamily="34" charset="0"/>
              </a:rPr>
              <a:t>14 CFR Part 129 Approval</a:t>
            </a:r>
            <a:endPar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04779887-A44C-4978-A989-9D06A361476C}"/>
              </a:ext>
            </a:extLst>
          </p:cNvPr>
          <p:cNvSpPr txBox="1"/>
          <p:nvPr/>
        </p:nvSpPr>
        <p:spPr>
          <a:xfrm>
            <a:off x="6532416" y="3429000"/>
            <a:ext cx="4800601" cy="1154162"/>
          </a:xfrm>
          <a:prstGeom prst="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US" dirty="0"/>
              <a:t>Contact Dallas / Ft. Worth IFO</a:t>
            </a:r>
          </a:p>
          <a:p>
            <a:pPr marL="457200" indent="-182880">
              <a:spcAft>
                <a:spcPts val="600"/>
              </a:spcAft>
              <a:buClr>
                <a:schemeClr val="accent1"/>
              </a:buClr>
              <a:buFont typeface="Wingdings" panose="05000000000000000000" pitchFamily="2" charset="2"/>
              <a:buChar char="§"/>
            </a:pPr>
            <a:r>
              <a:rPr lang="en-US" sz="1200" b="1" dirty="0"/>
              <a:t>Phone:</a:t>
            </a:r>
            <a:r>
              <a:rPr lang="en-US" sz="1200" dirty="0"/>
              <a:t> (214) 277-0300</a:t>
            </a:r>
          </a:p>
          <a:p>
            <a:pPr marL="457200" indent="-182880">
              <a:spcAft>
                <a:spcPts val="600"/>
              </a:spcAft>
              <a:buClr>
                <a:schemeClr val="accent1"/>
              </a:buClr>
              <a:buFont typeface="Wingdings" panose="05000000000000000000" pitchFamily="2" charset="2"/>
              <a:buChar char="§"/>
            </a:pPr>
            <a:r>
              <a:rPr lang="en-US" sz="1200" b="1" dirty="0"/>
              <a:t>Office Hours:</a:t>
            </a:r>
            <a:r>
              <a:rPr lang="en-US" sz="1200" dirty="0"/>
              <a:t> 8:00 a.m. to 4:00 p.m. Central Time, Monday–Friday</a:t>
            </a:r>
          </a:p>
          <a:p>
            <a:pPr marL="457200" indent="-182880">
              <a:spcAft>
                <a:spcPts val="600"/>
              </a:spcAft>
              <a:buClr>
                <a:schemeClr val="accent1"/>
              </a:buClr>
              <a:buFont typeface="Wingdings" panose="05000000000000000000" pitchFamily="2" charset="2"/>
              <a:buChar char="§"/>
            </a:pPr>
            <a:r>
              <a:rPr lang="en-US" sz="1200" b="1" u="sng" dirty="0">
                <a:solidFill>
                  <a:schemeClr val="accent1">
                    <a:lumMod val="75000"/>
                  </a:schemeClr>
                </a:solidFill>
                <a:hlinkClick r:id="rId3">
                  <a:extLst>
                    <a:ext uri="{A12FA001-AC4F-418D-AE19-62706E023703}">
                      <ahyp:hlinkClr xmlns:ahyp="http://schemas.microsoft.com/office/drawing/2018/hyperlinkcolor" val="tx"/>
                    </a:ext>
                  </a:extLst>
                </a:hlinkClick>
              </a:rPr>
              <a:t>Email</a:t>
            </a:r>
            <a:endParaRPr lang="en-US" sz="1200" dirty="0">
              <a:solidFill>
                <a:schemeClr val="accent1">
                  <a:lumMod val="75000"/>
                </a:schemeClr>
              </a:solidFill>
            </a:endParaRPr>
          </a:p>
        </p:txBody>
      </p:sp>
      <p:pic>
        <p:nvPicPr>
          <p:cNvPr id="3" name="Picture 2">
            <a:extLst>
              <a:ext uri="{FF2B5EF4-FFF2-40B4-BE49-F238E27FC236}">
                <a16:creationId xmlns:a16="http://schemas.microsoft.com/office/drawing/2014/main" id="{CF6E6140-C679-4A09-A04D-1057828C04FC}"/>
              </a:ext>
            </a:extLst>
          </p:cNvPr>
          <p:cNvPicPr>
            <a:picLocks noChangeAspect="1"/>
          </p:cNvPicPr>
          <p:nvPr/>
        </p:nvPicPr>
        <p:blipFill rotWithShape="1">
          <a:blip r:embed="rId4"/>
          <a:srcRect l="28352" t="21212" r="29455" b="5657"/>
          <a:stretch/>
        </p:blipFill>
        <p:spPr>
          <a:xfrm>
            <a:off x="1461654" y="1863314"/>
            <a:ext cx="4384962" cy="4366870"/>
          </a:xfrm>
          <a:prstGeom prst="rect">
            <a:avLst/>
          </a:prstGeom>
          <a:ln>
            <a:solidFill>
              <a:schemeClr val="accent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75149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9C4763-DE8F-03E3-04D9-B034177DDF93}"/>
              </a:ext>
            </a:extLst>
          </p:cNvPr>
          <p:cNvGrpSpPr/>
          <p:nvPr/>
        </p:nvGrpSpPr>
        <p:grpSpPr>
          <a:xfrm>
            <a:off x="246449" y="1273388"/>
            <a:ext cx="11737202" cy="4927268"/>
            <a:chOff x="270219" y="1620983"/>
            <a:chExt cx="11737202" cy="4927268"/>
          </a:xfrm>
        </p:grpSpPr>
        <p:grpSp>
          <p:nvGrpSpPr>
            <p:cNvPr id="3" name="Group 2">
              <a:extLst>
                <a:ext uri="{FF2B5EF4-FFF2-40B4-BE49-F238E27FC236}">
                  <a16:creationId xmlns:a16="http://schemas.microsoft.com/office/drawing/2014/main" id="{5593E932-578B-9767-1D88-345F26973413}"/>
                </a:ext>
              </a:extLst>
            </p:cNvPr>
            <p:cNvGrpSpPr/>
            <p:nvPr/>
          </p:nvGrpSpPr>
          <p:grpSpPr>
            <a:xfrm>
              <a:off x="270219" y="1620983"/>
              <a:ext cx="11733502" cy="4532001"/>
              <a:chOff x="264609" y="1551915"/>
              <a:chExt cx="11733502" cy="4532001"/>
            </a:xfrm>
            <a:effectLst>
              <a:outerShdw blurRad="50800" dist="38100" dir="2700000" algn="tl" rotWithShape="0">
                <a:prstClr val="black">
                  <a:alpha val="40000"/>
                </a:prstClr>
              </a:outerShdw>
            </a:effectLst>
          </p:grpSpPr>
          <p:sp>
            <p:nvSpPr>
              <p:cNvPr id="15" name="Rectangle 14">
                <a:extLst>
                  <a:ext uri="{FF2B5EF4-FFF2-40B4-BE49-F238E27FC236}">
                    <a16:creationId xmlns:a16="http://schemas.microsoft.com/office/drawing/2014/main" id="{9A9D33C5-430F-7152-FD02-35B204DCA72F}"/>
                  </a:ext>
                </a:extLst>
              </p:cNvPr>
              <p:cNvSpPr/>
              <p:nvPr/>
            </p:nvSpPr>
            <p:spPr>
              <a:xfrm>
                <a:off x="1923080" y="1551915"/>
                <a:ext cx="10072335"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7EEB92C-FF5A-F909-CADA-337D29F49BF1}"/>
                  </a:ext>
                </a:extLst>
              </p:cNvPr>
              <p:cNvSpPr/>
              <p:nvPr/>
            </p:nvSpPr>
            <p:spPr>
              <a:xfrm>
                <a:off x="266089" y="1551915"/>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Air Carrier</a:t>
                </a:r>
              </a:p>
            </p:txBody>
          </p:sp>
          <p:sp>
            <p:nvSpPr>
              <p:cNvPr id="17" name="Rectangle 16">
                <a:extLst>
                  <a:ext uri="{FF2B5EF4-FFF2-40B4-BE49-F238E27FC236}">
                    <a16:creationId xmlns:a16="http://schemas.microsoft.com/office/drawing/2014/main" id="{AD12054F-CD96-B6B3-C119-412708F8C765}"/>
                  </a:ext>
                </a:extLst>
              </p:cNvPr>
              <p:cNvSpPr/>
              <p:nvPr/>
            </p:nvSpPr>
            <p:spPr>
              <a:xfrm>
                <a:off x="1924560" y="2461413"/>
                <a:ext cx="10070855"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C54C00-A48A-DC4B-73F6-649F9BD8E292}"/>
                  </a:ext>
                </a:extLst>
              </p:cNvPr>
              <p:cNvSpPr/>
              <p:nvPr/>
            </p:nvSpPr>
            <p:spPr>
              <a:xfrm>
                <a:off x="266089" y="2461413"/>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CAA</a:t>
                </a:r>
              </a:p>
            </p:txBody>
          </p:sp>
          <p:sp>
            <p:nvSpPr>
              <p:cNvPr id="19" name="Rectangle 18">
                <a:extLst>
                  <a:ext uri="{FF2B5EF4-FFF2-40B4-BE49-F238E27FC236}">
                    <a16:creationId xmlns:a16="http://schemas.microsoft.com/office/drawing/2014/main" id="{AF906064-69A9-5098-81D5-BC6732DE4A22}"/>
                  </a:ext>
                </a:extLst>
              </p:cNvPr>
              <p:cNvSpPr/>
              <p:nvPr/>
            </p:nvSpPr>
            <p:spPr>
              <a:xfrm>
                <a:off x="1923080" y="3367229"/>
                <a:ext cx="10075031"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8411A1B-9243-26B3-CFFF-7F520850B69B}"/>
                  </a:ext>
                </a:extLst>
              </p:cNvPr>
              <p:cNvSpPr/>
              <p:nvPr/>
            </p:nvSpPr>
            <p:spPr>
              <a:xfrm>
                <a:off x="264609" y="3367229"/>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FAA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(US Federal Aviation Administration)</a:t>
                </a:r>
                <a:endParaRPr kumimoji="0" lang="en-US" sz="16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301DEA-4752-4A16-67D0-4498F9BB0425}"/>
                  </a:ext>
                </a:extLst>
              </p:cNvPr>
              <p:cNvSpPr/>
              <p:nvPr/>
            </p:nvSpPr>
            <p:spPr>
              <a:xfrm>
                <a:off x="1923080" y="4278259"/>
                <a:ext cx="10075030"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C4CD73D-FCEF-C31F-3F4B-71F2D912E6BE}"/>
                  </a:ext>
                </a:extLst>
              </p:cNvPr>
              <p:cNvSpPr/>
              <p:nvPr/>
            </p:nvSpPr>
            <p:spPr>
              <a:xfrm>
                <a:off x="264609" y="4278259"/>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DOT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(US Dept. of Transportation)</a:t>
                </a:r>
                <a:endParaRPr kumimoji="0" lang="en-US" sz="16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C485394-191E-A0B4-8754-42F4FBE762FE}"/>
                  </a:ext>
                </a:extLst>
              </p:cNvPr>
              <p:cNvSpPr/>
              <p:nvPr/>
            </p:nvSpPr>
            <p:spPr>
              <a:xfrm>
                <a:off x="1923080" y="5169784"/>
                <a:ext cx="10075030"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D49CBF8-607E-8B5A-D9C3-EF4B075A13B6}"/>
                  </a:ext>
                </a:extLst>
              </p:cNvPr>
              <p:cNvSpPr/>
              <p:nvPr/>
            </p:nvSpPr>
            <p:spPr>
              <a:xfrm>
                <a:off x="264609" y="5169784"/>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DHS/TSA</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(US Dept. of Homeland Security)</a:t>
                </a:r>
                <a:endParaRPr kumimoji="0" lang="en-US" sz="16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27CF9F3-C465-8CC4-7BE4-17CFD4352F8D}"/>
                  </a:ext>
                </a:extLst>
              </p:cNvPr>
              <p:cNvSpPr txBox="1"/>
              <p:nvPr/>
            </p:nvSpPr>
            <p:spPr>
              <a:xfrm>
                <a:off x="2060087" y="1696034"/>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Submits Economic Authority Application</a:t>
                </a:r>
              </a:p>
            </p:txBody>
          </p:sp>
          <p:sp>
            <p:nvSpPr>
              <p:cNvPr id="26" name="TextBox 25">
                <a:extLst>
                  <a:ext uri="{FF2B5EF4-FFF2-40B4-BE49-F238E27FC236}">
                    <a16:creationId xmlns:a16="http://schemas.microsoft.com/office/drawing/2014/main" id="{A01F1FFA-4F37-8C29-1DD2-9EDFBD6C3602}"/>
                  </a:ext>
                </a:extLst>
              </p:cNvPr>
              <p:cNvSpPr txBox="1"/>
              <p:nvPr/>
            </p:nvSpPr>
            <p:spPr>
              <a:xfrm>
                <a:off x="2060086" y="4434180"/>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DOT requests FAA to conduct IASA</a:t>
                </a:r>
              </a:p>
            </p:txBody>
          </p:sp>
          <p:cxnSp>
            <p:nvCxnSpPr>
              <p:cNvPr id="27" name="Straight Arrow Connector 26">
                <a:extLst>
                  <a:ext uri="{FF2B5EF4-FFF2-40B4-BE49-F238E27FC236}">
                    <a16:creationId xmlns:a16="http://schemas.microsoft.com/office/drawing/2014/main" id="{9070BFCB-549F-598E-2041-09B2AD20E4A3}"/>
                  </a:ext>
                </a:extLst>
              </p:cNvPr>
              <p:cNvCxnSpPr>
                <a:cxnSpLocks/>
                <a:stCxn id="25" idx="2"/>
                <a:endCxn id="26" idx="0"/>
              </p:cNvCxnSpPr>
              <p:nvPr/>
            </p:nvCxnSpPr>
            <p:spPr>
              <a:xfrm flipH="1">
                <a:off x="2785194" y="2309724"/>
                <a:ext cx="1" cy="2124456"/>
              </a:xfrm>
              <a:prstGeom prst="straightConnector1">
                <a:avLst/>
              </a:prstGeom>
              <a:noFill/>
              <a:ln w="28575" cap="flat" cmpd="sng" algn="ctr">
                <a:solidFill>
                  <a:srgbClr val="4472C4"/>
                </a:solidFill>
                <a:prstDash val="solid"/>
                <a:miter lim="800000"/>
                <a:tailEnd type="triangle"/>
              </a:ln>
              <a:effectLst/>
            </p:spPr>
          </p:cxnSp>
          <p:sp>
            <p:nvSpPr>
              <p:cNvPr id="28" name="TextBox 27">
                <a:extLst>
                  <a:ext uri="{FF2B5EF4-FFF2-40B4-BE49-F238E27FC236}">
                    <a16:creationId xmlns:a16="http://schemas.microsoft.com/office/drawing/2014/main" id="{72A2C77E-A6FF-1859-5D74-677ADADD210E}"/>
                  </a:ext>
                </a:extLst>
              </p:cNvPr>
              <p:cNvSpPr txBox="1"/>
              <p:nvPr/>
            </p:nvSpPr>
            <p:spPr>
              <a:xfrm>
                <a:off x="3069173" y="3503159"/>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FAA Conducts IASA and Submits Findings to CAA</a:t>
                </a:r>
              </a:p>
            </p:txBody>
          </p:sp>
          <p:cxnSp>
            <p:nvCxnSpPr>
              <p:cNvPr id="29" name="Connector: Elbow 28">
                <a:extLst>
                  <a:ext uri="{FF2B5EF4-FFF2-40B4-BE49-F238E27FC236}">
                    <a16:creationId xmlns:a16="http://schemas.microsoft.com/office/drawing/2014/main" id="{2F5108CF-75CF-46B6-6B28-FDE07EC09687}"/>
                  </a:ext>
                </a:extLst>
              </p:cNvPr>
              <p:cNvCxnSpPr>
                <a:cxnSpLocks/>
                <a:stCxn id="26" idx="3"/>
                <a:endCxn id="28" idx="2"/>
              </p:cNvCxnSpPr>
              <p:nvPr/>
            </p:nvCxnSpPr>
            <p:spPr>
              <a:xfrm flipV="1">
                <a:off x="3510301" y="4116849"/>
                <a:ext cx="283980" cy="624176"/>
              </a:xfrm>
              <a:prstGeom prst="bentConnector2">
                <a:avLst/>
              </a:prstGeom>
              <a:noFill/>
              <a:ln w="28575" cap="flat" cmpd="sng" algn="ctr">
                <a:solidFill>
                  <a:srgbClr val="4472C4"/>
                </a:solidFill>
                <a:prstDash val="solid"/>
                <a:miter lim="800000"/>
                <a:tailEnd type="triangle"/>
              </a:ln>
              <a:effectLst/>
            </p:spPr>
          </p:cxnSp>
          <p:cxnSp>
            <p:nvCxnSpPr>
              <p:cNvPr id="30" name="Connector: Elbow 29">
                <a:extLst>
                  <a:ext uri="{FF2B5EF4-FFF2-40B4-BE49-F238E27FC236}">
                    <a16:creationId xmlns:a16="http://schemas.microsoft.com/office/drawing/2014/main" id="{1AA61FF1-2EC6-2AE4-24C7-79D4B76A7B42}"/>
                  </a:ext>
                </a:extLst>
              </p:cNvPr>
              <p:cNvCxnSpPr>
                <a:cxnSpLocks/>
                <a:stCxn id="31" idx="3"/>
                <a:endCxn id="35" idx="0"/>
              </p:cNvCxnSpPr>
              <p:nvPr/>
            </p:nvCxnSpPr>
            <p:spPr>
              <a:xfrm>
                <a:off x="4519388" y="2923018"/>
                <a:ext cx="949764" cy="577476"/>
              </a:xfrm>
              <a:prstGeom prst="bentConnector2">
                <a:avLst/>
              </a:prstGeom>
              <a:noFill/>
              <a:ln w="28575" cap="flat" cmpd="sng" algn="ctr">
                <a:solidFill>
                  <a:srgbClr val="4472C4"/>
                </a:solidFill>
                <a:prstDash val="solid"/>
                <a:miter lim="800000"/>
                <a:tailEnd type="triangle"/>
              </a:ln>
              <a:effectLst/>
            </p:spPr>
          </p:cxnSp>
          <p:sp>
            <p:nvSpPr>
              <p:cNvPr id="31" name="TextBox 30">
                <a:extLst>
                  <a:ext uri="{FF2B5EF4-FFF2-40B4-BE49-F238E27FC236}">
                    <a16:creationId xmlns:a16="http://schemas.microsoft.com/office/drawing/2014/main" id="{9946A9DC-F2B4-A3E6-D86E-9BBE71346984}"/>
                  </a:ext>
                </a:extLst>
              </p:cNvPr>
              <p:cNvSpPr txBox="1"/>
              <p:nvPr/>
            </p:nvSpPr>
            <p:spPr>
              <a:xfrm>
                <a:off x="3069173" y="2616173"/>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CAA Addresses IASA Findings</a:t>
                </a:r>
              </a:p>
            </p:txBody>
          </p:sp>
          <p:cxnSp>
            <p:nvCxnSpPr>
              <p:cNvPr id="32" name="Straight Arrow Connector 31">
                <a:extLst>
                  <a:ext uri="{FF2B5EF4-FFF2-40B4-BE49-F238E27FC236}">
                    <a16:creationId xmlns:a16="http://schemas.microsoft.com/office/drawing/2014/main" id="{5F7E6D68-5FC5-3B24-DCC6-3A8B24493C33}"/>
                  </a:ext>
                </a:extLst>
              </p:cNvPr>
              <p:cNvCxnSpPr>
                <a:cxnSpLocks/>
                <a:stCxn id="35" idx="2"/>
                <a:endCxn id="36" idx="0"/>
              </p:cNvCxnSpPr>
              <p:nvPr/>
            </p:nvCxnSpPr>
            <p:spPr>
              <a:xfrm flipH="1">
                <a:off x="5468598" y="4114184"/>
                <a:ext cx="554" cy="319065"/>
              </a:xfrm>
              <a:prstGeom prst="straightConnector1">
                <a:avLst/>
              </a:prstGeom>
              <a:noFill/>
              <a:ln w="28575" cap="flat" cmpd="sng" algn="ctr">
                <a:solidFill>
                  <a:srgbClr val="4472C4"/>
                </a:solidFill>
                <a:prstDash val="solid"/>
                <a:miter lim="800000"/>
                <a:tailEnd type="triangle"/>
              </a:ln>
              <a:effectLst/>
            </p:spPr>
          </p:cxnSp>
          <p:cxnSp>
            <p:nvCxnSpPr>
              <p:cNvPr id="33" name="Straight Arrow Connector 32">
                <a:extLst>
                  <a:ext uri="{FF2B5EF4-FFF2-40B4-BE49-F238E27FC236}">
                    <a16:creationId xmlns:a16="http://schemas.microsoft.com/office/drawing/2014/main" id="{A157E447-1895-C3DC-7F2E-F7444289FAD7}"/>
                  </a:ext>
                </a:extLst>
              </p:cNvPr>
              <p:cNvCxnSpPr>
                <a:cxnSpLocks/>
                <a:stCxn id="43" idx="2"/>
                <a:endCxn id="42" idx="0"/>
              </p:cNvCxnSpPr>
              <p:nvPr/>
            </p:nvCxnSpPr>
            <p:spPr>
              <a:xfrm>
                <a:off x="9857369" y="2307067"/>
                <a:ext cx="0" cy="3028879"/>
              </a:xfrm>
              <a:prstGeom prst="straightConnector1">
                <a:avLst/>
              </a:prstGeom>
              <a:noFill/>
              <a:ln w="28575" cap="flat" cmpd="sng" algn="ctr">
                <a:solidFill>
                  <a:srgbClr val="4472C4"/>
                </a:solidFill>
                <a:prstDash val="solid"/>
                <a:miter lim="800000"/>
                <a:tailEnd type="triangle"/>
              </a:ln>
              <a:effectLst/>
            </p:spPr>
          </p:cxnSp>
          <p:cxnSp>
            <p:nvCxnSpPr>
              <p:cNvPr id="34" name="Straight Arrow Connector 33">
                <a:extLst>
                  <a:ext uri="{FF2B5EF4-FFF2-40B4-BE49-F238E27FC236}">
                    <a16:creationId xmlns:a16="http://schemas.microsoft.com/office/drawing/2014/main" id="{50CF25BB-EEFD-E861-3336-00DB530AB570}"/>
                  </a:ext>
                </a:extLst>
              </p:cNvPr>
              <p:cNvCxnSpPr>
                <a:cxnSpLocks/>
                <a:stCxn id="28" idx="0"/>
                <a:endCxn id="31" idx="2"/>
              </p:cNvCxnSpPr>
              <p:nvPr/>
            </p:nvCxnSpPr>
            <p:spPr>
              <a:xfrm flipV="1">
                <a:off x="3794281" y="3229863"/>
                <a:ext cx="0" cy="273296"/>
              </a:xfrm>
              <a:prstGeom prst="straightConnector1">
                <a:avLst/>
              </a:prstGeom>
              <a:noFill/>
              <a:ln w="28575" cap="flat" cmpd="sng" algn="ctr">
                <a:solidFill>
                  <a:srgbClr val="4472C4"/>
                </a:solidFill>
                <a:prstDash val="solid"/>
                <a:miter lim="800000"/>
                <a:tailEnd type="triangle"/>
              </a:ln>
              <a:effectLst/>
            </p:spPr>
          </p:cxnSp>
          <p:sp>
            <p:nvSpPr>
              <p:cNvPr id="35" name="TextBox 34">
                <a:extLst>
                  <a:ext uri="{FF2B5EF4-FFF2-40B4-BE49-F238E27FC236}">
                    <a16:creationId xmlns:a16="http://schemas.microsoft.com/office/drawing/2014/main" id="{4DBEEB07-ED21-8AB9-D7C6-B4DDCDA71F4C}"/>
                  </a:ext>
                </a:extLst>
              </p:cNvPr>
              <p:cNvSpPr txBox="1"/>
              <p:nvPr/>
            </p:nvSpPr>
            <p:spPr>
              <a:xfrm>
                <a:off x="4744044" y="3500494"/>
                <a:ext cx="1450215" cy="613690"/>
              </a:xfrm>
              <a:prstGeom prst="rect">
                <a:avLst/>
              </a:prstGeom>
              <a:solidFill>
                <a:srgbClr val="70AD47">
                  <a:lumMod val="60000"/>
                  <a:lumOff val="40000"/>
                </a:srgbClr>
              </a:solidFill>
              <a:ln>
                <a:solidFill>
                  <a:srgbClr val="4472C4"/>
                </a:solidFill>
              </a:ln>
            </p:spPr>
            <p:txBody>
              <a:bodyPr wrap="square" lIns="0" rIns="0"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FAA grants Cat. 1 Safety Rating</a:t>
                </a:r>
              </a:p>
            </p:txBody>
          </p:sp>
          <p:sp>
            <p:nvSpPr>
              <p:cNvPr id="36" name="TextBox 35">
                <a:extLst>
                  <a:ext uri="{FF2B5EF4-FFF2-40B4-BE49-F238E27FC236}">
                    <a16:creationId xmlns:a16="http://schemas.microsoft.com/office/drawing/2014/main" id="{C5A0A283-045E-011A-3931-C8C0FB8CF953}"/>
                  </a:ext>
                </a:extLst>
              </p:cNvPr>
              <p:cNvSpPr txBox="1"/>
              <p:nvPr/>
            </p:nvSpPr>
            <p:spPr>
              <a:xfrm>
                <a:off x="4742937" y="4433249"/>
                <a:ext cx="1451321" cy="613690"/>
              </a:xfrm>
              <a:prstGeom prst="rect">
                <a:avLst/>
              </a:prstGeom>
              <a:solidFill>
                <a:srgbClr val="70AD47">
                  <a:lumMod val="60000"/>
                  <a:lumOff val="40000"/>
                </a:srgbClr>
              </a:solidFill>
              <a:ln>
                <a:solidFill>
                  <a:srgbClr val="4472C4"/>
                </a:solidFill>
              </a:ln>
            </p:spPr>
            <p:txBody>
              <a:bodyPr wrap="square"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DOT issues Economic Authority</a:t>
                </a:r>
              </a:p>
            </p:txBody>
          </p:sp>
          <p:sp>
            <p:nvSpPr>
              <p:cNvPr id="37" name="TextBox 36">
                <a:extLst>
                  <a:ext uri="{FF2B5EF4-FFF2-40B4-BE49-F238E27FC236}">
                    <a16:creationId xmlns:a16="http://schemas.microsoft.com/office/drawing/2014/main" id="{2F49C54B-F9CD-F983-C897-15680800E6E1}"/>
                  </a:ext>
                </a:extLst>
              </p:cNvPr>
              <p:cNvSpPr txBox="1"/>
              <p:nvPr/>
            </p:nvSpPr>
            <p:spPr>
              <a:xfrm>
                <a:off x="5832441" y="1696034"/>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Submits 14 CFR Part 129 application to FAA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rPr>
                  <a:t>(Typically, after CAA obtains Cat 1)</a:t>
                </a:r>
              </a:p>
            </p:txBody>
          </p:sp>
          <p:sp>
            <p:nvSpPr>
              <p:cNvPr id="38" name="TextBox 37">
                <a:extLst>
                  <a:ext uri="{FF2B5EF4-FFF2-40B4-BE49-F238E27FC236}">
                    <a16:creationId xmlns:a16="http://schemas.microsoft.com/office/drawing/2014/main" id="{E1A7A307-7B8D-B898-8387-16A7BFB9AFD4}"/>
                  </a:ext>
                </a:extLst>
              </p:cNvPr>
              <p:cNvSpPr txBox="1"/>
              <p:nvPr/>
            </p:nvSpPr>
            <p:spPr>
              <a:xfrm>
                <a:off x="6437555" y="3498390"/>
                <a:ext cx="1450215" cy="623546"/>
              </a:xfrm>
              <a:prstGeom prst="rect">
                <a:avLst/>
              </a:prstGeom>
              <a:solidFill>
                <a:srgbClr val="70AD47">
                  <a:lumMod val="60000"/>
                  <a:lumOff val="40000"/>
                </a:srgbClr>
              </a:solidFill>
              <a:ln>
                <a:solidFill>
                  <a:srgbClr val="4472C4"/>
                </a:solidFill>
              </a:ln>
            </p:spPr>
            <p:txBody>
              <a:bodyPr wrap="square"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FAA issues Part 129 Ops Specs</a:t>
                </a:r>
              </a:p>
            </p:txBody>
          </p:sp>
          <p:sp>
            <p:nvSpPr>
              <p:cNvPr id="39" name="TextBox 38">
                <a:extLst>
                  <a:ext uri="{FF2B5EF4-FFF2-40B4-BE49-F238E27FC236}">
                    <a16:creationId xmlns:a16="http://schemas.microsoft.com/office/drawing/2014/main" id="{58F6E3A3-5C1B-1672-C88A-2A01096E86C3}"/>
                  </a:ext>
                </a:extLst>
              </p:cNvPr>
              <p:cNvSpPr txBox="1"/>
              <p:nvPr/>
            </p:nvSpPr>
            <p:spPr>
              <a:xfrm>
                <a:off x="7446844" y="1699986"/>
                <a:ext cx="1450215" cy="605785"/>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Submit Model Security Program (MSP) to TSA</a:t>
                </a:r>
              </a:p>
            </p:txBody>
          </p:sp>
          <p:sp>
            <p:nvSpPr>
              <p:cNvPr id="40" name="TextBox 39">
                <a:extLst>
                  <a:ext uri="{FF2B5EF4-FFF2-40B4-BE49-F238E27FC236}">
                    <a16:creationId xmlns:a16="http://schemas.microsoft.com/office/drawing/2014/main" id="{295350FA-0518-2C04-DD7E-898E7B0E7A97}"/>
                  </a:ext>
                </a:extLst>
              </p:cNvPr>
              <p:cNvSpPr txBox="1"/>
              <p:nvPr/>
            </p:nvSpPr>
            <p:spPr>
              <a:xfrm>
                <a:off x="10816999" y="1696033"/>
                <a:ext cx="1026489" cy="4237661"/>
              </a:xfrm>
              <a:prstGeom prst="rect">
                <a:avLst/>
              </a:prstGeom>
              <a:solidFill>
                <a:srgbClr val="70AD47">
                  <a:lumMod val="60000"/>
                  <a:lumOff val="40000"/>
                </a:srgbClr>
              </a:solidFill>
              <a:ln>
                <a:solidFill>
                  <a:srgbClr val="4472C4"/>
                </a:solidFill>
              </a:ln>
            </p:spPr>
            <p:txBody>
              <a:bodyPr vert="horz"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85000"/>
                        <a:lumOff val="15000"/>
                      </a:prstClr>
                    </a:solidFill>
                    <a:effectLst/>
                    <a:uLnTx/>
                    <a:uFillTx/>
                    <a:latin typeface="Calibri" panose="020F0502020204030204"/>
                  </a:rPr>
                  <a:t>U.S. Air Service can commence</a:t>
                </a:r>
              </a:p>
            </p:txBody>
          </p:sp>
          <p:sp>
            <p:nvSpPr>
              <p:cNvPr id="41" name="TextBox 40">
                <a:extLst>
                  <a:ext uri="{FF2B5EF4-FFF2-40B4-BE49-F238E27FC236}">
                    <a16:creationId xmlns:a16="http://schemas.microsoft.com/office/drawing/2014/main" id="{E667A68F-9257-9401-A790-5C9913462422}"/>
                  </a:ext>
                </a:extLst>
              </p:cNvPr>
              <p:cNvSpPr txBox="1"/>
              <p:nvPr/>
            </p:nvSpPr>
            <p:spPr>
              <a:xfrm>
                <a:off x="7446844" y="5335261"/>
                <a:ext cx="1450215" cy="605785"/>
              </a:xfrm>
              <a:prstGeom prst="rect">
                <a:avLst/>
              </a:prstGeom>
              <a:solidFill>
                <a:srgbClr val="70AD47">
                  <a:lumMod val="60000"/>
                  <a:lumOff val="40000"/>
                </a:srgbClr>
              </a:solidFill>
              <a:ln>
                <a:solidFill>
                  <a:srgbClr val="4472C4"/>
                </a:solidFill>
              </a:ln>
            </p:spPr>
            <p:txBody>
              <a:bodyPr wrap="square"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Reviews &amp; accepts Security Program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(49 CFR 1546)</a:t>
                </a:r>
              </a:p>
            </p:txBody>
          </p:sp>
          <p:sp>
            <p:nvSpPr>
              <p:cNvPr id="42" name="TextBox 41">
                <a:extLst>
                  <a:ext uri="{FF2B5EF4-FFF2-40B4-BE49-F238E27FC236}">
                    <a16:creationId xmlns:a16="http://schemas.microsoft.com/office/drawing/2014/main" id="{9BAF6EF4-45A4-09DF-1376-672B23BDFC66}"/>
                  </a:ext>
                </a:extLst>
              </p:cNvPr>
              <p:cNvSpPr txBox="1"/>
              <p:nvPr/>
            </p:nvSpPr>
            <p:spPr>
              <a:xfrm>
                <a:off x="9087384" y="5335946"/>
                <a:ext cx="1539970" cy="605785"/>
              </a:xfrm>
              <a:prstGeom prst="rect">
                <a:avLst/>
              </a:prstGeom>
              <a:solidFill>
                <a:srgbClr val="70AD47">
                  <a:lumMod val="60000"/>
                  <a:lumOff val="40000"/>
                </a:srgbClr>
              </a:solidFill>
              <a:ln>
                <a:solidFill>
                  <a:srgbClr val="4472C4"/>
                </a:solidFill>
              </a:ln>
            </p:spPr>
            <p:txBody>
              <a:bodyPr wrap="square"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Assess Last Point of Departure Airports</a:t>
                </a:r>
              </a:p>
            </p:txBody>
          </p:sp>
          <p:sp>
            <p:nvSpPr>
              <p:cNvPr id="43" name="TextBox 42">
                <a:extLst>
                  <a:ext uri="{FF2B5EF4-FFF2-40B4-BE49-F238E27FC236}">
                    <a16:creationId xmlns:a16="http://schemas.microsoft.com/office/drawing/2014/main" id="{1C541B84-3B54-089C-78FB-6727AE133B90}"/>
                  </a:ext>
                </a:extLst>
              </p:cNvPr>
              <p:cNvSpPr txBox="1"/>
              <p:nvPr/>
            </p:nvSpPr>
            <p:spPr>
              <a:xfrm>
                <a:off x="9087384" y="1701282"/>
                <a:ext cx="1539970" cy="605785"/>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Submit list of Last Point of Departure Airports  </a:t>
                </a:r>
              </a:p>
            </p:txBody>
          </p:sp>
        </p:grpSp>
        <p:cxnSp>
          <p:nvCxnSpPr>
            <p:cNvPr id="4" name="Connector: Elbow 3">
              <a:extLst>
                <a:ext uri="{FF2B5EF4-FFF2-40B4-BE49-F238E27FC236}">
                  <a16:creationId xmlns:a16="http://schemas.microsoft.com/office/drawing/2014/main" id="{62924EE2-9A13-94D4-CF7A-A38C45A83E56}"/>
                </a:ext>
              </a:extLst>
            </p:cNvPr>
            <p:cNvCxnSpPr>
              <a:cxnSpLocks/>
              <a:stCxn id="37" idx="2"/>
              <a:endCxn id="38" idx="0"/>
            </p:cNvCxnSpPr>
            <p:nvPr/>
          </p:nvCxnSpPr>
          <p:spPr>
            <a:xfrm rot="16200000" flipH="1">
              <a:off x="6271383" y="2670568"/>
              <a:ext cx="1188666" cy="605114"/>
            </a:xfrm>
            <a:prstGeom prst="bentConnector3">
              <a:avLst>
                <a:gd name="adj1" fmla="val 50000"/>
              </a:avLst>
            </a:prstGeom>
            <a:noFill/>
            <a:ln w="28575" cap="flat" cmpd="sng" algn="ctr">
              <a:solidFill>
                <a:srgbClr val="4472C4"/>
              </a:solidFill>
              <a:prstDash val="solid"/>
              <a:miter lim="800000"/>
              <a:tailEnd type="triangle"/>
            </a:ln>
            <a:effectLst/>
          </p:spPr>
        </p:cxnSp>
        <p:cxnSp>
          <p:nvCxnSpPr>
            <p:cNvPr id="5" name="Straight Arrow Connector 4">
              <a:extLst>
                <a:ext uri="{FF2B5EF4-FFF2-40B4-BE49-F238E27FC236}">
                  <a16:creationId xmlns:a16="http://schemas.microsoft.com/office/drawing/2014/main" id="{E7B158A2-311E-A525-A8FA-AFE265D58D2D}"/>
                </a:ext>
              </a:extLst>
            </p:cNvPr>
            <p:cNvCxnSpPr>
              <a:cxnSpLocks/>
              <a:stCxn id="39" idx="2"/>
              <a:endCxn id="41" idx="0"/>
            </p:cNvCxnSpPr>
            <p:nvPr/>
          </p:nvCxnSpPr>
          <p:spPr>
            <a:xfrm>
              <a:off x="8177562" y="2374839"/>
              <a:ext cx="0" cy="3029490"/>
            </a:xfrm>
            <a:prstGeom prst="straightConnector1">
              <a:avLst/>
            </a:prstGeom>
            <a:noFill/>
            <a:ln w="28575" cap="flat" cmpd="sng" algn="ctr">
              <a:solidFill>
                <a:srgbClr val="4472C4"/>
              </a:solidFill>
              <a:prstDash val="solid"/>
              <a:miter lim="800000"/>
              <a:tailEnd type="triangle"/>
            </a:ln>
            <a:effectLst/>
          </p:spPr>
        </p:cxnSp>
        <p:cxnSp>
          <p:nvCxnSpPr>
            <p:cNvPr id="7" name="Straight Arrow Connector 6">
              <a:extLst>
                <a:ext uri="{FF2B5EF4-FFF2-40B4-BE49-F238E27FC236}">
                  <a16:creationId xmlns:a16="http://schemas.microsoft.com/office/drawing/2014/main" id="{EB90EF96-6ECE-CE57-71C2-D194A3D4D26D}"/>
                </a:ext>
              </a:extLst>
            </p:cNvPr>
            <p:cNvCxnSpPr>
              <a:cxnSpLocks/>
            </p:cNvCxnSpPr>
            <p:nvPr/>
          </p:nvCxnSpPr>
          <p:spPr>
            <a:xfrm>
              <a:off x="6199868" y="3876248"/>
              <a:ext cx="243296" cy="2824"/>
            </a:xfrm>
            <a:prstGeom prst="straightConnector1">
              <a:avLst/>
            </a:prstGeom>
            <a:noFill/>
            <a:ln w="28575" cap="flat" cmpd="sng" algn="ctr">
              <a:solidFill>
                <a:srgbClr val="4472C4"/>
              </a:solidFill>
              <a:prstDash val="solid"/>
              <a:miter lim="800000"/>
              <a:tailEnd type="triangle"/>
            </a:ln>
            <a:effectLst/>
          </p:spPr>
        </p:cxnSp>
        <p:cxnSp>
          <p:nvCxnSpPr>
            <p:cNvPr id="10" name="Straight Arrow Connector 9">
              <a:extLst>
                <a:ext uri="{FF2B5EF4-FFF2-40B4-BE49-F238E27FC236}">
                  <a16:creationId xmlns:a16="http://schemas.microsoft.com/office/drawing/2014/main" id="{E9B3B5E4-E7FB-9104-D694-4370C9FC02F3}"/>
                </a:ext>
              </a:extLst>
            </p:cNvPr>
            <p:cNvCxnSpPr>
              <a:cxnSpLocks/>
              <a:stCxn id="41" idx="3"/>
              <a:endCxn id="42" idx="1"/>
            </p:cNvCxnSpPr>
            <p:nvPr/>
          </p:nvCxnSpPr>
          <p:spPr>
            <a:xfrm>
              <a:off x="8902669" y="5707222"/>
              <a:ext cx="190325" cy="685"/>
            </a:xfrm>
            <a:prstGeom prst="straightConnector1">
              <a:avLst/>
            </a:prstGeom>
            <a:noFill/>
            <a:ln w="28575" cap="flat" cmpd="sng" algn="ctr">
              <a:solidFill>
                <a:srgbClr val="4472C4"/>
              </a:solidFill>
              <a:prstDash val="solid"/>
              <a:miter lim="800000"/>
              <a:tailEnd type="triangle"/>
            </a:ln>
            <a:effectLst/>
          </p:spPr>
        </p:cxnSp>
        <p:cxnSp>
          <p:nvCxnSpPr>
            <p:cNvPr id="11" name="Straight Arrow Connector 10">
              <a:extLst>
                <a:ext uri="{FF2B5EF4-FFF2-40B4-BE49-F238E27FC236}">
                  <a16:creationId xmlns:a16="http://schemas.microsoft.com/office/drawing/2014/main" id="{E3902687-982C-45C1-A4F4-48626D949354}"/>
                </a:ext>
              </a:extLst>
            </p:cNvPr>
            <p:cNvCxnSpPr>
              <a:cxnSpLocks/>
              <a:stCxn id="42" idx="3"/>
            </p:cNvCxnSpPr>
            <p:nvPr/>
          </p:nvCxnSpPr>
          <p:spPr>
            <a:xfrm>
              <a:off x="10632964" y="5707907"/>
              <a:ext cx="187673" cy="0"/>
            </a:xfrm>
            <a:prstGeom prst="straightConnector1">
              <a:avLst/>
            </a:prstGeom>
            <a:noFill/>
            <a:ln w="28575" cap="flat" cmpd="sng" algn="ctr">
              <a:solidFill>
                <a:srgbClr val="4472C4"/>
              </a:solidFill>
              <a:prstDash val="solid"/>
              <a:miter lim="800000"/>
              <a:tailEnd type="triangle"/>
            </a:ln>
            <a:effectLst/>
          </p:spPr>
        </p:cxnSp>
        <p:sp>
          <p:nvSpPr>
            <p:cNvPr id="12" name="TextBox 11">
              <a:extLst>
                <a:ext uri="{FF2B5EF4-FFF2-40B4-BE49-F238E27FC236}">
                  <a16:creationId xmlns:a16="http://schemas.microsoft.com/office/drawing/2014/main" id="{01CD3EEB-F690-32CB-3AAA-E82087DB3BE9}"/>
                </a:ext>
              </a:extLst>
            </p:cNvPr>
            <p:cNvSpPr txBox="1"/>
            <p:nvPr/>
          </p:nvSpPr>
          <p:spPr>
            <a:xfrm>
              <a:off x="5876151" y="6178919"/>
              <a:ext cx="613127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Calibri" panose="020F0502020204030204"/>
                </a:rPr>
                <a:t>*This is not an exhaustive list off all necessary activities</a:t>
              </a:r>
            </a:p>
          </p:txBody>
        </p:sp>
        <p:cxnSp>
          <p:nvCxnSpPr>
            <p:cNvPr id="13" name="Straight Arrow Connector 12">
              <a:extLst>
                <a:ext uri="{FF2B5EF4-FFF2-40B4-BE49-F238E27FC236}">
                  <a16:creationId xmlns:a16="http://schemas.microsoft.com/office/drawing/2014/main" id="{1DB819F6-323A-3201-B658-8AF785E9EC57}"/>
                </a:ext>
              </a:extLst>
            </p:cNvPr>
            <p:cNvCxnSpPr>
              <a:cxnSpLocks/>
              <a:stCxn id="38" idx="3"/>
            </p:cNvCxnSpPr>
            <p:nvPr/>
          </p:nvCxnSpPr>
          <p:spPr>
            <a:xfrm flipV="1">
              <a:off x="7893380" y="3869364"/>
              <a:ext cx="2925846" cy="9867"/>
            </a:xfrm>
            <a:prstGeom prst="straightConnector1">
              <a:avLst/>
            </a:prstGeom>
            <a:noFill/>
            <a:ln w="28575" cap="flat" cmpd="sng" algn="ctr">
              <a:solidFill>
                <a:srgbClr val="4472C4"/>
              </a:solidFill>
              <a:prstDash val="dash"/>
              <a:miter lim="800000"/>
              <a:tailEnd type="triangle"/>
            </a:ln>
            <a:effectLst/>
          </p:spPr>
        </p:cxnSp>
        <p:cxnSp>
          <p:nvCxnSpPr>
            <p:cNvPr id="14" name="Straight Arrow Connector 13">
              <a:extLst>
                <a:ext uri="{FF2B5EF4-FFF2-40B4-BE49-F238E27FC236}">
                  <a16:creationId xmlns:a16="http://schemas.microsoft.com/office/drawing/2014/main" id="{A488D4AF-A6D9-E24D-FFC5-165F01DA2B3B}"/>
                </a:ext>
              </a:extLst>
            </p:cNvPr>
            <p:cNvCxnSpPr>
              <a:cxnSpLocks/>
              <a:stCxn id="36" idx="3"/>
            </p:cNvCxnSpPr>
            <p:nvPr/>
          </p:nvCxnSpPr>
          <p:spPr>
            <a:xfrm flipV="1">
              <a:off x="6199868" y="4795702"/>
              <a:ext cx="4620769" cy="13460"/>
            </a:xfrm>
            <a:prstGeom prst="straightConnector1">
              <a:avLst/>
            </a:prstGeom>
            <a:noFill/>
            <a:ln w="28575" cap="flat" cmpd="sng" algn="ctr">
              <a:solidFill>
                <a:srgbClr val="4472C4"/>
              </a:solidFill>
              <a:prstDash val="dash"/>
              <a:miter lim="800000"/>
              <a:tailEnd type="triangle"/>
            </a:ln>
            <a:effectLst/>
          </p:spPr>
        </p:cxnSp>
      </p:grpSp>
      <p:sp>
        <p:nvSpPr>
          <p:cNvPr id="8" name="Text Placeholder 7">
            <a:extLst>
              <a:ext uri="{FF2B5EF4-FFF2-40B4-BE49-F238E27FC236}">
                <a16:creationId xmlns:a16="http://schemas.microsoft.com/office/drawing/2014/main" id="{23B798AD-1E9E-4AAB-9844-7372AF3D5039}"/>
              </a:ext>
            </a:extLst>
          </p:cNvPr>
          <p:cNvSpPr>
            <a:spLocks noGrp="1"/>
          </p:cNvSpPr>
          <p:nvPr>
            <p:ph type="body" sz="quarter" idx="10"/>
          </p:nvPr>
        </p:nvSpPr>
        <p:spPr/>
        <p:txBody>
          <a:bodyPr/>
          <a:lstStyle/>
          <a:p>
            <a:r>
              <a:rPr lang="en-US" dirty="0"/>
              <a:t>Requirements to Initiate Foreign Air Service Operations to the US*</a:t>
            </a:r>
          </a:p>
          <a:p>
            <a:endParaRPr lang="en-US" dirty="0"/>
          </a:p>
        </p:txBody>
      </p:sp>
    </p:spTree>
    <p:extLst>
      <p:ext uri="{BB962C8B-B14F-4D97-AF65-F5344CB8AC3E}">
        <p14:creationId xmlns:p14="http://schemas.microsoft.com/office/powerpoint/2010/main" val="1199108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B07CB129-58AB-4A08-AD18-605CC7F07D9F}"/>
              </a:ext>
            </a:extLst>
          </p:cNvPr>
          <p:cNvSpPr txBox="1">
            <a:spLocks/>
          </p:cNvSpPr>
          <p:nvPr/>
        </p:nvSpPr>
        <p:spPr>
          <a:xfrm>
            <a:off x="457199" y="731520"/>
            <a:ext cx="10199341" cy="541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Other Requirements for U.S. Service</a:t>
            </a:r>
          </a:p>
        </p:txBody>
      </p:sp>
      <p:graphicFrame>
        <p:nvGraphicFramePr>
          <p:cNvPr id="2" name="Table 1">
            <a:extLst>
              <a:ext uri="{FF2B5EF4-FFF2-40B4-BE49-F238E27FC236}">
                <a16:creationId xmlns:a16="http://schemas.microsoft.com/office/drawing/2014/main" id="{2CD43AE2-53F3-4FA8-BCCF-B8DAC3510DFC}"/>
              </a:ext>
            </a:extLst>
          </p:cNvPr>
          <p:cNvGraphicFramePr>
            <a:graphicFrameLocks noGrp="1"/>
          </p:cNvGraphicFramePr>
          <p:nvPr/>
        </p:nvGraphicFramePr>
        <p:xfrm>
          <a:off x="509953" y="1273388"/>
          <a:ext cx="11172093" cy="4927600"/>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2829416">
                  <a:extLst>
                    <a:ext uri="{9D8B030D-6E8A-4147-A177-3AD203B41FA5}">
                      <a16:colId xmlns:a16="http://schemas.microsoft.com/office/drawing/2014/main" val="3433353119"/>
                    </a:ext>
                  </a:extLst>
                </a:gridCol>
                <a:gridCol w="4131724">
                  <a:extLst>
                    <a:ext uri="{9D8B030D-6E8A-4147-A177-3AD203B41FA5}">
                      <a16:colId xmlns:a16="http://schemas.microsoft.com/office/drawing/2014/main" val="3789891178"/>
                    </a:ext>
                  </a:extLst>
                </a:gridCol>
                <a:gridCol w="4210953">
                  <a:extLst>
                    <a:ext uri="{9D8B030D-6E8A-4147-A177-3AD203B41FA5}">
                      <a16:colId xmlns:a16="http://schemas.microsoft.com/office/drawing/2014/main" val="2824377275"/>
                    </a:ext>
                  </a:extLst>
                </a:gridCol>
              </a:tblGrid>
              <a:tr h="203123">
                <a:tc>
                  <a:txBody>
                    <a:bodyPr/>
                    <a:lstStyle/>
                    <a:p>
                      <a:pPr algn="ctr"/>
                      <a:r>
                        <a:rPr lang="en-US" sz="1400" b="1" dirty="0">
                          <a:solidFill>
                            <a:schemeClr val="tx1">
                              <a:lumMod val="85000"/>
                              <a:lumOff val="15000"/>
                            </a:schemeClr>
                          </a:solidFill>
                        </a:rPr>
                        <a:t>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lumMod val="85000"/>
                              <a:lumOff val="15000"/>
                            </a:schemeClr>
                          </a:solidFill>
                        </a:rPr>
                        <a:t>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lumMod val="85000"/>
                              <a:lumOff val="15000"/>
                            </a:schemeClr>
                          </a:solidFill>
                        </a:rPr>
                        <a:t>Timeframe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567848"/>
                  </a:ext>
                </a:extLst>
              </a:tr>
              <a:tr h="370840">
                <a:tc>
                  <a:txBody>
                    <a:bodyPr/>
                    <a:lstStyle/>
                    <a:p>
                      <a:r>
                        <a:rPr lang="en-US" sz="1050" dirty="0"/>
                        <a:t>U.S. Department of Transportation (DOT)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buFont typeface="+mj-lt"/>
                        <a:buAutoNum type="arabicPeriod"/>
                      </a:pPr>
                      <a:r>
                        <a:rPr lang="en-US" sz="1050" dirty="0"/>
                        <a:t>Submit application for exemption or permit to operate scheduled or charter flights to and from the U.S.</a:t>
                      </a:r>
                    </a:p>
                    <a:p>
                      <a:pPr marL="228600" indent="-228600">
                        <a:buFont typeface="+mj-lt"/>
                        <a:buAutoNum type="arabicPeriod"/>
                      </a:pPr>
                      <a:r>
                        <a:rPr lang="en-US" sz="1050" dirty="0"/>
                        <a:t>Submit insurance certificate, designation of agent, Warsaw waiver, family assistance plan, and passenger manifest data collection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buFont typeface="+mj-lt"/>
                        <a:buAutoNum type="arabicPeriod"/>
                      </a:pPr>
                      <a:r>
                        <a:rPr lang="en-US" sz="1050" dirty="0"/>
                        <a:t>Minimum 2-3 months prior to commencement</a:t>
                      </a:r>
                    </a:p>
                    <a:p>
                      <a:pPr marL="228600" indent="-228600">
                        <a:buFont typeface="+mj-lt"/>
                        <a:buAutoNum type="arabicPeriod"/>
                      </a:pPr>
                      <a:r>
                        <a:rPr lang="en-US" sz="1050" dirty="0"/>
                        <a:t>Prior to commencement (can be submitted with DOT application or separately).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9118847"/>
                  </a:ext>
                </a:extLst>
              </a:tr>
              <a:tr h="370840">
                <a:tc>
                  <a:txBody>
                    <a:bodyPr/>
                    <a:lstStyle/>
                    <a:p>
                      <a:r>
                        <a:rPr lang="en-US" sz="1050" dirty="0"/>
                        <a:t>U.S. Federal Aviation Administration (FAA)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t>Submit application for operations specifications per Part 129 of Federal Aviation Regulations.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Minimum 4-6 months prior to commencement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4646213"/>
                  </a:ext>
                </a:extLst>
              </a:tr>
              <a:tr h="370840">
                <a:tc>
                  <a:txBody>
                    <a:bodyPr/>
                    <a:lstStyle/>
                    <a:p>
                      <a:r>
                        <a:rPr lang="en-US" sz="1050" dirty="0"/>
                        <a:t>U.S. Transportation Security Administration (TSA)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t>Submit proposed security plan to TSA.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Minimum 90 days prior to commencement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555092"/>
                  </a:ext>
                </a:extLst>
              </a:tr>
              <a:tr h="370840">
                <a:tc>
                  <a:txBody>
                    <a:bodyPr/>
                    <a:lstStyle/>
                    <a:p>
                      <a:r>
                        <a:rPr lang="en-US" sz="1050" dirty="0"/>
                        <a:t>U.S. Internal Revenue Service (IRS)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t>Submit application for Employer Identification Number (EIN)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Minimum 45 days prior to commencement (EIN will be required for Customs bond and may be required for airport operating permit).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092383"/>
                  </a:ext>
                </a:extLst>
              </a:tr>
              <a:tr h="370840">
                <a:tc>
                  <a:txBody>
                    <a:bodyPr/>
                    <a:lstStyle/>
                    <a:p>
                      <a:r>
                        <a:rPr lang="en-US" sz="1050" dirty="0"/>
                        <a:t>U.S. Customs and Border Protection (CBP)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buFont typeface="+mj-lt"/>
                        <a:buAutoNum type="arabicPeriod"/>
                      </a:pPr>
                      <a:r>
                        <a:rPr lang="en-US" sz="1050" dirty="0"/>
                        <a:t>Request landing rights at each U.S. point to be served.</a:t>
                      </a:r>
                    </a:p>
                    <a:p>
                      <a:pPr marL="228600" indent="-228600">
                        <a:buFont typeface="+mj-lt"/>
                        <a:buAutoNum type="arabicPeriod"/>
                      </a:pPr>
                      <a:r>
                        <a:rPr lang="en-US" sz="1050" dirty="0"/>
                        <a:t>Establish Customs bond</a:t>
                      </a:r>
                    </a:p>
                    <a:p>
                      <a:pPr marL="228600" indent="-228600">
                        <a:buFont typeface="+mj-lt"/>
                        <a:buAutoNum type="arabicPeriod"/>
                      </a:pPr>
                      <a:r>
                        <a:rPr lang="en-US" sz="1050" dirty="0"/>
                        <a:t>Demonstrate ability to comply with APIS passenger manifest transmission system</a:t>
                      </a:r>
                    </a:p>
                    <a:p>
                      <a:pPr marL="228600" indent="-228600">
                        <a:buFont typeface="+mj-lt"/>
                        <a:buAutoNum type="arabicPeriod"/>
                      </a:pPr>
                      <a:r>
                        <a:rPr lang="en-US" sz="1050" dirty="0"/>
                        <a:t>Execute Visa Waiver Program Agreements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dirty="0"/>
                        <a:t>Minimum 30 days prior to commencement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dirty="0"/>
                        <a:t>Minimum 60 days prior to commencement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dirty="0"/>
                        <a:t>Minimum 2 weeks prior to commencement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dirty="0"/>
                        <a:t>Minimum 2 months prior to commencement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965655"/>
                  </a:ext>
                </a:extLst>
              </a:tr>
              <a:tr h="370840">
                <a:tc>
                  <a:txBody>
                    <a:bodyPr/>
                    <a:lstStyle/>
                    <a:p>
                      <a:r>
                        <a:rPr lang="en-US" sz="1050" dirty="0"/>
                        <a:t>U.S. Department of Agriculture (APHIS)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t>Notify APHIS of 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Minimum 30 days prior to commencement</a:t>
                      </a:r>
                      <a:endParaRPr lang="en-US" sz="1050"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8578282"/>
                  </a:ext>
                </a:extLst>
              </a:tr>
              <a:tr h="370840">
                <a:tc>
                  <a:txBody>
                    <a:bodyPr/>
                    <a:lstStyle/>
                    <a:p>
                      <a:r>
                        <a:rPr lang="en-US" sz="1050" dirty="0"/>
                        <a:t>U.S. National Transportation Safety Board (NTSB)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t>Submit family assistance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Prior to commencement</a:t>
                      </a:r>
                    </a:p>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98892"/>
                  </a:ext>
                </a:extLst>
              </a:tr>
              <a:tr h="370840">
                <a:tc>
                  <a:txBody>
                    <a:bodyPr/>
                    <a:lstStyle/>
                    <a:p>
                      <a:r>
                        <a:rPr lang="en-US" sz="1050" dirty="0"/>
                        <a:t>U.S.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t>Submit application to qualify or register to transact business in each U.S. state the carrier will 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t>Prior to the beginning of ticket sales.  Proof of qualification or registration may be required by airport operation permit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4625211"/>
                  </a:ext>
                </a:extLst>
              </a:tr>
              <a:tr h="370840">
                <a:tc>
                  <a:txBody>
                    <a:bodyPr/>
                    <a:lstStyle/>
                    <a:p>
                      <a:r>
                        <a:rPr lang="en-US" sz="1050" dirty="0"/>
                        <a:t>U.S. Airports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t>Submit application for airport operating permit.  Carrier may be required to post a bond equal to several months of anticipated landing fees.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t>Varies by airport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685239"/>
                  </a:ext>
                </a:extLst>
              </a:tr>
            </a:tbl>
          </a:graphicData>
        </a:graphic>
      </p:graphicFrame>
    </p:spTree>
    <p:extLst>
      <p:ext uri="{BB962C8B-B14F-4D97-AF65-F5344CB8AC3E}">
        <p14:creationId xmlns:p14="http://schemas.microsoft.com/office/powerpoint/2010/main" val="39666339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a:spLocks noGrp="1" noChangeArrowheads="1"/>
          </p:cNvSpPr>
          <p:nvPr>
            <p:ph idx="4294967295"/>
          </p:nvPr>
        </p:nvSpPr>
        <p:spPr>
          <a:xfrm>
            <a:off x="513055" y="1399107"/>
            <a:ext cx="11174318" cy="4217922"/>
          </a:xfrm>
          <a:prstGeom prst="rect">
            <a:avLst/>
          </a:prstGeom>
        </p:spPr>
        <p:txBody>
          <a:bodyPr/>
          <a:lstStyle/>
          <a:p>
            <a:pPr marL="454025" indent="-457200" algn="just" defTabSz="885825">
              <a:spcBef>
                <a:spcPct val="30000"/>
              </a:spcBef>
              <a:spcAft>
                <a:spcPts val="1800"/>
              </a:spcAft>
              <a:buClr>
                <a:schemeClr val="tx2"/>
              </a:buClr>
              <a:buFont typeface="+mj-lt"/>
              <a:buAutoNum type="arabicPeriod"/>
            </a:pPr>
            <a:r>
              <a:rPr lang="en-US" altLang="en-US" sz="2000" dirty="0"/>
              <a:t>Department of Transportation (DOT) Foreign Air Carrier Application Information Packet</a:t>
            </a:r>
          </a:p>
          <a:p>
            <a:pPr marL="454025" indent="-457200" algn="just" defTabSz="885825">
              <a:spcBef>
                <a:spcPct val="30000"/>
              </a:spcBef>
              <a:spcAft>
                <a:spcPts val="1800"/>
              </a:spcAft>
              <a:buClr>
                <a:schemeClr val="tx2"/>
              </a:buClr>
              <a:buFont typeface="+mj-lt"/>
              <a:buAutoNum type="arabicPeriod"/>
            </a:pPr>
            <a:r>
              <a:rPr lang="en-US" altLang="en-US" sz="2000" dirty="0"/>
              <a:t>FAA Los Angeles International Field Office (IFO) Information Handout</a:t>
            </a:r>
          </a:p>
          <a:p>
            <a:pPr marL="454025" indent="-457200" algn="just" defTabSz="885825">
              <a:spcBef>
                <a:spcPct val="30000"/>
              </a:spcBef>
              <a:spcAft>
                <a:spcPts val="1800"/>
              </a:spcAft>
              <a:buClr>
                <a:schemeClr val="tx2"/>
              </a:buClr>
              <a:buFont typeface="+mj-lt"/>
              <a:buAutoNum type="arabicPeriod"/>
            </a:pPr>
            <a:r>
              <a:rPr lang="en-US" altLang="en-US" sz="2000" dirty="0"/>
              <a:t>14 CFR Part 129 Pre-application Job Aid</a:t>
            </a:r>
          </a:p>
          <a:p>
            <a:pPr marL="454025" indent="-457200" defTabSz="885825">
              <a:spcBef>
                <a:spcPct val="30000"/>
              </a:spcBef>
              <a:spcAft>
                <a:spcPts val="1800"/>
              </a:spcAft>
              <a:buClr>
                <a:schemeClr val="tx2"/>
              </a:buClr>
              <a:buFont typeface="+mj-lt"/>
              <a:buAutoNum type="arabicPeriod"/>
            </a:pPr>
            <a:r>
              <a:rPr lang="en-US" altLang="en-US" sz="2000" dirty="0"/>
              <a:t>FAA Order 8900.1 Volume 12, Chapter 4</a:t>
            </a:r>
          </a:p>
          <a:p>
            <a:pPr marL="454025" indent="-457200" defTabSz="885825">
              <a:spcBef>
                <a:spcPct val="30000"/>
              </a:spcBef>
              <a:spcAft>
                <a:spcPts val="1800"/>
              </a:spcAft>
              <a:buClr>
                <a:schemeClr val="tx2"/>
              </a:buClr>
              <a:buFont typeface="+mj-lt"/>
              <a:buAutoNum type="arabicPeriod"/>
            </a:pPr>
            <a:r>
              <a:rPr lang="en-US" altLang="en-US" sz="2000" dirty="0"/>
              <a:t>Office of the Secretary of Transportation (OST) Form 6411 – Proof of Insurance</a:t>
            </a:r>
          </a:p>
          <a:p>
            <a:pPr marL="454025" indent="-457200" algn="just" defTabSz="885825">
              <a:spcBef>
                <a:spcPct val="30000"/>
              </a:spcBef>
              <a:spcAft>
                <a:spcPts val="600"/>
              </a:spcAft>
              <a:buClr>
                <a:schemeClr val="tx2"/>
              </a:buClr>
              <a:buFont typeface="+mj-lt"/>
              <a:buAutoNum type="arabicPeriod"/>
            </a:pPr>
            <a:r>
              <a:rPr lang="en-US" altLang="en-US" sz="2000" dirty="0">
                <a:hlinkClick r:id="rId2"/>
              </a:rPr>
              <a:t>https://www.faa.gov/sites/faa.gov/files/about/office_org/headquarters_offices/avs/WebOPSS_DCS_eAIM_OAPS_Overview.pdf</a:t>
            </a:r>
            <a:r>
              <a:rPr lang="en-US" altLang="en-US" sz="2000" dirty="0"/>
              <a:t> </a:t>
            </a:r>
          </a:p>
          <a:p>
            <a:pPr marL="454025" indent="-457200" algn="just" defTabSz="885825">
              <a:spcBef>
                <a:spcPct val="30000"/>
              </a:spcBef>
              <a:spcAft>
                <a:spcPts val="600"/>
              </a:spcAft>
              <a:buClr>
                <a:schemeClr val="tx2"/>
              </a:buClr>
              <a:buFont typeface="+mj-lt"/>
              <a:buAutoNum type="arabicPeriod"/>
            </a:pPr>
            <a:r>
              <a:rPr lang="en-US" altLang="en-US" sz="2000" dirty="0" err="1"/>
              <a:t>WebOPSS</a:t>
            </a:r>
            <a:r>
              <a:rPr lang="en-US" altLang="en-US" sz="2000" dirty="0"/>
              <a:t> New User Request Form</a:t>
            </a:r>
          </a:p>
        </p:txBody>
      </p:sp>
      <p:sp>
        <p:nvSpPr>
          <p:cNvPr id="4" name="Title 23">
            <a:extLst>
              <a:ext uri="{FF2B5EF4-FFF2-40B4-BE49-F238E27FC236}">
                <a16:creationId xmlns:a16="http://schemas.microsoft.com/office/drawing/2014/main" id="{E1B58A7B-CDBA-4F98-B6FB-F71802907500}"/>
              </a:ext>
            </a:extLst>
          </p:cNvPr>
          <p:cNvSpPr txBox="1">
            <a:spLocks/>
          </p:cNvSpPr>
          <p:nvPr/>
        </p:nvSpPr>
        <p:spPr>
          <a:xfrm>
            <a:off x="457199" y="731520"/>
            <a:ext cx="10199341" cy="541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References</a:t>
            </a:r>
          </a:p>
        </p:txBody>
      </p:sp>
    </p:spTree>
    <p:extLst>
      <p:ext uri="{BB962C8B-B14F-4D97-AF65-F5344CB8AC3E}">
        <p14:creationId xmlns:p14="http://schemas.microsoft.com/office/powerpoint/2010/main" val="21640894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F8EA8B-74FE-4B14-A23A-B07878361C12}"/>
              </a:ext>
            </a:extLst>
          </p:cNvPr>
          <p:cNvSpPr>
            <a:spLocks noGrp="1"/>
          </p:cNvSpPr>
          <p:nvPr>
            <p:ph type="body" sz="quarter" idx="12"/>
          </p:nvPr>
        </p:nvSpPr>
        <p:spPr/>
        <p:txBody>
          <a:bodyPr/>
          <a:lstStyle/>
          <a:p>
            <a:r>
              <a:rPr lang="en-US" dirty="0"/>
              <a:t>Module 2</a:t>
            </a:r>
          </a:p>
        </p:txBody>
      </p:sp>
      <p:sp>
        <p:nvSpPr>
          <p:cNvPr id="4" name="Text Placeholder 3">
            <a:extLst>
              <a:ext uri="{FF2B5EF4-FFF2-40B4-BE49-F238E27FC236}">
                <a16:creationId xmlns:a16="http://schemas.microsoft.com/office/drawing/2014/main" id="{E844BE69-2002-4D0E-9C9B-E822987E92B2}"/>
              </a:ext>
            </a:extLst>
          </p:cNvPr>
          <p:cNvSpPr>
            <a:spLocks noGrp="1"/>
          </p:cNvSpPr>
          <p:nvPr>
            <p:ph type="body" sz="quarter" idx="13"/>
          </p:nvPr>
        </p:nvSpPr>
        <p:spPr>
          <a:xfrm>
            <a:off x="493841" y="2647866"/>
            <a:ext cx="9183559" cy="1808018"/>
          </a:xfrm>
        </p:spPr>
        <p:txBody>
          <a:bodyPr/>
          <a:lstStyle/>
          <a:p>
            <a:r>
              <a:rPr lang="en-US" dirty="0"/>
              <a:t>International Aviation Safety Assessment </a:t>
            </a:r>
          </a:p>
          <a:p>
            <a:r>
              <a:rPr lang="en-US" dirty="0"/>
              <a:t>(IASA) Process Overview</a:t>
            </a:r>
          </a:p>
          <a:p>
            <a:endParaRPr lang="en-US" dirty="0"/>
          </a:p>
        </p:txBody>
      </p:sp>
    </p:spTree>
    <p:extLst>
      <p:ext uri="{BB962C8B-B14F-4D97-AF65-F5344CB8AC3E}">
        <p14:creationId xmlns:p14="http://schemas.microsoft.com/office/powerpoint/2010/main" val="1564527178"/>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7F2CE0-4BE6-4957-BB16-4223B9EEE5C6}"/>
              </a:ext>
            </a:extLst>
          </p:cNvPr>
          <p:cNvSpPr>
            <a:spLocks noGrp="1"/>
          </p:cNvSpPr>
          <p:nvPr>
            <p:ph type="body" sz="quarter" idx="10"/>
          </p:nvPr>
        </p:nvSpPr>
        <p:spPr/>
        <p:txBody>
          <a:bodyPr/>
          <a:lstStyle/>
          <a:p>
            <a:r>
              <a:rPr lang="en-US" dirty="0"/>
              <a:t>IASA Process Overview</a:t>
            </a:r>
          </a:p>
        </p:txBody>
      </p:sp>
      <p:grpSp>
        <p:nvGrpSpPr>
          <p:cNvPr id="6" name="Group 5">
            <a:extLst>
              <a:ext uri="{FF2B5EF4-FFF2-40B4-BE49-F238E27FC236}">
                <a16:creationId xmlns:a16="http://schemas.microsoft.com/office/drawing/2014/main" id="{180545CF-EEAE-4445-9B34-0194A1ED69B0}"/>
              </a:ext>
            </a:extLst>
          </p:cNvPr>
          <p:cNvGrpSpPr/>
          <p:nvPr/>
        </p:nvGrpSpPr>
        <p:grpSpPr>
          <a:xfrm>
            <a:off x="1460752" y="1325282"/>
            <a:ext cx="8949014" cy="5095091"/>
            <a:chOff x="1452285" y="1299881"/>
            <a:chExt cx="8949014" cy="5095091"/>
          </a:xfrm>
        </p:grpSpPr>
        <p:graphicFrame>
          <p:nvGraphicFramePr>
            <p:cNvPr id="7" name="Diagram 6">
              <a:extLst>
                <a:ext uri="{FF2B5EF4-FFF2-40B4-BE49-F238E27FC236}">
                  <a16:creationId xmlns:a16="http://schemas.microsoft.com/office/drawing/2014/main" id="{F1C4C59D-BBF8-4BB7-8500-98B743DE7E74}"/>
                </a:ext>
              </a:extLst>
            </p:cNvPr>
            <p:cNvGraphicFramePr/>
            <p:nvPr>
              <p:extLst>
                <p:ext uri="{D42A27DB-BD31-4B8C-83A1-F6EECF244321}">
                  <p14:modId xmlns:p14="http://schemas.microsoft.com/office/powerpoint/2010/main" val="762172502"/>
                </p:ext>
              </p:extLst>
            </p:nvPr>
          </p:nvGraphicFramePr>
          <p:xfrm>
            <a:off x="2277034" y="1299881"/>
            <a:ext cx="8124265" cy="509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Down 7">
              <a:extLst>
                <a:ext uri="{FF2B5EF4-FFF2-40B4-BE49-F238E27FC236}">
                  <a16:creationId xmlns:a16="http://schemas.microsoft.com/office/drawing/2014/main" id="{554B0306-FEB1-45F5-B646-4D42DED726E6}"/>
                </a:ext>
              </a:extLst>
            </p:cNvPr>
            <p:cNvSpPr/>
            <p:nvPr/>
          </p:nvSpPr>
          <p:spPr>
            <a:xfrm>
              <a:off x="1452285" y="1299881"/>
              <a:ext cx="797859" cy="5095091"/>
            </a:xfrm>
            <a:prstGeom prst="downArrow">
              <a:avLst>
                <a:gd name="adj1" fmla="val 50000"/>
                <a:gd name="adj2" fmla="val 50000"/>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t>Consultation Process</a:t>
              </a:r>
            </a:p>
          </p:txBody>
        </p:sp>
      </p:grpSp>
    </p:spTree>
    <p:extLst>
      <p:ext uri="{BB962C8B-B14F-4D97-AF65-F5344CB8AC3E}">
        <p14:creationId xmlns:p14="http://schemas.microsoft.com/office/powerpoint/2010/main" val="2198519463"/>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6EFBD1-C006-4FBC-85D0-FF79CA346E91}"/>
              </a:ext>
            </a:extLst>
          </p:cNvPr>
          <p:cNvSpPr>
            <a:spLocks noGrp="1"/>
          </p:cNvSpPr>
          <p:nvPr>
            <p:ph type="body" sz="quarter" idx="10"/>
          </p:nvPr>
        </p:nvSpPr>
        <p:spPr/>
        <p:txBody>
          <a:bodyPr/>
          <a:lstStyle/>
          <a:p>
            <a:r>
              <a:rPr lang="en-US" dirty="0"/>
              <a:t>Agenda</a:t>
            </a:r>
          </a:p>
        </p:txBody>
      </p:sp>
      <p:sp>
        <p:nvSpPr>
          <p:cNvPr id="6" name="Content Placeholder 5">
            <a:extLst>
              <a:ext uri="{FF2B5EF4-FFF2-40B4-BE49-F238E27FC236}">
                <a16:creationId xmlns:a16="http://schemas.microsoft.com/office/drawing/2014/main" id="{91006506-7B59-479A-8CB9-9DE4A72FC52F}"/>
              </a:ext>
            </a:extLst>
          </p:cNvPr>
          <p:cNvSpPr>
            <a:spLocks noGrp="1"/>
          </p:cNvSpPr>
          <p:nvPr>
            <p:ph sz="quarter" idx="4294967295"/>
          </p:nvPr>
        </p:nvSpPr>
        <p:spPr>
          <a:xfrm>
            <a:off x="457199" y="1400146"/>
            <a:ext cx="8119534" cy="2517513"/>
          </a:xfrm>
          <a:prstGeom prst="rect">
            <a:avLst/>
          </a:prstGeom>
        </p:spPr>
        <p:txBody>
          <a:bodyPr/>
          <a:lstStyle/>
          <a:p>
            <a:pPr>
              <a:lnSpc>
                <a:spcPct val="100000"/>
              </a:lnSpc>
              <a:spcBef>
                <a:spcPts val="0"/>
              </a:spcBef>
              <a:spcAft>
                <a:spcPts val="1800"/>
              </a:spcAft>
              <a:buClr>
                <a:schemeClr val="accent1"/>
              </a:buClr>
              <a:buFont typeface="Wingdings" panose="05000000000000000000" pitchFamily="2" charset="2"/>
              <a:buChar char="§"/>
            </a:pPr>
            <a:r>
              <a:rPr lang="en-US" b="0" dirty="0">
                <a:solidFill>
                  <a:schemeClr val="tx1">
                    <a:lumMod val="75000"/>
                    <a:lumOff val="25000"/>
                  </a:schemeClr>
                </a:solidFill>
                <a:latin typeface="Arial" panose="020B0604020202020204" pitchFamily="34" charset="0"/>
                <a:cs typeface="Arial" panose="020B0604020202020204" pitchFamily="34" charset="0"/>
              </a:rPr>
              <a:t>Introductions</a:t>
            </a:r>
          </a:p>
          <a:p>
            <a:pPr>
              <a:lnSpc>
                <a:spcPct val="100000"/>
              </a:lnSpc>
              <a:spcBef>
                <a:spcPts val="0"/>
              </a:spcBef>
              <a:spcAft>
                <a:spcPts val="1800"/>
              </a:spcAft>
              <a:buClr>
                <a:schemeClr val="accent1"/>
              </a:buClr>
              <a:buFont typeface="Wingdings" panose="05000000000000000000" pitchFamily="2" charset="2"/>
              <a:buChar char="§"/>
            </a:pPr>
            <a:r>
              <a:rPr lang="en-US" b="0" dirty="0">
                <a:solidFill>
                  <a:schemeClr val="tx1">
                    <a:lumMod val="75000"/>
                    <a:lumOff val="25000"/>
                  </a:schemeClr>
                </a:solidFill>
                <a:latin typeface="Arial" panose="020B0604020202020204" pitchFamily="34" charset="0"/>
                <a:cs typeface="Arial" panose="020B0604020202020204" pitchFamily="34" charset="0"/>
              </a:rPr>
              <a:t>FAA Part 129 </a:t>
            </a:r>
            <a:r>
              <a:rPr lang="en-US" dirty="0">
                <a:solidFill>
                  <a:schemeClr val="tx1">
                    <a:lumMod val="75000"/>
                    <a:lumOff val="25000"/>
                  </a:schemeClr>
                </a:solidFill>
                <a:latin typeface="Arial" panose="020B0604020202020204" pitchFamily="34" charset="0"/>
                <a:cs typeface="Arial" panose="020B0604020202020204" pitchFamily="34" charset="0"/>
              </a:rPr>
              <a:t>Foreign Air Carriers Requirements</a:t>
            </a:r>
            <a:endParaRPr lang="en-US" b="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spcBef>
                <a:spcPts val="0"/>
              </a:spcBef>
              <a:spcAft>
                <a:spcPts val="1800"/>
              </a:spcAft>
              <a:buClr>
                <a:schemeClr val="accent1"/>
              </a:buClr>
              <a:buFont typeface="Wingdings" panose="05000000000000000000" pitchFamily="2" charset="2"/>
              <a:buChar char="§"/>
            </a:pPr>
            <a:r>
              <a:rPr lang="en-US" b="0" dirty="0">
                <a:solidFill>
                  <a:schemeClr val="tx1">
                    <a:lumMod val="75000"/>
                    <a:lumOff val="25000"/>
                  </a:schemeClr>
                </a:solidFill>
                <a:latin typeface="Arial" panose="020B0604020202020204" pitchFamily="34" charset="0"/>
                <a:cs typeface="Arial" panose="020B0604020202020204" pitchFamily="34" charset="0"/>
              </a:rPr>
              <a:t>FAA IASA Process Overview</a:t>
            </a:r>
          </a:p>
          <a:p>
            <a:pPr>
              <a:lnSpc>
                <a:spcPct val="100000"/>
              </a:lnSpc>
              <a:spcBef>
                <a:spcPts val="0"/>
              </a:spcBef>
              <a:spcAft>
                <a:spcPts val="1800"/>
              </a:spcAft>
              <a:buClr>
                <a:schemeClr val="accent1"/>
              </a:buClr>
              <a:buFont typeface="Wingdings" panose="05000000000000000000" pitchFamily="2" charset="2"/>
              <a:buChar char="§"/>
            </a:pPr>
            <a:r>
              <a:rPr lang="en-US" b="0" dirty="0">
                <a:solidFill>
                  <a:schemeClr val="tx1">
                    <a:lumMod val="75000"/>
                    <a:lumOff val="25000"/>
                  </a:schemeClr>
                </a:solidFill>
                <a:latin typeface="Arial" panose="020B0604020202020204" pitchFamily="34" charset="0"/>
                <a:cs typeface="Arial" panose="020B0604020202020204" pitchFamily="34" charset="0"/>
              </a:rPr>
              <a:t>Q&amp;A</a:t>
            </a:r>
          </a:p>
        </p:txBody>
      </p:sp>
      <p:sp>
        <p:nvSpPr>
          <p:cNvPr id="4" name="TextBox 3">
            <a:extLst>
              <a:ext uri="{FF2B5EF4-FFF2-40B4-BE49-F238E27FC236}">
                <a16:creationId xmlns:a16="http://schemas.microsoft.com/office/drawing/2014/main" id="{86E1EA7B-232B-48A9-8F62-7FF2A77BF582}"/>
              </a:ext>
            </a:extLst>
          </p:cNvPr>
          <p:cNvSpPr txBox="1"/>
          <p:nvPr/>
        </p:nvSpPr>
        <p:spPr>
          <a:xfrm>
            <a:off x="457200" y="5325122"/>
            <a:ext cx="11338560" cy="830997"/>
          </a:xfrm>
          <a:prstGeom prst="rect">
            <a:avLst/>
          </a:prstGeom>
          <a:solidFill>
            <a:srgbClr val="0070C0"/>
          </a:solidFill>
          <a:ln>
            <a:noFill/>
          </a:ln>
          <a:effectLst>
            <a:outerShdw blurRad="50800" dist="38100" dir="2700000" algn="tl" rotWithShape="0">
              <a:prstClr val="black">
                <a:alpha val="40000"/>
              </a:prstClr>
            </a:outerShdw>
          </a:effectLst>
        </p:spPr>
        <p:txBody>
          <a:bodyPr wrap="square" rtlCol="0">
            <a:spAutoFit/>
          </a:bodyPr>
          <a:lstStyle/>
          <a:p>
            <a:r>
              <a:rPr lang="en-US" sz="2400" dirty="0">
                <a:solidFill>
                  <a:schemeClr val="bg1"/>
                </a:solidFill>
              </a:rPr>
              <a:t>Boeing is acting in an advisory capacity and will not be directly involved in the process of re-writing regulations, handbooks, guidance/advisory material, inspector training, etc. </a:t>
            </a:r>
          </a:p>
        </p:txBody>
      </p:sp>
    </p:spTree>
    <p:extLst>
      <p:ext uri="{BB962C8B-B14F-4D97-AF65-F5344CB8AC3E}">
        <p14:creationId xmlns:p14="http://schemas.microsoft.com/office/powerpoint/2010/main" val="3069830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EDCB250F-CA9E-42EB-A9E5-C1CD8F74C248}"/>
              </a:ext>
            </a:extLst>
          </p:cNvPr>
          <p:cNvSpPr>
            <a:spLocks noGrp="1" noChangeArrowheads="1"/>
          </p:cNvSpPr>
          <p:nvPr>
            <p:ph idx="1"/>
          </p:nvPr>
        </p:nvSpPr>
        <p:spPr>
          <a:xfrm>
            <a:off x="457199" y="1252220"/>
            <a:ext cx="10604977" cy="3915026"/>
          </a:xfrm>
          <a:noFill/>
        </p:spPr>
        <p:txBody>
          <a:bodyPr>
            <a:noAutofit/>
          </a:bodyPr>
          <a:lstStyle/>
          <a:p>
            <a:pPr>
              <a:spcBef>
                <a:spcPts val="600"/>
              </a:spcBef>
              <a:buClr>
                <a:schemeClr val="accent1"/>
              </a:buClr>
              <a:buFont typeface="Wingdings" panose="05000000000000000000" pitchFamily="2" charset="2"/>
              <a:buChar char="§"/>
            </a:pPr>
            <a:r>
              <a:rPr lang="en-US" altLang="en-US" sz="2400" dirty="0"/>
              <a:t>Official notification of an IASA audit is coordinated through the U.S. Department of Transportation and the U.S. State Department</a:t>
            </a:r>
          </a:p>
          <a:p>
            <a:pPr>
              <a:spcBef>
                <a:spcPts val="600"/>
              </a:spcBef>
              <a:buClr>
                <a:schemeClr val="accent1"/>
              </a:buClr>
              <a:buFont typeface="Wingdings" panose="05000000000000000000" pitchFamily="2" charset="2"/>
              <a:buChar char="§"/>
            </a:pPr>
            <a:r>
              <a:rPr lang="en-US" altLang="en-US" sz="2400" dirty="0"/>
              <a:t>When approved, official notification or cable will be delivered by the U.S. Embassy to the most senior official at the CAA</a:t>
            </a:r>
          </a:p>
          <a:p>
            <a:pPr>
              <a:spcBef>
                <a:spcPts val="600"/>
              </a:spcBef>
              <a:buClr>
                <a:schemeClr val="accent1"/>
              </a:buClr>
              <a:buFont typeface="Wingdings" panose="05000000000000000000" pitchFamily="2" charset="2"/>
              <a:buChar char="§"/>
            </a:pPr>
            <a:r>
              <a:rPr lang="en-US" altLang="en-US" sz="2400" dirty="0"/>
              <a:t>The cable must be delivered at least 30 days prior to team arrival </a:t>
            </a:r>
          </a:p>
          <a:p>
            <a:pPr>
              <a:spcBef>
                <a:spcPts val="600"/>
              </a:spcBef>
              <a:buClr>
                <a:schemeClr val="accent1"/>
              </a:buClr>
              <a:buFont typeface="Wingdings" panose="05000000000000000000" pitchFamily="2" charset="2"/>
              <a:buChar char="§"/>
            </a:pPr>
            <a:r>
              <a:rPr lang="en-US" altLang="en-US" sz="2400" dirty="0"/>
              <a:t>With the cable is a copy of the FAA IASA Checklists (hyperlinks may be provided) for the CAA to conduct a self-assessment and return it to the IASA Team Leader prior to the team arrival</a:t>
            </a:r>
          </a:p>
          <a:p>
            <a:pPr>
              <a:spcBef>
                <a:spcPts val="600"/>
              </a:spcBef>
              <a:buClr>
                <a:schemeClr val="accent1"/>
              </a:buClr>
              <a:buFont typeface="Wingdings" panose="05000000000000000000" pitchFamily="2" charset="2"/>
              <a:buChar char="§"/>
            </a:pPr>
            <a:r>
              <a:rPr lang="en-US" altLang="en-US" sz="2400" dirty="0"/>
              <a:t>The CAA will be requested to provide responses to the checklist questions prior to the in-country assessment</a:t>
            </a:r>
          </a:p>
        </p:txBody>
      </p:sp>
      <p:sp>
        <p:nvSpPr>
          <p:cNvPr id="6" name="Text Placeholder 5">
            <a:extLst>
              <a:ext uri="{FF2B5EF4-FFF2-40B4-BE49-F238E27FC236}">
                <a16:creationId xmlns:a16="http://schemas.microsoft.com/office/drawing/2014/main" id="{69C50EC8-4883-4B22-ACAF-60942CF1035E}"/>
              </a:ext>
            </a:extLst>
          </p:cNvPr>
          <p:cNvSpPr>
            <a:spLocks noGrp="1"/>
          </p:cNvSpPr>
          <p:nvPr>
            <p:ph type="body" sz="quarter" idx="10"/>
          </p:nvPr>
        </p:nvSpPr>
        <p:spPr/>
        <p:txBody>
          <a:bodyPr/>
          <a:lstStyle/>
          <a:p>
            <a:r>
              <a:rPr lang="en-US" dirty="0"/>
              <a:t>IASA Process Overview – Notification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EDCB250F-CA9E-42EB-A9E5-C1CD8F74C248}"/>
              </a:ext>
            </a:extLst>
          </p:cNvPr>
          <p:cNvSpPr>
            <a:spLocks noGrp="1" noChangeArrowheads="1"/>
          </p:cNvSpPr>
          <p:nvPr>
            <p:ph idx="1"/>
          </p:nvPr>
        </p:nvSpPr>
        <p:spPr>
          <a:xfrm>
            <a:off x="457200" y="1252219"/>
            <a:ext cx="10515600" cy="4471247"/>
          </a:xfrm>
          <a:noFill/>
        </p:spPr>
        <p:txBody>
          <a:bodyPr>
            <a:noAutofit/>
          </a:bodyPr>
          <a:lstStyle/>
          <a:p>
            <a:pPr>
              <a:spcBef>
                <a:spcPts val="600"/>
              </a:spcBef>
              <a:buClr>
                <a:schemeClr val="accent1"/>
              </a:buClr>
              <a:buFont typeface="Wingdings" panose="05000000000000000000" pitchFamily="2" charset="2"/>
              <a:buChar char="§"/>
            </a:pPr>
            <a:r>
              <a:rPr lang="en-US" altLang="en-US" sz="2400" dirty="0"/>
              <a:t>The IASA assessment is typically conducted over the course of one week by a team consisting of a Team Leader and experts in operations, airworthiness and aviation law</a:t>
            </a:r>
          </a:p>
          <a:p>
            <a:pPr marL="800100" lvl="2" indent="-342900">
              <a:spcBef>
                <a:spcPts val="600"/>
              </a:spcBef>
              <a:buClr>
                <a:schemeClr val="accent1"/>
              </a:buClr>
            </a:pPr>
            <a:r>
              <a:rPr lang="en-US" altLang="en-US" dirty="0"/>
              <a:t>It is possible to have another member who is undergoing training</a:t>
            </a:r>
          </a:p>
          <a:p>
            <a:pPr>
              <a:spcBef>
                <a:spcPts val="600"/>
              </a:spcBef>
              <a:buClr>
                <a:schemeClr val="accent1"/>
              </a:buClr>
              <a:buFont typeface="Wingdings" panose="05000000000000000000" pitchFamily="2" charset="2"/>
              <a:buChar char="§"/>
            </a:pPr>
            <a:r>
              <a:rPr lang="en-US" altLang="en-US" sz="2400" dirty="0"/>
              <a:t>The Team will sample documentation, processes and records</a:t>
            </a:r>
          </a:p>
          <a:p>
            <a:pPr>
              <a:spcBef>
                <a:spcPts val="600"/>
              </a:spcBef>
              <a:buClr>
                <a:schemeClr val="accent1"/>
              </a:buClr>
              <a:buFont typeface="Wingdings" panose="05000000000000000000" pitchFamily="2" charset="2"/>
              <a:buChar char="§"/>
            </a:pPr>
            <a:r>
              <a:rPr lang="en-US" altLang="en-US" sz="2400" dirty="0"/>
              <a:t>The Team typically will visit one or more certificate holders during the visit (at least one of the major carriers) to evaluate the relationship between the CAA and the certificate holder</a:t>
            </a:r>
          </a:p>
          <a:p>
            <a:pPr marL="731520" lvl="1" indent="-274320">
              <a:spcBef>
                <a:spcPts val="600"/>
              </a:spcBef>
              <a:buClr>
                <a:schemeClr val="accent1"/>
              </a:buClr>
            </a:pPr>
            <a:r>
              <a:rPr lang="en-US" altLang="en-US" sz="2000" dirty="0"/>
              <a:t>The Team will not assess the certificate holder itself</a:t>
            </a:r>
          </a:p>
          <a:p>
            <a:pPr>
              <a:spcBef>
                <a:spcPts val="600"/>
              </a:spcBef>
              <a:buClr>
                <a:schemeClr val="accent1"/>
              </a:buClr>
              <a:buFont typeface="Wingdings" panose="05000000000000000000" pitchFamily="2" charset="2"/>
              <a:buChar char="§"/>
            </a:pPr>
            <a:r>
              <a:rPr lang="en-US" altLang="en-US" sz="2400" dirty="0"/>
              <a:t>A verbal out-brief will be provided on the final day, which will provide an initial overview of the findings uncovered and in which areas</a:t>
            </a:r>
          </a:p>
          <a:p>
            <a:pPr>
              <a:spcBef>
                <a:spcPts val="600"/>
              </a:spcBef>
              <a:buClr>
                <a:schemeClr val="accent1"/>
              </a:buClr>
              <a:buFont typeface="Wingdings" panose="05000000000000000000" pitchFamily="2" charset="2"/>
              <a:buChar char="§"/>
            </a:pPr>
            <a:r>
              <a:rPr lang="en-US" altLang="en-US" sz="2400" dirty="0"/>
              <a:t>There will be no contact with the media </a:t>
            </a:r>
          </a:p>
        </p:txBody>
      </p:sp>
      <p:sp>
        <p:nvSpPr>
          <p:cNvPr id="6" name="Text Placeholder 5">
            <a:extLst>
              <a:ext uri="{FF2B5EF4-FFF2-40B4-BE49-F238E27FC236}">
                <a16:creationId xmlns:a16="http://schemas.microsoft.com/office/drawing/2014/main" id="{C3E8E798-779E-4E11-ADD4-CE65B919542F}"/>
              </a:ext>
            </a:extLst>
          </p:cNvPr>
          <p:cNvSpPr>
            <a:spLocks noGrp="1"/>
          </p:cNvSpPr>
          <p:nvPr>
            <p:ph type="body" sz="quarter" idx="10"/>
          </p:nvPr>
        </p:nvSpPr>
        <p:spPr/>
        <p:txBody>
          <a:bodyPr/>
          <a:lstStyle/>
          <a:p>
            <a:r>
              <a:rPr lang="en-US" dirty="0"/>
              <a:t>IASA Process Overview – In-country Assessment &amp; Out-briefing</a:t>
            </a:r>
          </a:p>
        </p:txBody>
      </p:sp>
    </p:spTree>
    <p:extLst>
      <p:ext uri="{BB962C8B-B14F-4D97-AF65-F5344CB8AC3E}">
        <p14:creationId xmlns:p14="http://schemas.microsoft.com/office/powerpoint/2010/main" val="6280048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EDCB250F-CA9E-42EB-A9E5-C1CD8F74C248}"/>
              </a:ext>
            </a:extLst>
          </p:cNvPr>
          <p:cNvSpPr>
            <a:spLocks noGrp="1" noChangeArrowheads="1"/>
          </p:cNvSpPr>
          <p:nvPr>
            <p:ph idx="1"/>
          </p:nvPr>
        </p:nvSpPr>
        <p:spPr>
          <a:xfrm>
            <a:off x="457200" y="1252220"/>
            <a:ext cx="10666854" cy="3915026"/>
          </a:xfrm>
          <a:noFill/>
        </p:spPr>
        <p:txBody>
          <a:bodyPr>
            <a:noAutofit/>
          </a:bodyPr>
          <a:lstStyle/>
          <a:p>
            <a:pPr>
              <a:spcBef>
                <a:spcPts val="600"/>
              </a:spcBef>
              <a:buClr>
                <a:schemeClr val="accent1"/>
              </a:buClr>
              <a:buFont typeface="Wingdings" panose="05000000000000000000" pitchFamily="2" charset="2"/>
              <a:buChar char="§"/>
            </a:pPr>
            <a:r>
              <a:rPr lang="en-US" altLang="en-US" sz="2400" dirty="0"/>
              <a:t>The official written report will arrive a few weeks after the team leaves </a:t>
            </a:r>
          </a:p>
          <a:p>
            <a:pPr>
              <a:spcBef>
                <a:spcPts val="600"/>
              </a:spcBef>
              <a:buClr>
                <a:schemeClr val="accent1"/>
              </a:buClr>
              <a:buFont typeface="Wingdings" panose="05000000000000000000" pitchFamily="2" charset="2"/>
              <a:buChar char="§"/>
            </a:pPr>
            <a:r>
              <a:rPr lang="en-US" altLang="en-US" sz="2400" dirty="0"/>
              <a:t>The report will provide:</a:t>
            </a:r>
          </a:p>
          <a:p>
            <a:pPr marL="731520" lvl="1" indent="-274320">
              <a:spcBef>
                <a:spcPts val="600"/>
              </a:spcBef>
              <a:buClr>
                <a:schemeClr val="accent1"/>
              </a:buClr>
            </a:pPr>
            <a:r>
              <a:rPr lang="en-US" altLang="en-US" sz="2000" dirty="0"/>
              <a:t>An executive summary and list of participants from the IASA Team and the CAA, and the areas assessed;</a:t>
            </a:r>
          </a:p>
          <a:p>
            <a:pPr marL="731520" lvl="1" indent="-274320">
              <a:spcBef>
                <a:spcPts val="600"/>
              </a:spcBef>
              <a:buClr>
                <a:schemeClr val="accent1"/>
              </a:buClr>
            </a:pPr>
            <a:r>
              <a:rPr lang="en-US" altLang="en-US" sz="2000" dirty="0"/>
              <a:t>A list of the FAA team’s findings and observations broken down by specific CEs, and;</a:t>
            </a:r>
          </a:p>
          <a:p>
            <a:pPr marL="731520" lvl="1" indent="-274320">
              <a:spcBef>
                <a:spcPts val="600"/>
              </a:spcBef>
              <a:buClr>
                <a:schemeClr val="accent1"/>
              </a:buClr>
            </a:pPr>
            <a:r>
              <a:rPr lang="en-US" altLang="en-US" sz="2000" dirty="0"/>
              <a:t>The team’s conclusion as to whether the CAA meets the respective ICAO SARPs related to a CE </a:t>
            </a:r>
          </a:p>
          <a:p>
            <a:pPr>
              <a:spcBef>
                <a:spcPts val="600"/>
              </a:spcBef>
              <a:buClr>
                <a:schemeClr val="accent1"/>
              </a:buClr>
              <a:buFont typeface="Wingdings" panose="05000000000000000000" pitchFamily="2" charset="2"/>
              <a:buChar char="§"/>
            </a:pPr>
            <a:r>
              <a:rPr lang="en-US" altLang="en-US" sz="2400" dirty="0"/>
              <a:t>If the CAA meets the ICAO ISARPs for all the CEs in Annexes 1, 6, and 8, the FAA Team will recommend that the country be rated CAT 1  </a:t>
            </a:r>
          </a:p>
          <a:p>
            <a:pPr>
              <a:spcBef>
                <a:spcPts val="600"/>
              </a:spcBef>
              <a:buClr>
                <a:schemeClr val="accent1"/>
              </a:buClr>
              <a:buFont typeface="Wingdings" panose="05000000000000000000" pitchFamily="2" charset="2"/>
              <a:buChar char="§"/>
            </a:pPr>
            <a:r>
              <a:rPr lang="en-US" altLang="en-US" sz="2400" dirty="0"/>
              <a:t>If the Team determines that the CAA is deficient in any of the CEs, the FAA will proceed to a 65-90 day period of diplomatic consultations, which will include in-country final consultations </a:t>
            </a:r>
          </a:p>
        </p:txBody>
      </p:sp>
      <p:sp>
        <p:nvSpPr>
          <p:cNvPr id="6" name="Text Placeholder 5">
            <a:extLst>
              <a:ext uri="{FF2B5EF4-FFF2-40B4-BE49-F238E27FC236}">
                <a16:creationId xmlns:a16="http://schemas.microsoft.com/office/drawing/2014/main" id="{FA2E692C-2041-4DB9-BF09-CFA7BDDEBDEB}"/>
              </a:ext>
            </a:extLst>
          </p:cNvPr>
          <p:cNvSpPr>
            <a:spLocks noGrp="1"/>
          </p:cNvSpPr>
          <p:nvPr>
            <p:ph type="body" sz="quarter" idx="10"/>
          </p:nvPr>
        </p:nvSpPr>
        <p:spPr/>
        <p:txBody>
          <a:bodyPr/>
          <a:lstStyle/>
          <a:p>
            <a:r>
              <a:rPr lang="en-US" dirty="0"/>
              <a:t>IASA Process Overview – IASA Report</a:t>
            </a:r>
          </a:p>
        </p:txBody>
      </p:sp>
    </p:spTree>
    <p:extLst>
      <p:ext uri="{BB962C8B-B14F-4D97-AF65-F5344CB8AC3E}">
        <p14:creationId xmlns:p14="http://schemas.microsoft.com/office/powerpoint/2010/main" val="30438081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EDCB250F-CA9E-42EB-A9E5-C1CD8F74C248}"/>
              </a:ext>
            </a:extLst>
          </p:cNvPr>
          <p:cNvSpPr>
            <a:spLocks noGrp="1" noChangeArrowheads="1"/>
          </p:cNvSpPr>
          <p:nvPr>
            <p:ph idx="1"/>
          </p:nvPr>
        </p:nvSpPr>
        <p:spPr>
          <a:noFill/>
        </p:spPr>
        <p:txBody>
          <a:bodyPr>
            <a:noAutofit/>
          </a:bodyPr>
          <a:lstStyle/>
          <a:p>
            <a:pPr>
              <a:spcBef>
                <a:spcPts val="600"/>
              </a:spcBef>
              <a:buClr>
                <a:schemeClr val="accent1"/>
              </a:buClr>
              <a:buFont typeface="Wingdings" panose="05000000000000000000" pitchFamily="2" charset="2"/>
              <a:buChar char="§"/>
            </a:pPr>
            <a:r>
              <a:rPr lang="en-US" altLang="en-US" sz="2400" dirty="0"/>
              <a:t>The FAA will coordinate with the CAA to agree on an appropriate date for final consultations</a:t>
            </a:r>
          </a:p>
          <a:p>
            <a:pPr>
              <a:spcBef>
                <a:spcPts val="600"/>
              </a:spcBef>
              <a:buClr>
                <a:schemeClr val="accent1"/>
              </a:buClr>
              <a:buFont typeface="Wingdings" panose="05000000000000000000" pitchFamily="2" charset="2"/>
              <a:buChar char="§"/>
            </a:pPr>
            <a:r>
              <a:rPr lang="en-US" altLang="en-US" sz="2400" dirty="0"/>
              <a:t>Final consultations are typically scheduled for 65-90 days after the IASA assessment</a:t>
            </a:r>
          </a:p>
          <a:p>
            <a:pPr>
              <a:spcBef>
                <a:spcPts val="600"/>
              </a:spcBef>
              <a:buClr>
                <a:schemeClr val="accent1"/>
              </a:buClr>
              <a:buFont typeface="Wingdings" panose="05000000000000000000" pitchFamily="2" charset="2"/>
              <a:buChar char="§"/>
            </a:pPr>
            <a:r>
              <a:rPr lang="en-US" altLang="en-US" sz="2400" dirty="0"/>
              <a:t>The CAA has the opportunity during the 65-90 day period to implement a CAP to address any shortcomings identified</a:t>
            </a:r>
          </a:p>
          <a:p>
            <a:pPr>
              <a:spcBef>
                <a:spcPts val="600"/>
              </a:spcBef>
              <a:buClr>
                <a:schemeClr val="accent1"/>
              </a:buClr>
              <a:buFont typeface="Wingdings" panose="05000000000000000000" pitchFamily="2" charset="2"/>
              <a:buChar char="§"/>
            </a:pPr>
            <a:r>
              <a:rPr lang="en-US" altLang="en-US" sz="2400" dirty="0"/>
              <a:t>The FAA consultation team will arrive at the specified date and will review all the corrective actions in the CAP for effective implementation</a:t>
            </a:r>
          </a:p>
          <a:p>
            <a:pPr marL="347472" indent="-347472">
              <a:lnSpc>
                <a:spcPct val="100000"/>
              </a:lnSpc>
              <a:spcBef>
                <a:spcPts val="0"/>
              </a:spcBef>
              <a:spcAft>
                <a:spcPts val="1200"/>
              </a:spcAft>
              <a:buClr>
                <a:schemeClr val="accent1">
                  <a:lumMod val="75000"/>
                </a:schemeClr>
              </a:buClr>
              <a:buFont typeface="Wingdings" panose="05000000000000000000" pitchFamily="2" charset="2"/>
              <a:buChar char="§"/>
            </a:pPr>
            <a:endParaRPr lang="en-US" altLang="en-US" sz="2400" dirty="0"/>
          </a:p>
        </p:txBody>
      </p:sp>
      <p:sp>
        <p:nvSpPr>
          <p:cNvPr id="6" name="Text Placeholder 5">
            <a:extLst>
              <a:ext uri="{FF2B5EF4-FFF2-40B4-BE49-F238E27FC236}">
                <a16:creationId xmlns:a16="http://schemas.microsoft.com/office/drawing/2014/main" id="{46C60AC7-6AE6-4F3F-8609-03D66A52ABFA}"/>
              </a:ext>
            </a:extLst>
          </p:cNvPr>
          <p:cNvSpPr>
            <a:spLocks noGrp="1"/>
          </p:cNvSpPr>
          <p:nvPr>
            <p:ph type="body" sz="quarter" idx="10"/>
          </p:nvPr>
        </p:nvSpPr>
        <p:spPr/>
        <p:txBody>
          <a:bodyPr/>
          <a:lstStyle/>
          <a:p>
            <a:r>
              <a:rPr lang="en-US" dirty="0"/>
              <a:t>IASA Process Overview – Diplomatic &amp; Final Consultations</a:t>
            </a:r>
          </a:p>
          <a:p>
            <a:endParaRPr lang="en-US" dirty="0"/>
          </a:p>
        </p:txBody>
      </p:sp>
    </p:spTree>
    <p:extLst>
      <p:ext uri="{BB962C8B-B14F-4D97-AF65-F5344CB8AC3E}">
        <p14:creationId xmlns:p14="http://schemas.microsoft.com/office/powerpoint/2010/main" val="7909076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EDCB250F-CA9E-42EB-A9E5-C1CD8F74C248}"/>
              </a:ext>
            </a:extLst>
          </p:cNvPr>
          <p:cNvSpPr>
            <a:spLocks noGrp="1" noChangeArrowheads="1"/>
          </p:cNvSpPr>
          <p:nvPr>
            <p:ph idx="1"/>
          </p:nvPr>
        </p:nvSpPr>
        <p:spPr>
          <a:noFill/>
        </p:spPr>
        <p:txBody>
          <a:bodyPr>
            <a:noAutofit/>
          </a:bodyPr>
          <a:lstStyle/>
          <a:p>
            <a:pPr>
              <a:spcBef>
                <a:spcPts val="600"/>
              </a:spcBef>
              <a:buClr>
                <a:schemeClr val="accent1"/>
              </a:buClr>
              <a:buFont typeface="Wingdings" panose="05000000000000000000" pitchFamily="2" charset="2"/>
              <a:buChar char="§"/>
            </a:pPr>
            <a:r>
              <a:rPr lang="en-US" altLang="en-US" sz="2400" dirty="0"/>
              <a:t>Following the consultations, the FAA will make an official determination of the CAA’s compliance with ICAO SARPs</a:t>
            </a:r>
          </a:p>
          <a:p>
            <a:pPr>
              <a:spcBef>
                <a:spcPts val="600"/>
              </a:spcBef>
              <a:buClr>
                <a:schemeClr val="accent1"/>
              </a:buClr>
              <a:buFont typeface="Wingdings" panose="05000000000000000000" pitchFamily="2" charset="2"/>
              <a:buChar char="§"/>
            </a:pPr>
            <a:r>
              <a:rPr lang="en-US" altLang="en-US" sz="2400" dirty="0"/>
              <a:t>The FAA will then disclose the results of the IASA assessment so that the traveling public can make informed travel decisions</a:t>
            </a:r>
          </a:p>
          <a:p>
            <a:pPr>
              <a:spcBef>
                <a:spcPts val="600"/>
              </a:spcBef>
              <a:buClr>
                <a:schemeClr val="accent1"/>
              </a:buClr>
              <a:buFont typeface="Wingdings" panose="05000000000000000000" pitchFamily="2" charset="2"/>
              <a:buChar char="§"/>
            </a:pPr>
            <a:r>
              <a:rPr lang="en-US" altLang="en-US" sz="2400" dirty="0"/>
              <a:t>The results and decision will be disclosed through an FAA press release and a formal notification back through the US Embassy</a:t>
            </a:r>
          </a:p>
          <a:p>
            <a:pPr>
              <a:spcBef>
                <a:spcPts val="600"/>
              </a:spcBef>
              <a:buClr>
                <a:schemeClr val="accent1"/>
              </a:buClr>
              <a:buFont typeface="Wingdings" panose="05000000000000000000" pitchFamily="2" charset="2"/>
              <a:buChar char="§"/>
            </a:pPr>
            <a:r>
              <a:rPr lang="en-US" altLang="en-US" sz="2400" dirty="0"/>
              <a:t>The FAA will periodically re-assess countries to ensure they continue to be compliant with ICAO SARPs </a:t>
            </a:r>
          </a:p>
          <a:p>
            <a:pPr marL="347472" indent="-347472">
              <a:lnSpc>
                <a:spcPct val="100000"/>
              </a:lnSpc>
              <a:spcBef>
                <a:spcPts val="0"/>
              </a:spcBef>
              <a:spcAft>
                <a:spcPts val="1200"/>
              </a:spcAft>
              <a:buClr>
                <a:schemeClr val="accent1">
                  <a:lumMod val="75000"/>
                </a:schemeClr>
              </a:buClr>
              <a:buFont typeface="Wingdings" panose="05000000000000000000" pitchFamily="2" charset="2"/>
              <a:buChar char="§"/>
            </a:pPr>
            <a:endParaRPr lang="en-US" altLang="en-US" sz="2400" dirty="0"/>
          </a:p>
        </p:txBody>
      </p:sp>
      <p:sp>
        <p:nvSpPr>
          <p:cNvPr id="6" name="Text Placeholder 5">
            <a:extLst>
              <a:ext uri="{FF2B5EF4-FFF2-40B4-BE49-F238E27FC236}">
                <a16:creationId xmlns:a16="http://schemas.microsoft.com/office/drawing/2014/main" id="{B8585E05-8EAF-4C00-8E00-DD8F4B679603}"/>
              </a:ext>
            </a:extLst>
          </p:cNvPr>
          <p:cNvSpPr>
            <a:spLocks noGrp="1"/>
          </p:cNvSpPr>
          <p:nvPr>
            <p:ph type="body" sz="quarter" idx="10"/>
          </p:nvPr>
        </p:nvSpPr>
        <p:spPr/>
        <p:txBody>
          <a:bodyPr/>
          <a:lstStyle/>
          <a:p>
            <a:r>
              <a:rPr lang="en-US" dirty="0"/>
              <a:t>IASA Process Overview – IASA Categorization</a:t>
            </a:r>
          </a:p>
        </p:txBody>
      </p:sp>
    </p:spTree>
    <p:extLst>
      <p:ext uri="{BB962C8B-B14F-4D97-AF65-F5344CB8AC3E}">
        <p14:creationId xmlns:p14="http://schemas.microsoft.com/office/powerpoint/2010/main" val="17120207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7C16FF-7EF2-43C2-83BE-E59E07D6B75B}"/>
              </a:ext>
            </a:extLst>
          </p:cNvPr>
          <p:cNvPicPr>
            <a:picLocks noChangeAspect="1"/>
          </p:cNvPicPr>
          <p:nvPr/>
        </p:nvPicPr>
        <p:blipFill rotWithShape="1">
          <a:blip r:embed="rId2"/>
          <a:srcRect l="38318" t="44074" r="38930" b="21667"/>
          <a:stretch/>
        </p:blipFill>
        <p:spPr>
          <a:xfrm>
            <a:off x="4260849" y="1703114"/>
            <a:ext cx="3670301" cy="3451772"/>
          </a:xfrm>
          <a:prstGeom prst="rect">
            <a:avLst/>
          </a:prstGeom>
        </p:spPr>
      </p:pic>
    </p:spTree>
    <p:extLst>
      <p:ext uri="{BB962C8B-B14F-4D97-AF65-F5344CB8AC3E}">
        <p14:creationId xmlns:p14="http://schemas.microsoft.com/office/powerpoint/2010/main" val="13506592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1743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A1617-26E3-4240-884A-B4A891ED5FAB}"/>
              </a:ext>
            </a:extLst>
          </p:cNvPr>
          <p:cNvSpPr>
            <a:spLocks noGrp="1"/>
          </p:cNvSpPr>
          <p:nvPr>
            <p:ph type="body" sz="quarter" idx="10"/>
          </p:nvPr>
        </p:nvSpPr>
        <p:spPr/>
        <p:txBody>
          <a:bodyPr/>
          <a:lstStyle/>
          <a:p>
            <a:r>
              <a:rPr lang="en-US" dirty="0"/>
              <a:t>Our Mission</a:t>
            </a:r>
          </a:p>
        </p:txBody>
      </p:sp>
      <p:sp>
        <p:nvSpPr>
          <p:cNvPr id="4" name="Content Placeholder 18">
            <a:extLst>
              <a:ext uri="{FF2B5EF4-FFF2-40B4-BE49-F238E27FC236}">
                <a16:creationId xmlns:a16="http://schemas.microsoft.com/office/drawing/2014/main" id="{21437E37-A8BB-42DB-907D-B0B74B8A269D}"/>
              </a:ext>
            </a:extLst>
          </p:cNvPr>
          <p:cNvSpPr txBox="1">
            <a:spLocks/>
          </p:cNvSpPr>
          <p:nvPr/>
        </p:nvSpPr>
        <p:spPr>
          <a:xfrm>
            <a:off x="1064172" y="1442610"/>
            <a:ext cx="7655027" cy="4683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We help strengthen the safety of the global aviation ecosystem by engaging with aviation regulators to improve their ability to provide rigorous safety oversight of the aviation activities in their respective States.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This mission aligns with GASP goal #2 as stated in ICAO Doc 10004:</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“Goal 2 calls for all States to strengthen their safety oversight capabilities.”</a:t>
            </a:r>
          </a:p>
        </p:txBody>
      </p:sp>
    </p:spTree>
    <p:extLst>
      <p:ext uri="{BB962C8B-B14F-4D97-AF65-F5344CB8AC3E}">
        <p14:creationId xmlns:p14="http://schemas.microsoft.com/office/powerpoint/2010/main" val="29773017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706A21-46DB-4CF8-91E1-5A9BBF0306B2}"/>
              </a:ext>
            </a:extLst>
          </p:cNvPr>
          <p:cNvSpPr>
            <a:spLocks noGrp="1"/>
          </p:cNvSpPr>
          <p:nvPr>
            <p:ph type="body" sz="quarter" idx="10"/>
          </p:nvPr>
        </p:nvSpPr>
        <p:spPr/>
        <p:txBody>
          <a:bodyPr/>
          <a:lstStyle/>
          <a:p>
            <a:r>
              <a:rPr lang="en-US" dirty="0"/>
              <a:t>Our Team</a:t>
            </a:r>
          </a:p>
        </p:txBody>
      </p:sp>
      <p:grpSp>
        <p:nvGrpSpPr>
          <p:cNvPr id="160" name="Group 159">
            <a:extLst>
              <a:ext uri="{FF2B5EF4-FFF2-40B4-BE49-F238E27FC236}">
                <a16:creationId xmlns:a16="http://schemas.microsoft.com/office/drawing/2014/main" id="{FD88A968-966F-43B5-87C0-6F19D336ADC5}"/>
              </a:ext>
            </a:extLst>
          </p:cNvPr>
          <p:cNvGrpSpPr/>
          <p:nvPr/>
        </p:nvGrpSpPr>
        <p:grpSpPr>
          <a:xfrm>
            <a:off x="659864" y="906502"/>
            <a:ext cx="11001348" cy="5404386"/>
            <a:chOff x="659864" y="906502"/>
            <a:chExt cx="11001348" cy="5404386"/>
          </a:xfrm>
        </p:grpSpPr>
        <p:grpSp>
          <p:nvGrpSpPr>
            <p:cNvPr id="3" name="Group 2">
              <a:extLst>
                <a:ext uri="{FF2B5EF4-FFF2-40B4-BE49-F238E27FC236}">
                  <a16:creationId xmlns:a16="http://schemas.microsoft.com/office/drawing/2014/main" id="{F86726D6-50A3-42F1-B2E6-B65EADA1EDC5}"/>
                </a:ext>
              </a:extLst>
            </p:cNvPr>
            <p:cNvGrpSpPr/>
            <p:nvPr/>
          </p:nvGrpSpPr>
          <p:grpSpPr>
            <a:xfrm>
              <a:off x="659864" y="906502"/>
              <a:ext cx="11001348" cy="5404386"/>
              <a:chOff x="659864" y="906502"/>
              <a:chExt cx="11001348" cy="5404386"/>
            </a:xfrm>
          </p:grpSpPr>
          <p:sp>
            <p:nvSpPr>
              <p:cNvPr id="36" name="Rectangle 24">
                <a:extLst>
                  <a:ext uri="{FF2B5EF4-FFF2-40B4-BE49-F238E27FC236}">
                    <a16:creationId xmlns:a16="http://schemas.microsoft.com/office/drawing/2014/main" id="{3BAD7F86-C61F-4FE4-A8DA-A44BD254F95E}"/>
                  </a:ext>
                </a:extLst>
              </p:cNvPr>
              <p:cNvSpPr>
                <a:spLocks noChangeArrowheads="1"/>
              </p:cNvSpPr>
              <p:nvPr/>
            </p:nvSpPr>
            <p:spPr bwMode="auto">
              <a:xfrm>
                <a:off x="6252411" y="3517900"/>
                <a:ext cx="1567682" cy="1184940"/>
              </a:xfrm>
              <a:prstGeom prst="rect">
                <a:avLst/>
              </a:prstGeom>
              <a:ln w="9525">
                <a:noFill/>
                <a:headEnd/>
                <a:tailEnd/>
              </a:ln>
            </p:spPr>
            <p:style>
              <a:lnRef idx="2">
                <a:schemeClr val="dk1"/>
              </a:lnRef>
              <a:fillRef idx="1">
                <a:schemeClr val="lt1"/>
              </a:fillRef>
              <a:effectRef idx="0">
                <a:schemeClr val="dk1"/>
              </a:effectRef>
              <a:fontRef idx="minor">
                <a:schemeClr val="dk1"/>
              </a:fontRef>
            </p:style>
            <p:txBody>
              <a:bodyPr wrap="square" lIns="0" tIns="0" rIns="0" bIns="0">
                <a:spAutoFit/>
              </a:bodyPr>
              <a:lstStyle/>
              <a:p>
                <a:pPr indent="55563" defTabSz="914126">
                  <a:defRPr/>
                </a:pPr>
                <a:r>
                  <a:rPr lang="en-US" altLang="en-US" sz="1100" b="1" dirty="0">
                    <a:solidFill>
                      <a:schemeClr val="accent2">
                        <a:lumMod val="50000"/>
                      </a:schemeClr>
                    </a:solidFill>
                    <a:latin typeface="Arial"/>
                  </a:rPr>
                  <a:t>Yohannes Amare</a:t>
                </a:r>
              </a:p>
              <a:p>
                <a:pPr indent="55563" defTabSz="914126">
                  <a:defRPr/>
                </a:pPr>
                <a:r>
                  <a:rPr lang="en-US" sz="1100" b="1" dirty="0">
                    <a:solidFill>
                      <a:schemeClr val="accent2">
                        <a:lumMod val="50000"/>
                      </a:schemeClr>
                    </a:solidFill>
                    <a:latin typeface="Arial"/>
                  </a:rPr>
                  <a:t>José Muñoz </a:t>
                </a:r>
              </a:p>
              <a:p>
                <a:pPr indent="55563" defTabSz="914126">
                  <a:defRPr/>
                </a:pPr>
                <a:r>
                  <a:rPr lang="en-US" sz="1100" b="1" dirty="0">
                    <a:solidFill>
                      <a:schemeClr val="accent2">
                        <a:lumMod val="50000"/>
                      </a:schemeClr>
                    </a:solidFill>
                    <a:latin typeface="Arial"/>
                  </a:rPr>
                  <a:t>Paul Arends</a:t>
                </a:r>
              </a:p>
              <a:p>
                <a:pPr indent="55563" defTabSz="914126">
                  <a:defRPr/>
                </a:pPr>
                <a:r>
                  <a:rPr lang="en-US" altLang="en-US" sz="1100" dirty="0">
                    <a:solidFill>
                      <a:srgbClr val="000000"/>
                    </a:solidFill>
                    <a:latin typeface="Arial"/>
                  </a:rPr>
                  <a:t>Gunter Ertel (ATF)</a:t>
                </a:r>
              </a:p>
              <a:p>
                <a:pPr indent="55563" defTabSz="914126">
                  <a:defRPr/>
                </a:pPr>
                <a:r>
                  <a:rPr lang="en-US" altLang="en-US" sz="1100" dirty="0">
                    <a:solidFill>
                      <a:srgbClr val="000000"/>
                    </a:solidFill>
                    <a:latin typeface="Arial"/>
                  </a:rPr>
                  <a:t>Ross Godwin</a:t>
                </a:r>
              </a:p>
              <a:p>
                <a:pPr indent="55563" defTabSz="914126">
                  <a:defRPr/>
                </a:pPr>
                <a:r>
                  <a:rPr lang="en-US" altLang="en-US" sz="1100" dirty="0">
                    <a:solidFill>
                      <a:srgbClr val="000000"/>
                    </a:solidFill>
                    <a:latin typeface="Arial"/>
                  </a:rPr>
                  <a:t>Sid Prem</a:t>
                </a:r>
              </a:p>
              <a:p>
                <a:pPr indent="55563" defTabSz="914126">
                  <a:defRPr/>
                </a:pPr>
                <a:r>
                  <a:rPr lang="en-US" sz="1100" dirty="0">
                    <a:solidFill>
                      <a:srgbClr val="000000"/>
                    </a:solidFill>
                    <a:latin typeface="Arial"/>
                  </a:rPr>
                  <a:t>Melaku Tadesse</a:t>
                </a:r>
              </a:p>
            </p:txBody>
          </p:sp>
          <p:grpSp>
            <p:nvGrpSpPr>
              <p:cNvPr id="4" name="Group 3">
                <a:extLst>
                  <a:ext uri="{FF2B5EF4-FFF2-40B4-BE49-F238E27FC236}">
                    <a16:creationId xmlns:a16="http://schemas.microsoft.com/office/drawing/2014/main" id="{6B9D7F96-1C6E-44B4-AC05-896D11E8C71C}"/>
                  </a:ext>
                </a:extLst>
              </p:cNvPr>
              <p:cNvGrpSpPr/>
              <p:nvPr/>
            </p:nvGrpSpPr>
            <p:grpSpPr>
              <a:xfrm>
                <a:off x="4944518" y="906502"/>
                <a:ext cx="2283029" cy="725671"/>
                <a:chOff x="4911805" y="815559"/>
                <a:chExt cx="2284814" cy="726238"/>
              </a:xfrm>
              <a:effectLst>
                <a:outerShdw blurRad="50800" dist="38100" dir="2700000" algn="tl" rotWithShape="0">
                  <a:prstClr val="black">
                    <a:alpha val="40000"/>
                  </a:prstClr>
                </a:outerShdw>
              </a:effectLst>
            </p:grpSpPr>
            <p:sp>
              <p:nvSpPr>
                <p:cNvPr id="156" name="Rectangle 26">
                  <a:extLst>
                    <a:ext uri="{FF2B5EF4-FFF2-40B4-BE49-F238E27FC236}">
                      <a16:creationId xmlns:a16="http://schemas.microsoft.com/office/drawing/2014/main" id="{BDC087AE-6A94-4B4A-BD48-3407A5F3A230}"/>
                    </a:ext>
                  </a:extLst>
                </p:cNvPr>
                <p:cNvSpPr>
                  <a:spLocks noChangeArrowheads="1"/>
                </p:cNvSpPr>
                <p:nvPr/>
              </p:nvSpPr>
              <p:spPr bwMode="auto">
                <a:xfrm>
                  <a:off x="4911809" y="815559"/>
                  <a:ext cx="2284810" cy="572499"/>
                </a:xfrm>
                <a:prstGeom prst="rect">
                  <a:avLst/>
                </a:prstGeom>
                <a:solidFill>
                  <a:srgbClr val="A7C7E1"/>
                </a:solidFill>
                <a:ln w="6350" algn="ctr">
                  <a:noFill/>
                  <a:miter lim="800000"/>
                  <a:headEnd type="none" w="sm" len="sm"/>
                  <a:tailEnd type="none" w="sm" len="sm"/>
                </a:ln>
              </p:spPr>
              <p:txBody>
                <a:bodyPr lIns="9134" tIns="9134" rIns="9134" bIns="9134" anchor="ctr" anchorCtr="0"/>
                <a:lstStyle/>
                <a:p>
                  <a:pPr marL="639120" defTabSz="614794">
                    <a:lnSpc>
                      <a:spcPct val="90000"/>
                    </a:lnSpc>
                  </a:pPr>
                  <a:r>
                    <a:rPr lang="en-US" sz="1000" b="1" dirty="0">
                      <a:solidFill>
                        <a:srgbClr val="000000"/>
                      </a:solidFill>
                      <a:latin typeface="Arial" panose="020B0604020202020204" pitchFamily="34" charset="0"/>
                      <a:cs typeface="Arial" panose="020B0604020202020204" pitchFamily="34" charset="0"/>
                    </a:rPr>
                    <a:t>Director</a:t>
                  </a:r>
                </a:p>
                <a:p>
                  <a:pPr marL="639120" defTabSz="614794">
                    <a:lnSpc>
                      <a:spcPct val="90000"/>
                    </a:lnSpc>
                  </a:pPr>
                  <a:r>
                    <a:rPr lang="en-US" sz="1000" b="1" dirty="0">
                      <a:solidFill>
                        <a:srgbClr val="000000"/>
                      </a:solidFill>
                      <a:latin typeface="Arial" panose="020B0604020202020204" pitchFamily="34" charset="0"/>
                      <a:cs typeface="Arial" panose="020B0604020202020204" pitchFamily="34" charset="0"/>
                    </a:rPr>
                    <a:t>Global Safety &amp; Regulatory Affairs</a:t>
                  </a:r>
                </a:p>
              </p:txBody>
            </p:sp>
            <p:sp>
              <p:nvSpPr>
                <p:cNvPr id="157" name="Rectangle 25">
                  <a:extLst>
                    <a:ext uri="{FF2B5EF4-FFF2-40B4-BE49-F238E27FC236}">
                      <a16:creationId xmlns:a16="http://schemas.microsoft.com/office/drawing/2014/main" id="{0CF46AC3-E816-450D-A2C5-F5BB3EE94871}"/>
                    </a:ext>
                  </a:extLst>
                </p:cNvPr>
                <p:cNvSpPr>
                  <a:spLocks noChangeArrowheads="1"/>
                </p:cNvSpPr>
                <p:nvPr/>
              </p:nvSpPr>
              <p:spPr bwMode="auto">
                <a:xfrm>
                  <a:off x="4911807" y="1359013"/>
                  <a:ext cx="2284810" cy="182784"/>
                </a:xfrm>
                <a:prstGeom prst="rect">
                  <a:avLst/>
                </a:prstGeom>
                <a:solidFill>
                  <a:srgbClr val="003CA2"/>
                </a:solidFill>
                <a:ln>
                  <a:noFill/>
                </a:ln>
              </p:spPr>
              <p:txBody>
                <a:bodyPr wrap="square" lIns="9134" tIns="9134" rIns="9134" bIns="9134" rtlCol="0" anchor="ctr" anchorCtr="0">
                  <a:noAutofit/>
                </a:bodyPr>
                <a:lstStyle/>
                <a:p>
                  <a:pPr marL="639120" defTabSz="914126">
                    <a:lnSpc>
                      <a:spcPct val="92000"/>
                    </a:lnSpc>
                  </a:pPr>
                  <a:r>
                    <a:rPr lang="en-US" sz="1000" b="1" dirty="0">
                      <a:solidFill>
                        <a:srgbClr val="FFFFFF"/>
                      </a:solidFill>
                      <a:latin typeface="Arial" panose="020B0604020202020204" pitchFamily="34" charset="0"/>
                      <a:cs typeface="Arial" panose="020B0604020202020204" pitchFamily="34" charset="0"/>
                    </a:rPr>
                    <a:t>Todd Sigler</a:t>
                  </a:r>
                </a:p>
              </p:txBody>
            </p:sp>
            <p:pic>
              <p:nvPicPr>
                <p:cNvPr id="158" name="Picture Placeholder 15">
                  <a:extLst>
                    <a:ext uri="{FF2B5EF4-FFF2-40B4-BE49-F238E27FC236}">
                      <a16:creationId xmlns:a16="http://schemas.microsoft.com/office/drawing/2014/main" id="{BBE5FF6C-1736-4268-9055-291B1EA70C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911805" y="820923"/>
                  <a:ext cx="564162" cy="720873"/>
                </a:xfrm>
                <a:prstGeom prst="rect">
                  <a:avLst/>
                </a:prstGeom>
                <a:ln>
                  <a:noFill/>
                </a:ln>
              </p:spPr>
            </p:pic>
          </p:grpSp>
          <p:grpSp>
            <p:nvGrpSpPr>
              <p:cNvPr id="5" name="Group 4">
                <a:extLst>
                  <a:ext uri="{FF2B5EF4-FFF2-40B4-BE49-F238E27FC236}">
                    <a16:creationId xmlns:a16="http://schemas.microsoft.com/office/drawing/2014/main" id="{1D177326-452A-4DB3-8457-131B36EB5D91}"/>
                  </a:ext>
                </a:extLst>
              </p:cNvPr>
              <p:cNvGrpSpPr/>
              <p:nvPr/>
            </p:nvGrpSpPr>
            <p:grpSpPr>
              <a:xfrm>
                <a:off x="3515571" y="2815827"/>
                <a:ext cx="1552053" cy="606231"/>
                <a:chOff x="7356827" y="2756213"/>
                <a:chExt cx="1553265" cy="606705"/>
              </a:xfrm>
              <a:effectLst>
                <a:outerShdw blurRad="50800" dist="38100" dir="2700000" algn="tl" rotWithShape="0">
                  <a:prstClr val="black">
                    <a:alpha val="40000"/>
                  </a:prstClr>
                </a:outerShdw>
              </a:effectLst>
            </p:grpSpPr>
            <p:grpSp>
              <p:nvGrpSpPr>
                <p:cNvPr id="149" name="Group 148">
                  <a:extLst>
                    <a:ext uri="{FF2B5EF4-FFF2-40B4-BE49-F238E27FC236}">
                      <a16:creationId xmlns:a16="http://schemas.microsoft.com/office/drawing/2014/main" id="{7BAC10B6-2E34-40B3-84A2-8C6DF1C25A78}"/>
                    </a:ext>
                  </a:extLst>
                </p:cNvPr>
                <p:cNvGrpSpPr/>
                <p:nvPr/>
              </p:nvGrpSpPr>
              <p:grpSpPr>
                <a:xfrm>
                  <a:off x="7356827" y="2756213"/>
                  <a:ext cx="1553265" cy="575191"/>
                  <a:chOff x="4268303" y="4112183"/>
                  <a:chExt cx="1553670" cy="575341"/>
                </a:xfrm>
              </p:grpSpPr>
              <p:sp>
                <p:nvSpPr>
                  <p:cNvPr id="154" name="TextBox 153">
                    <a:extLst>
                      <a:ext uri="{FF2B5EF4-FFF2-40B4-BE49-F238E27FC236}">
                        <a16:creationId xmlns:a16="http://schemas.microsoft.com/office/drawing/2014/main" id="{9998D464-EEE5-481F-BDF8-935B1EC1A31A}"/>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Regulatory Strategy</a:t>
                    </a:r>
                  </a:p>
                </p:txBody>
              </p:sp>
              <p:sp>
                <p:nvSpPr>
                  <p:cNvPr id="155" name="TextBox 154">
                    <a:extLst>
                      <a:ext uri="{FF2B5EF4-FFF2-40B4-BE49-F238E27FC236}">
                        <a16:creationId xmlns:a16="http://schemas.microsoft.com/office/drawing/2014/main" id="{0A991F80-6E6B-4B76-A8D6-866A8D19B7DA}"/>
                      </a:ext>
                    </a:extLst>
                  </p:cNvPr>
                  <p:cNvSpPr txBox="1"/>
                  <p:nvPr/>
                </p:nvSpPr>
                <p:spPr>
                  <a:xfrm>
                    <a:off x="4268303"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Perry Rea</a:t>
                    </a:r>
                  </a:p>
                </p:txBody>
              </p:sp>
            </p:grpSp>
            <p:grpSp>
              <p:nvGrpSpPr>
                <p:cNvPr id="150" name="Group 149">
                  <a:extLst>
                    <a:ext uri="{FF2B5EF4-FFF2-40B4-BE49-F238E27FC236}">
                      <a16:creationId xmlns:a16="http://schemas.microsoft.com/office/drawing/2014/main" id="{E5CBC77F-EFA8-482D-B6D7-2EE7B77BDA56}"/>
                    </a:ext>
                  </a:extLst>
                </p:cNvPr>
                <p:cNvGrpSpPr/>
                <p:nvPr/>
              </p:nvGrpSpPr>
              <p:grpSpPr>
                <a:xfrm>
                  <a:off x="7356827" y="2787727"/>
                  <a:ext cx="1553265" cy="575191"/>
                  <a:chOff x="4268303" y="4112183"/>
                  <a:chExt cx="1553670" cy="575341"/>
                </a:xfrm>
              </p:grpSpPr>
              <p:sp>
                <p:nvSpPr>
                  <p:cNvPr id="152" name="TextBox 151">
                    <a:extLst>
                      <a:ext uri="{FF2B5EF4-FFF2-40B4-BE49-F238E27FC236}">
                        <a16:creationId xmlns:a16="http://schemas.microsoft.com/office/drawing/2014/main" id="{98C45DD7-5E3B-45D8-B11F-0B950068AEF9}"/>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Regulatory Strategy-Emerging Technologies</a:t>
                    </a:r>
                  </a:p>
                </p:txBody>
              </p:sp>
              <p:sp>
                <p:nvSpPr>
                  <p:cNvPr id="153" name="TextBox 152">
                    <a:extLst>
                      <a:ext uri="{FF2B5EF4-FFF2-40B4-BE49-F238E27FC236}">
                        <a16:creationId xmlns:a16="http://schemas.microsoft.com/office/drawing/2014/main" id="{1FFD7BA2-8F2B-4835-8ABA-3F4D6A6913F9}"/>
                      </a:ext>
                    </a:extLst>
                  </p:cNvPr>
                  <p:cNvSpPr txBox="1"/>
                  <p:nvPr/>
                </p:nvSpPr>
                <p:spPr>
                  <a:xfrm>
                    <a:off x="4268303"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Zach Beckmann</a:t>
                    </a:r>
                  </a:p>
                </p:txBody>
              </p:sp>
            </p:grpSp>
            <p:pic>
              <p:nvPicPr>
                <p:cNvPr id="151" name="Picture 150">
                  <a:extLst>
                    <a:ext uri="{FF2B5EF4-FFF2-40B4-BE49-F238E27FC236}">
                      <a16:creationId xmlns:a16="http://schemas.microsoft.com/office/drawing/2014/main" id="{8D187FFA-676D-42FC-8A51-8DA93732D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905" y="2756213"/>
                  <a:ext cx="436772" cy="604913"/>
                </a:xfrm>
                <a:prstGeom prst="rect">
                  <a:avLst/>
                </a:prstGeom>
              </p:spPr>
            </p:pic>
          </p:grpSp>
          <p:grpSp>
            <p:nvGrpSpPr>
              <p:cNvPr id="6" name="Group 5">
                <a:extLst>
                  <a:ext uri="{FF2B5EF4-FFF2-40B4-BE49-F238E27FC236}">
                    <a16:creationId xmlns:a16="http://schemas.microsoft.com/office/drawing/2014/main" id="{6B34AE51-9474-4E58-BF0C-8C1B17371856}"/>
                  </a:ext>
                </a:extLst>
              </p:cNvPr>
              <p:cNvGrpSpPr/>
              <p:nvPr/>
            </p:nvGrpSpPr>
            <p:grpSpPr>
              <a:xfrm>
                <a:off x="8255083" y="3573687"/>
                <a:ext cx="1552052" cy="576047"/>
                <a:chOff x="8255487" y="3559186"/>
                <a:chExt cx="1552052" cy="576047"/>
              </a:xfrm>
              <a:effectLst>
                <a:outerShdw blurRad="50800" dist="38100" dir="2700000" algn="tl" rotWithShape="0">
                  <a:prstClr val="black">
                    <a:alpha val="40000"/>
                  </a:prstClr>
                </a:outerShdw>
              </a:effectLst>
            </p:grpSpPr>
            <p:grpSp>
              <p:nvGrpSpPr>
                <p:cNvPr id="143" name="Group 142">
                  <a:extLst>
                    <a:ext uri="{FF2B5EF4-FFF2-40B4-BE49-F238E27FC236}">
                      <a16:creationId xmlns:a16="http://schemas.microsoft.com/office/drawing/2014/main" id="{DA923206-720E-4961-A7CA-0991F69D3E8C}"/>
                    </a:ext>
                  </a:extLst>
                </p:cNvPr>
                <p:cNvGrpSpPr/>
                <p:nvPr/>
              </p:nvGrpSpPr>
              <p:grpSpPr>
                <a:xfrm>
                  <a:off x="8255487" y="3559360"/>
                  <a:ext cx="1552052" cy="575873"/>
                  <a:chOff x="5049176" y="2390177"/>
                  <a:chExt cx="1553265" cy="576325"/>
                </a:xfrm>
              </p:grpSpPr>
              <p:grpSp>
                <p:nvGrpSpPr>
                  <p:cNvPr id="145" name="Group 144">
                    <a:extLst>
                      <a:ext uri="{FF2B5EF4-FFF2-40B4-BE49-F238E27FC236}">
                        <a16:creationId xmlns:a16="http://schemas.microsoft.com/office/drawing/2014/main" id="{4B8D0664-C636-4D78-8785-3B10DC9CB513}"/>
                      </a:ext>
                    </a:extLst>
                  </p:cNvPr>
                  <p:cNvGrpSpPr/>
                  <p:nvPr/>
                </p:nvGrpSpPr>
                <p:grpSpPr>
                  <a:xfrm>
                    <a:off x="5049176" y="2390177"/>
                    <a:ext cx="1553265" cy="575191"/>
                    <a:chOff x="4268303" y="4112183"/>
                    <a:chExt cx="1553670" cy="575341"/>
                  </a:xfrm>
                </p:grpSpPr>
                <p:sp>
                  <p:nvSpPr>
                    <p:cNvPr id="147" name="TextBox 146">
                      <a:extLst>
                        <a:ext uri="{FF2B5EF4-FFF2-40B4-BE49-F238E27FC236}">
                          <a16:creationId xmlns:a16="http://schemas.microsoft.com/office/drawing/2014/main" id="{944FAF24-1DD8-460B-A30B-14F0CC01D8BE}"/>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Safety &amp; Regulatory Affairs</a:t>
                      </a:r>
                      <a:br>
                        <a:rPr lang="en-US" sz="900" dirty="0">
                          <a:solidFill>
                            <a:srgbClr val="000000"/>
                          </a:solidFill>
                        </a:rPr>
                      </a:br>
                      <a:r>
                        <a:rPr lang="en-US" sz="900" dirty="0">
                          <a:solidFill>
                            <a:srgbClr val="000000"/>
                          </a:solidFill>
                        </a:rPr>
                        <a:t>SE Asia / India</a:t>
                      </a:r>
                    </a:p>
                  </p:txBody>
                </p:sp>
                <p:sp>
                  <p:nvSpPr>
                    <p:cNvPr id="148" name="TextBox 147">
                      <a:extLst>
                        <a:ext uri="{FF2B5EF4-FFF2-40B4-BE49-F238E27FC236}">
                          <a16:creationId xmlns:a16="http://schemas.microsoft.com/office/drawing/2014/main" id="{4810C86D-EC21-4AA2-B23C-608C84486B6A}"/>
                        </a:ext>
                      </a:extLst>
                    </p:cNvPr>
                    <p:cNvSpPr txBox="1"/>
                    <p:nvPr/>
                  </p:nvSpPr>
                  <p:spPr>
                    <a:xfrm>
                      <a:off x="4268303"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Myles Brown</a:t>
                      </a:r>
                    </a:p>
                  </p:txBody>
                </p:sp>
              </p:grpSp>
              <p:sp>
                <p:nvSpPr>
                  <p:cNvPr id="146" name="TextBox 145">
                    <a:extLst>
                      <a:ext uri="{FF2B5EF4-FFF2-40B4-BE49-F238E27FC236}">
                        <a16:creationId xmlns:a16="http://schemas.microsoft.com/office/drawing/2014/main" id="{1E115EA2-7ABA-4357-A5BF-CB54DCBEB2D7}"/>
                      </a:ext>
                    </a:extLst>
                  </p:cNvPr>
                  <p:cNvSpPr txBox="1"/>
                  <p:nvPr/>
                </p:nvSpPr>
                <p:spPr>
                  <a:xfrm>
                    <a:off x="5049176" y="2392681"/>
                    <a:ext cx="476144" cy="573821"/>
                  </a:xfrm>
                  <a:prstGeom prst="rect">
                    <a:avLst/>
                  </a:prstGeom>
                  <a:solidFill>
                    <a:srgbClr val="C3DBE5"/>
                  </a:solidFill>
                  <a:ln>
                    <a:noFill/>
                  </a:ln>
                </p:spPr>
                <p:txBody>
                  <a:bodyPr wrap="square" lIns="9136" rIns="9136" rtlCol="0" anchor="ctr">
                    <a:noAutofit/>
                  </a:bodyPr>
                  <a:lstStyle/>
                  <a:p>
                    <a:pPr algn="ctr" defTabSz="914126"/>
                    <a:endParaRPr lang="en-US" sz="900" b="1" dirty="0">
                      <a:solidFill>
                        <a:srgbClr val="000000"/>
                      </a:solidFill>
                      <a:latin typeface="Arial"/>
                      <a:cs typeface="Arial" charset="0"/>
                    </a:endParaRPr>
                  </a:p>
                </p:txBody>
              </p:sp>
            </p:grpSp>
            <p:pic>
              <p:nvPicPr>
                <p:cNvPr id="144" name="Picture 2" descr="Myles_Brown">
                  <a:extLst>
                    <a:ext uri="{FF2B5EF4-FFF2-40B4-BE49-F238E27FC236}">
                      <a16:creationId xmlns:a16="http://schemas.microsoft.com/office/drawing/2014/main" id="{4FE89136-435B-4D0B-AB73-C095458F7E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7389" y="3559186"/>
                  <a:ext cx="474810" cy="5757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E112F8F1-ECBA-4299-990B-4C40FA550560}"/>
                  </a:ext>
                </a:extLst>
              </p:cNvPr>
              <p:cNvGrpSpPr/>
              <p:nvPr/>
            </p:nvGrpSpPr>
            <p:grpSpPr>
              <a:xfrm>
                <a:off x="3515569" y="3595450"/>
                <a:ext cx="1552053" cy="574743"/>
                <a:chOff x="3235639" y="3506550"/>
                <a:chExt cx="1552053" cy="574743"/>
              </a:xfrm>
              <a:effectLst>
                <a:outerShdw blurRad="50800" dist="38100" dir="2700000" algn="tl" rotWithShape="0">
                  <a:prstClr val="black">
                    <a:alpha val="40000"/>
                  </a:prstClr>
                </a:outerShdw>
              </a:effectLst>
            </p:grpSpPr>
            <p:grpSp>
              <p:nvGrpSpPr>
                <p:cNvPr id="132" name="Group 131">
                  <a:extLst>
                    <a:ext uri="{FF2B5EF4-FFF2-40B4-BE49-F238E27FC236}">
                      <a16:creationId xmlns:a16="http://schemas.microsoft.com/office/drawing/2014/main" id="{CFB5F53C-94EB-4FA6-9811-E120F160989C}"/>
                    </a:ext>
                  </a:extLst>
                </p:cNvPr>
                <p:cNvGrpSpPr/>
                <p:nvPr/>
              </p:nvGrpSpPr>
              <p:grpSpPr>
                <a:xfrm>
                  <a:off x="3235640" y="3506550"/>
                  <a:ext cx="1552052" cy="574742"/>
                  <a:chOff x="4268303" y="4112183"/>
                  <a:chExt cx="1553670" cy="575341"/>
                </a:xfrm>
              </p:grpSpPr>
              <p:sp>
                <p:nvSpPr>
                  <p:cNvPr id="134" name="TextBox 133">
                    <a:extLst>
                      <a:ext uri="{FF2B5EF4-FFF2-40B4-BE49-F238E27FC236}">
                        <a16:creationId xmlns:a16="http://schemas.microsoft.com/office/drawing/2014/main" id="{5900BBFD-C530-4638-8568-BB47C52E19F7}"/>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Principal Global Regulatory Strategy</a:t>
                    </a:r>
                  </a:p>
                </p:txBody>
              </p:sp>
              <p:sp>
                <p:nvSpPr>
                  <p:cNvPr id="135" name="TextBox 134">
                    <a:extLst>
                      <a:ext uri="{FF2B5EF4-FFF2-40B4-BE49-F238E27FC236}">
                        <a16:creationId xmlns:a16="http://schemas.microsoft.com/office/drawing/2014/main" id="{B98CF8AA-BDA6-4948-BC89-685F8E7A20F9}"/>
                      </a:ext>
                    </a:extLst>
                  </p:cNvPr>
                  <p:cNvSpPr txBox="1"/>
                  <p:nvPr/>
                </p:nvSpPr>
                <p:spPr>
                  <a:xfrm>
                    <a:off x="4268303"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Reece Clothier</a:t>
                    </a:r>
                  </a:p>
                </p:txBody>
              </p:sp>
            </p:grpSp>
            <p:pic>
              <p:nvPicPr>
                <p:cNvPr id="133" name="Picture 2" descr="https://insite.web.boeing.com/culture/pi/2851848-27380-125w.jpg">
                  <a:extLst>
                    <a:ext uri="{FF2B5EF4-FFF2-40B4-BE49-F238E27FC236}">
                      <a16:creationId xmlns:a16="http://schemas.microsoft.com/office/drawing/2014/main" id="{1F5E2B56-D34A-496E-95EE-AA155FB160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639" y="3508261"/>
                  <a:ext cx="448899" cy="573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B24C4FB3-3C93-4537-BFDF-CB4DF0D71116}"/>
                  </a:ext>
                </a:extLst>
              </p:cNvPr>
              <p:cNvGrpSpPr/>
              <p:nvPr/>
            </p:nvGrpSpPr>
            <p:grpSpPr>
              <a:xfrm>
                <a:off x="3099457" y="1136131"/>
                <a:ext cx="1552700" cy="572413"/>
                <a:chOff x="3048055" y="1170439"/>
                <a:chExt cx="1552700" cy="572413"/>
              </a:xfrm>
              <a:effectLst>
                <a:outerShdw blurRad="50800" dist="38100" dir="2700000" algn="tl" rotWithShape="0">
                  <a:prstClr val="black">
                    <a:alpha val="40000"/>
                  </a:prstClr>
                </a:outerShdw>
              </a:effectLst>
            </p:grpSpPr>
            <p:grpSp>
              <p:nvGrpSpPr>
                <p:cNvPr id="128" name="Group 127">
                  <a:extLst>
                    <a:ext uri="{FF2B5EF4-FFF2-40B4-BE49-F238E27FC236}">
                      <a16:creationId xmlns:a16="http://schemas.microsoft.com/office/drawing/2014/main" id="{CF9E9905-4471-4123-825F-1CE037A7B5EA}"/>
                    </a:ext>
                  </a:extLst>
                </p:cNvPr>
                <p:cNvGrpSpPr/>
                <p:nvPr/>
              </p:nvGrpSpPr>
              <p:grpSpPr>
                <a:xfrm>
                  <a:off x="3048298" y="1170675"/>
                  <a:ext cx="1552457" cy="572177"/>
                  <a:chOff x="458551" y="2783149"/>
                  <a:chExt cx="1553670" cy="572624"/>
                </a:xfrm>
              </p:grpSpPr>
              <p:sp>
                <p:nvSpPr>
                  <p:cNvPr id="130" name="TextBox 129">
                    <a:extLst>
                      <a:ext uri="{FF2B5EF4-FFF2-40B4-BE49-F238E27FC236}">
                        <a16:creationId xmlns:a16="http://schemas.microsoft.com/office/drawing/2014/main" id="{0A7F48E7-CE47-49FF-BF22-FF0D3905CBEF}"/>
                      </a:ext>
                    </a:extLst>
                  </p:cNvPr>
                  <p:cNvSpPr txBox="1"/>
                  <p:nvPr/>
                </p:nvSpPr>
                <p:spPr>
                  <a:xfrm>
                    <a:off x="458551" y="2783149"/>
                    <a:ext cx="1553670" cy="445654"/>
                  </a:xfrm>
                  <a:prstGeom prst="rect">
                    <a:avLst/>
                  </a:prstGeom>
                  <a:solidFill>
                    <a:srgbClr val="A7C7E1"/>
                  </a:solidFill>
                  <a:ln>
                    <a:noFill/>
                  </a:ln>
                </p:spPr>
                <p:txBody>
                  <a:bodyPr wrap="square" lIns="9134" tIns="9134" rIns="9134" bIns="9134"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endParaRPr lang="en-US" sz="900" dirty="0">
                      <a:solidFill>
                        <a:srgbClr val="000000"/>
                      </a:solidFill>
                    </a:endParaRPr>
                  </a:p>
                  <a:p>
                    <a:pPr marL="502769" defTabSz="914126"/>
                    <a:r>
                      <a:rPr lang="en-US" sz="900" dirty="0">
                        <a:solidFill>
                          <a:srgbClr val="000000"/>
                        </a:solidFill>
                      </a:rPr>
                      <a:t>Staff Analyst</a:t>
                    </a:r>
                  </a:p>
                  <a:p>
                    <a:pPr marL="502769" defTabSz="914126"/>
                    <a:endParaRPr lang="en-US" sz="700" dirty="0">
                      <a:solidFill>
                        <a:srgbClr val="000000"/>
                      </a:solidFill>
                    </a:endParaRPr>
                  </a:p>
                </p:txBody>
              </p:sp>
              <p:sp>
                <p:nvSpPr>
                  <p:cNvPr id="131" name="TextBox 130">
                    <a:extLst>
                      <a:ext uri="{FF2B5EF4-FFF2-40B4-BE49-F238E27FC236}">
                        <a16:creationId xmlns:a16="http://schemas.microsoft.com/office/drawing/2014/main" id="{2E32B4F9-7620-4CCD-94BF-721F3CEFAC57}"/>
                      </a:ext>
                    </a:extLst>
                  </p:cNvPr>
                  <p:cNvSpPr txBox="1"/>
                  <p:nvPr/>
                </p:nvSpPr>
                <p:spPr>
                  <a:xfrm>
                    <a:off x="458551" y="3202079"/>
                    <a:ext cx="1553670" cy="153694"/>
                  </a:xfrm>
                  <a:prstGeom prst="rect">
                    <a:avLst/>
                  </a:prstGeom>
                  <a:solidFill>
                    <a:srgbClr val="003CA2"/>
                  </a:solidFill>
                  <a:ln>
                    <a:noFill/>
                  </a:ln>
                </p:spPr>
                <p:txBody>
                  <a:bodyPr wrap="square" lIns="9134" tIns="9134" rIns="9134" bIns="9134"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Theresa Capili</a:t>
                    </a:r>
                  </a:p>
                </p:txBody>
              </p:sp>
            </p:grpSp>
            <p:pic>
              <p:nvPicPr>
                <p:cNvPr id="129" name="Picture 128">
                  <a:extLst>
                    <a:ext uri="{FF2B5EF4-FFF2-40B4-BE49-F238E27FC236}">
                      <a16:creationId xmlns:a16="http://schemas.microsoft.com/office/drawing/2014/main" id="{B3BFB4BE-9641-457F-9D01-97D6FA2BF0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55" y="1170439"/>
                  <a:ext cx="445218" cy="563991"/>
                </a:xfrm>
                <a:prstGeom prst="rect">
                  <a:avLst/>
                </a:prstGeom>
              </p:spPr>
            </p:pic>
          </p:grpSp>
          <p:sp>
            <p:nvSpPr>
              <p:cNvPr id="10" name="Round Same Side Corner Rectangle 151">
                <a:extLst>
                  <a:ext uri="{FF2B5EF4-FFF2-40B4-BE49-F238E27FC236}">
                    <a16:creationId xmlns:a16="http://schemas.microsoft.com/office/drawing/2014/main" id="{A6062ED8-7309-41AB-84B4-090A6DCAA0C4}"/>
                  </a:ext>
                </a:extLst>
              </p:cNvPr>
              <p:cNvSpPr/>
              <p:nvPr/>
            </p:nvSpPr>
            <p:spPr bwMode="auto">
              <a:xfrm>
                <a:off x="659865" y="4741023"/>
                <a:ext cx="3320430" cy="275690"/>
              </a:xfrm>
              <a:prstGeom prst="round2SameRect">
                <a:avLst>
                  <a:gd name="adj1" fmla="val 26685"/>
                  <a:gd name="adj2" fmla="val 0"/>
                </a:avLst>
              </a:prstGeom>
              <a:solidFill>
                <a:srgbClr val="0039A6"/>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lIns="0" tIns="13708" rIns="0" anchor="ctr"/>
              <a:lstStyle/>
              <a:p>
                <a:pPr algn="ctr" defTabSz="615163" fontAlgn="auto">
                  <a:spcBef>
                    <a:spcPts val="0"/>
                  </a:spcBef>
                  <a:spcAft>
                    <a:spcPts val="0"/>
                  </a:spcAft>
                  <a:defRPr/>
                </a:pPr>
                <a:r>
                  <a:rPr lang="en-US" sz="900" b="1" dirty="0">
                    <a:solidFill>
                      <a:srgbClr val="FFFFFF"/>
                    </a:solidFill>
                    <a:latin typeface="Arial"/>
                  </a:rPr>
                  <a:t>Technical Fellows</a:t>
                </a:r>
              </a:p>
            </p:txBody>
          </p:sp>
          <p:grpSp>
            <p:nvGrpSpPr>
              <p:cNvPr id="11" name="Group 10">
                <a:extLst>
                  <a:ext uri="{FF2B5EF4-FFF2-40B4-BE49-F238E27FC236}">
                    <a16:creationId xmlns:a16="http://schemas.microsoft.com/office/drawing/2014/main" id="{A5573C82-9BB4-4B94-B75E-1FE37E3F7B78}"/>
                  </a:ext>
                </a:extLst>
              </p:cNvPr>
              <p:cNvGrpSpPr/>
              <p:nvPr/>
            </p:nvGrpSpPr>
            <p:grpSpPr>
              <a:xfrm>
                <a:off x="968571" y="2863846"/>
                <a:ext cx="1556005" cy="579894"/>
                <a:chOff x="688641" y="2774946"/>
                <a:chExt cx="1556005" cy="579894"/>
              </a:xfrm>
              <a:effectLst>
                <a:outerShdw blurRad="50800" dist="38100" dir="2700000" algn="tl" rotWithShape="0">
                  <a:prstClr val="black">
                    <a:alpha val="40000"/>
                  </a:prstClr>
                </a:outerShdw>
              </a:effectLst>
            </p:grpSpPr>
            <p:grpSp>
              <p:nvGrpSpPr>
                <p:cNvPr id="124" name="Group 123">
                  <a:extLst>
                    <a:ext uri="{FF2B5EF4-FFF2-40B4-BE49-F238E27FC236}">
                      <a16:creationId xmlns:a16="http://schemas.microsoft.com/office/drawing/2014/main" id="{922DFBBB-5C12-4D8E-A5B9-4A2006FC8F20}"/>
                    </a:ext>
                  </a:extLst>
                </p:cNvPr>
                <p:cNvGrpSpPr/>
                <p:nvPr/>
              </p:nvGrpSpPr>
              <p:grpSpPr>
                <a:xfrm>
                  <a:off x="690976" y="2776280"/>
                  <a:ext cx="1553670" cy="578560"/>
                  <a:chOff x="6355419" y="4783371"/>
                  <a:chExt cx="1553670" cy="578560"/>
                </a:xfrm>
              </p:grpSpPr>
              <p:sp>
                <p:nvSpPr>
                  <p:cNvPr id="126" name="TextBox 125">
                    <a:extLst>
                      <a:ext uri="{FF2B5EF4-FFF2-40B4-BE49-F238E27FC236}">
                        <a16:creationId xmlns:a16="http://schemas.microsoft.com/office/drawing/2014/main" id="{8513AFB8-52C3-4D4F-8133-F37AF48C74E7}"/>
                      </a:ext>
                    </a:extLst>
                  </p:cNvPr>
                  <p:cNvSpPr txBox="1"/>
                  <p:nvPr/>
                </p:nvSpPr>
                <p:spPr>
                  <a:xfrm>
                    <a:off x="6355419" y="4783371"/>
                    <a:ext cx="1553670" cy="445654"/>
                  </a:xfrm>
                  <a:prstGeom prst="rect">
                    <a:avLst/>
                  </a:prstGeom>
                  <a:solidFill>
                    <a:srgbClr val="A7C7E1"/>
                  </a:solidFill>
                  <a:ln>
                    <a:noFill/>
                  </a:ln>
                </p:spPr>
                <p:txBody>
                  <a:bodyPr wrap="square" lIns="9140" tIns="9140" rIns="9140" bIns="9140"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Regulatory Affairs</a:t>
                    </a:r>
                  </a:p>
                  <a:p>
                    <a:pPr marL="502769" defTabSz="914126"/>
                    <a:r>
                      <a:rPr lang="en-US" sz="900" dirty="0">
                        <a:solidFill>
                          <a:srgbClr val="000000"/>
                        </a:solidFill>
                      </a:rPr>
                      <a:t>Autonomous Systems</a:t>
                    </a:r>
                  </a:p>
                </p:txBody>
              </p:sp>
              <p:sp>
                <p:nvSpPr>
                  <p:cNvPr id="127" name="TextBox 126">
                    <a:extLst>
                      <a:ext uri="{FF2B5EF4-FFF2-40B4-BE49-F238E27FC236}">
                        <a16:creationId xmlns:a16="http://schemas.microsoft.com/office/drawing/2014/main" id="{3DCF6072-AC47-44FE-95B0-3121DFEF2878}"/>
                      </a:ext>
                    </a:extLst>
                  </p:cNvPr>
                  <p:cNvSpPr txBox="1"/>
                  <p:nvPr/>
                </p:nvSpPr>
                <p:spPr>
                  <a:xfrm>
                    <a:off x="6355419" y="5224807"/>
                    <a:ext cx="1553670" cy="137124"/>
                  </a:xfrm>
                  <a:prstGeom prst="rect">
                    <a:avLst/>
                  </a:prstGeom>
                  <a:solidFill>
                    <a:srgbClr val="003CA2"/>
                  </a:solidFill>
                  <a:ln>
                    <a:noFill/>
                  </a:ln>
                </p:spPr>
                <p:txBody>
                  <a:bodyPr wrap="square" lIns="9140" tIns="9140" rIns="9140" bIns="9140"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r>
                      <a:rPr lang="en-US" sz="900" dirty="0">
                        <a:solidFill>
                          <a:srgbClr val="FFFFFF"/>
                        </a:solidFill>
                      </a:rPr>
                      <a:t>Ben Ivers</a:t>
                    </a:r>
                  </a:p>
                </p:txBody>
              </p:sp>
            </p:grpSp>
            <p:pic>
              <p:nvPicPr>
                <p:cNvPr id="125" name="Picture Placeholder 29">
                  <a:extLst>
                    <a:ext uri="{FF2B5EF4-FFF2-40B4-BE49-F238E27FC236}">
                      <a16:creationId xmlns:a16="http://schemas.microsoft.com/office/drawing/2014/main" id="{2CB9D3B9-0161-4F01-AA59-8B896A69E5B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88641" y="2774946"/>
                  <a:ext cx="452329" cy="577410"/>
                </a:xfrm>
                <a:prstGeom prst="rect">
                  <a:avLst/>
                </a:prstGeom>
              </p:spPr>
            </p:pic>
          </p:grpSp>
          <p:grpSp>
            <p:nvGrpSpPr>
              <p:cNvPr id="12" name="Group 11">
                <a:extLst>
                  <a:ext uri="{FF2B5EF4-FFF2-40B4-BE49-F238E27FC236}">
                    <a16:creationId xmlns:a16="http://schemas.microsoft.com/office/drawing/2014/main" id="{FF17F528-61A9-4167-B558-0CE1F537436B}"/>
                  </a:ext>
                </a:extLst>
              </p:cNvPr>
              <p:cNvGrpSpPr/>
              <p:nvPr/>
            </p:nvGrpSpPr>
            <p:grpSpPr>
              <a:xfrm>
                <a:off x="661409" y="5065241"/>
                <a:ext cx="1555272" cy="579966"/>
                <a:chOff x="667759" y="5357341"/>
                <a:chExt cx="1555272" cy="579966"/>
              </a:xfrm>
              <a:effectLst>
                <a:outerShdw blurRad="50800" dist="38100" dir="2700000" algn="tl" rotWithShape="0">
                  <a:prstClr val="black">
                    <a:alpha val="40000"/>
                  </a:prstClr>
                </a:outerShdw>
              </a:effectLst>
            </p:grpSpPr>
            <p:grpSp>
              <p:nvGrpSpPr>
                <p:cNvPr id="118" name="Group 117">
                  <a:extLst>
                    <a:ext uri="{FF2B5EF4-FFF2-40B4-BE49-F238E27FC236}">
                      <a16:creationId xmlns:a16="http://schemas.microsoft.com/office/drawing/2014/main" id="{8E1C3A99-B5F8-4885-8257-428B70F65D94}"/>
                    </a:ext>
                  </a:extLst>
                </p:cNvPr>
                <p:cNvGrpSpPr/>
                <p:nvPr/>
              </p:nvGrpSpPr>
              <p:grpSpPr>
                <a:xfrm>
                  <a:off x="669361" y="5357341"/>
                  <a:ext cx="1553670" cy="578560"/>
                  <a:chOff x="6140486" y="5291256"/>
                  <a:chExt cx="1553670" cy="578560"/>
                </a:xfrm>
              </p:grpSpPr>
              <p:grpSp>
                <p:nvGrpSpPr>
                  <p:cNvPr id="120" name="Group 119">
                    <a:extLst>
                      <a:ext uri="{FF2B5EF4-FFF2-40B4-BE49-F238E27FC236}">
                        <a16:creationId xmlns:a16="http://schemas.microsoft.com/office/drawing/2014/main" id="{E59F7CCE-14D7-40B7-BAEE-2DE370721BA1}"/>
                      </a:ext>
                    </a:extLst>
                  </p:cNvPr>
                  <p:cNvGrpSpPr/>
                  <p:nvPr/>
                </p:nvGrpSpPr>
                <p:grpSpPr>
                  <a:xfrm>
                    <a:off x="6140486" y="5291256"/>
                    <a:ext cx="1553670" cy="578560"/>
                    <a:chOff x="6355419" y="4783371"/>
                    <a:chExt cx="1553670" cy="578560"/>
                  </a:xfrm>
                </p:grpSpPr>
                <p:sp>
                  <p:nvSpPr>
                    <p:cNvPr id="122" name="TextBox 121">
                      <a:extLst>
                        <a:ext uri="{FF2B5EF4-FFF2-40B4-BE49-F238E27FC236}">
                          <a16:creationId xmlns:a16="http://schemas.microsoft.com/office/drawing/2014/main" id="{C4B5679F-7C29-4AD9-B0FB-011638C3A78A}"/>
                        </a:ext>
                      </a:extLst>
                    </p:cNvPr>
                    <p:cNvSpPr txBox="1"/>
                    <p:nvPr/>
                  </p:nvSpPr>
                  <p:spPr>
                    <a:xfrm>
                      <a:off x="6355419" y="4783371"/>
                      <a:ext cx="1553670" cy="445654"/>
                    </a:xfrm>
                    <a:prstGeom prst="rect">
                      <a:avLst/>
                    </a:prstGeom>
                    <a:solidFill>
                      <a:srgbClr val="A7C7E1"/>
                    </a:solidFill>
                    <a:ln>
                      <a:noFill/>
                    </a:ln>
                  </p:spPr>
                  <p:txBody>
                    <a:bodyPr wrap="square" lIns="9140" tIns="9140" rIns="9140" bIns="9140"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r>
                        <a:rPr lang="en-US" sz="900" dirty="0"/>
                        <a:t>Technical Fellow</a:t>
                      </a:r>
                    </a:p>
                  </p:txBody>
                </p:sp>
                <p:sp>
                  <p:nvSpPr>
                    <p:cNvPr id="123" name="TextBox 122">
                      <a:extLst>
                        <a:ext uri="{FF2B5EF4-FFF2-40B4-BE49-F238E27FC236}">
                          <a16:creationId xmlns:a16="http://schemas.microsoft.com/office/drawing/2014/main" id="{B44CC95E-78E2-4410-A3A4-F477C0C190F7}"/>
                        </a:ext>
                      </a:extLst>
                    </p:cNvPr>
                    <p:cNvSpPr txBox="1"/>
                    <p:nvPr/>
                  </p:nvSpPr>
                  <p:spPr>
                    <a:xfrm>
                      <a:off x="6355419" y="5224807"/>
                      <a:ext cx="1553670" cy="137124"/>
                    </a:xfrm>
                    <a:prstGeom prst="rect">
                      <a:avLst/>
                    </a:prstGeom>
                    <a:solidFill>
                      <a:srgbClr val="003CA2"/>
                    </a:solidFill>
                    <a:ln>
                      <a:noFill/>
                    </a:ln>
                  </p:spPr>
                  <p:txBody>
                    <a:bodyPr wrap="square" lIns="9140" tIns="9140" rIns="9140" bIns="9140"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r>
                        <a:rPr lang="en-US" sz="900" dirty="0"/>
                        <a:t>Monica Alcabin</a:t>
                      </a:r>
                    </a:p>
                  </p:txBody>
                </p:sp>
              </p:grpSp>
              <p:sp>
                <p:nvSpPr>
                  <p:cNvPr id="121" name="TextBox 11">
                    <a:extLst>
                      <a:ext uri="{FF2B5EF4-FFF2-40B4-BE49-F238E27FC236}">
                        <a16:creationId xmlns:a16="http://schemas.microsoft.com/office/drawing/2014/main" id="{8B8B1091-3BDF-4E0A-AC3D-04AB72C5DF9F}"/>
                      </a:ext>
                    </a:extLst>
                  </p:cNvPr>
                  <p:cNvSpPr txBox="1"/>
                  <p:nvPr/>
                </p:nvSpPr>
                <p:spPr>
                  <a:xfrm>
                    <a:off x="6140486" y="5296076"/>
                    <a:ext cx="430867" cy="570862"/>
                  </a:xfrm>
                  <a:prstGeom prst="rect">
                    <a:avLst/>
                  </a:prstGeom>
                  <a:solidFill>
                    <a:srgbClr val="C3DBE5"/>
                  </a:solidFill>
                  <a:ln>
                    <a:noFill/>
                  </a:ln>
                </p:spPr>
                <p:txBody>
                  <a:bodyPr wrap="square" lIns="9142" rIns="9142"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sz="900" b="1" dirty="0">
                      <a:solidFill>
                        <a:srgbClr val="000000"/>
                      </a:solidFill>
                      <a:latin typeface="Arial"/>
                      <a:cs typeface="Arial" charset="0"/>
                    </a:endParaRPr>
                  </a:p>
                </p:txBody>
              </p:sp>
            </p:grpSp>
            <p:pic>
              <p:nvPicPr>
                <p:cNvPr id="119" name="Picture 2" descr="https://insite.web.boeing.com/culture/pi/250629-663951-125w.jpg">
                  <a:extLst>
                    <a:ext uri="{FF2B5EF4-FFF2-40B4-BE49-F238E27FC236}">
                      <a16:creationId xmlns:a16="http://schemas.microsoft.com/office/drawing/2014/main" id="{CCD4B791-BCA1-475A-8124-CD782511EE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759" y="5359843"/>
                  <a:ext cx="452371" cy="5774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0EE1E3B4-12D4-4571-82EC-6F6F60324060}"/>
                  </a:ext>
                </a:extLst>
              </p:cNvPr>
              <p:cNvGrpSpPr/>
              <p:nvPr/>
            </p:nvGrpSpPr>
            <p:grpSpPr>
              <a:xfrm>
                <a:off x="659864" y="5723524"/>
                <a:ext cx="1553670" cy="580342"/>
                <a:chOff x="5867053" y="5272598"/>
                <a:chExt cx="1553670" cy="580342"/>
              </a:xfrm>
              <a:effectLst>
                <a:outerShdw blurRad="50800" dist="38100" dir="2700000" algn="tl" rotWithShape="0">
                  <a:prstClr val="black">
                    <a:alpha val="40000"/>
                  </a:prstClr>
                </a:outerShdw>
              </a:effectLst>
            </p:grpSpPr>
            <p:grpSp>
              <p:nvGrpSpPr>
                <p:cNvPr id="113" name="Group 112">
                  <a:extLst>
                    <a:ext uri="{FF2B5EF4-FFF2-40B4-BE49-F238E27FC236}">
                      <a16:creationId xmlns:a16="http://schemas.microsoft.com/office/drawing/2014/main" id="{3E16E313-E92D-479A-A714-D12206F8FB36}"/>
                    </a:ext>
                  </a:extLst>
                </p:cNvPr>
                <p:cNvGrpSpPr/>
                <p:nvPr/>
              </p:nvGrpSpPr>
              <p:grpSpPr>
                <a:xfrm>
                  <a:off x="5867053" y="5274380"/>
                  <a:ext cx="1553670" cy="578560"/>
                  <a:chOff x="6355419" y="4783371"/>
                  <a:chExt cx="1553670" cy="578560"/>
                </a:xfrm>
              </p:grpSpPr>
              <p:sp>
                <p:nvSpPr>
                  <p:cNvPr id="116" name="TextBox 115">
                    <a:extLst>
                      <a:ext uri="{FF2B5EF4-FFF2-40B4-BE49-F238E27FC236}">
                        <a16:creationId xmlns:a16="http://schemas.microsoft.com/office/drawing/2014/main" id="{1C56881B-F57E-4FA2-B543-8448C07F0492}"/>
                      </a:ext>
                    </a:extLst>
                  </p:cNvPr>
                  <p:cNvSpPr txBox="1"/>
                  <p:nvPr/>
                </p:nvSpPr>
                <p:spPr>
                  <a:xfrm>
                    <a:off x="6355419" y="4783371"/>
                    <a:ext cx="1553670" cy="445654"/>
                  </a:xfrm>
                  <a:prstGeom prst="rect">
                    <a:avLst/>
                  </a:prstGeom>
                  <a:solidFill>
                    <a:srgbClr val="A7C7E1"/>
                  </a:solidFill>
                  <a:ln>
                    <a:noFill/>
                  </a:ln>
                </p:spPr>
                <p:txBody>
                  <a:bodyPr wrap="square" lIns="9140" tIns="9140" rIns="9140" bIns="9140"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r>
                      <a:rPr lang="en-US" sz="900" dirty="0"/>
                      <a:t>Associate Technical Fellow</a:t>
                    </a:r>
                  </a:p>
                </p:txBody>
              </p:sp>
              <p:sp>
                <p:nvSpPr>
                  <p:cNvPr id="117" name="TextBox 116">
                    <a:extLst>
                      <a:ext uri="{FF2B5EF4-FFF2-40B4-BE49-F238E27FC236}">
                        <a16:creationId xmlns:a16="http://schemas.microsoft.com/office/drawing/2014/main" id="{D0872291-5A42-445D-971A-A3B3C2307469}"/>
                      </a:ext>
                    </a:extLst>
                  </p:cNvPr>
                  <p:cNvSpPr txBox="1"/>
                  <p:nvPr/>
                </p:nvSpPr>
                <p:spPr>
                  <a:xfrm>
                    <a:off x="6355419" y="5224807"/>
                    <a:ext cx="1553670" cy="137124"/>
                  </a:xfrm>
                  <a:prstGeom prst="rect">
                    <a:avLst/>
                  </a:prstGeom>
                  <a:solidFill>
                    <a:srgbClr val="003CA2"/>
                  </a:solidFill>
                  <a:ln>
                    <a:noFill/>
                  </a:ln>
                </p:spPr>
                <p:txBody>
                  <a:bodyPr wrap="square" lIns="9140" tIns="9140" rIns="9140" bIns="9140"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r>
                      <a:rPr lang="en-US" sz="900" dirty="0"/>
                      <a:t>Gunter Ertel</a:t>
                    </a:r>
                  </a:p>
                </p:txBody>
              </p:sp>
            </p:grpSp>
            <p:sp>
              <p:nvSpPr>
                <p:cNvPr id="114" name="TextBox 11">
                  <a:extLst>
                    <a:ext uri="{FF2B5EF4-FFF2-40B4-BE49-F238E27FC236}">
                      <a16:creationId xmlns:a16="http://schemas.microsoft.com/office/drawing/2014/main" id="{976CF427-9110-4A95-805B-B7468B006720}"/>
                    </a:ext>
                  </a:extLst>
                </p:cNvPr>
                <p:cNvSpPr txBox="1"/>
                <p:nvPr/>
              </p:nvSpPr>
              <p:spPr>
                <a:xfrm>
                  <a:off x="5867053" y="5279200"/>
                  <a:ext cx="430867" cy="570862"/>
                </a:xfrm>
                <a:prstGeom prst="rect">
                  <a:avLst/>
                </a:prstGeom>
                <a:solidFill>
                  <a:srgbClr val="C3DBE5"/>
                </a:solidFill>
                <a:ln>
                  <a:noFill/>
                </a:ln>
              </p:spPr>
              <p:txBody>
                <a:bodyPr wrap="square" lIns="9142" rIns="9142"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sz="900" b="1" dirty="0">
                    <a:solidFill>
                      <a:srgbClr val="000000"/>
                    </a:solidFill>
                    <a:latin typeface="Arial"/>
                    <a:cs typeface="Arial" charset="0"/>
                  </a:endParaRPr>
                </a:p>
              </p:txBody>
            </p:sp>
            <p:pic>
              <p:nvPicPr>
                <p:cNvPr id="115" name="Picture Placeholder 2">
                  <a:extLst>
                    <a:ext uri="{FF2B5EF4-FFF2-40B4-BE49-F238E27FC236}">
                      <a16:creationId xmlns:a16="http://schemas.microsoft.com/office/drawing/2014/main" id="{43408A44-1BFF-4535-BBCA-24E95206E27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5868653" y="5272598"/>
                  <a:ext cx="452371" cy="577464"/>
                </a:xfrm>
                <a:prstGeom prst="rect">
                  <a:avLst/>
                </a:prstGeom>
              </p:spPr>
            </p:pic>
          </p:grpSp>
          <p:grpSp>
            <p:nvGrpSpPr>
              <p:cNvPr id="14" name="Group 13">
                <a:extLst>
                  <a:ext uri="{FF2B5EF4-FFF2-40B4-BE49-F238E27FC236}">
                    <a16:creationId xmlns:a16="http://schemas.microsoft.com/office/drawing/2014/main" id="{9D01DC68-34BF-4D40-AF0D-B1A010E7A6BF}"/>
                  </a:ext>
                </a:extLst>
              </p:cNvPr>
              <p:cNvGrpSpPr/>
              <p:nvPr/>
            </p:nvGrpSpPr>
            <p:grpSpPr>
              <a:xfrm>
                <a:off x="2427220" y="5730126"/>
                <a:ext cx="1553670" cy="580762"/>
                <a:chOff x="7647707" y="5684161"/>
                <a:chExt cx="1553670" cy="580762"/>
              </a:xfrm>
              <a:effectLst>
                <a:outerShdw blurRad="50800" dist="38100" dir="2700000" algn="tl" rotWithShape="0">
                  <a:prstClr val="black">
                    <a:alpha val="40000"/>
                  </a:prstClr>
                </a:outerShdw>
              </a:effectLst>
            </p:grpSpPr>
            <p:grpSp>
              <p:nvGrpSpPr>
                <p:cNvPr id="108" name="Group 107">
                  <a:extLst>
                    <a:ext uri="{FF2B5EF4-FFF2-40B4-BE49-F238E27FC236}">
                      <a16:creationId xmlns:a16="http://schemas.microsoft.com/office/drawing/2014/main" id="{9EEC4349-0F89-4D9E-851B-0D475F73CCBF}"/>
                    </a:ext>
                  </a:extLst>
                </p:cNvPr>
                <p:cNvGrpSpPr/>
                <p:nvPr/>
              </p:nvGrpSpPr>
              <p:grpSpPr>
                <a:xfrm>
                  <a:off x="7647707" y="5684161"/>
                  <a:ext cx="1553670" cy="578560"/>
                  <a:chOff x="6355419" y="4783371"/>
                  <a:chExt cx="1553670" cy="578560"/>
                </a:xfrm>
              </p:grpSpPr>
              <p:sp>
                <p:nvSpPr>
                  <p:cNvPr id="111" name="TextBox 110">
                    <a:extLst>
                      <a:ext uri="{FF2B5EF4-FFF2-40B4-BE49-F238E27FC236}">
                        <a16:creationId xmlns:a16="http://schemas.microsoft.com/office/drawing/2014/main" id="{7C74AD13-973D-4FC6-9962-88A6C4A838D3}"/>
                      </a:ext>
                    </a:extLst>
                  </p:cNvPr>
                  <p:cNvSpPr txBox="1"/>
                  <p:nvPr/>
                </p:nvSpPr>
                <p:spPr>
                  <a:xfrm>
                    <a:off x="6355419" y="4783371"/>
                    <a:ext cx="1553670" cy="445654"/>
                  </a:xfrm>
                  <a:prstGeom prst="rect">
                    <a:avLst/>
                  </a:prstGeom>
                  <a:solidFill>
                    <a:srgbClr val="A7C7E1"/>
                  </a:solidFill>
                  <a:ln>
                    <a:noFill/>
                  </a:ln>
                </p:spPr>
                <p:txBody>
                  <a:bodyPr wrap="square" lIns="9140" tIns="9140" rIns="9140" bIns="9140"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r>
                      <a:rPr lang="en-US" sz="900" dirty="0"/>
                      <a:t>Associate Technical Fellow</a:t>
                    </a:r>
                  </a:p>
                </p:txBody>
              </p:sp>
              <p:sp>
                <p:nvSpPr>
                  <p:cNvPr id="112" name="TextBox 111">
                    <a:extLst>
                      <a:ext uri="{FF2B5EF4-FFF2-40B4-BE49-F238E27FC236}">
                        <a16:creationId xmlns:a16="http://schemas.microsoft.com/office/drawing/2014/main" id="{CFD5FECA-B204-4015-8E57-676553F6CD61}"/>
                      </a:ext>
                    </a:extLst>
                  </p:cNvPr>
                  <p:cNvSpPr txBox="1"/>
                  <p:nvPr/>
                </p:nvSpPr>
                <p:spPr>
                  <a:xfrm>
                    <a:off x="6355419" y="5224807"/>
                    <a:ext cx="1553670" cy="137124"/>
                  </a:xfrm>
                  <a:prstGeom prst="rect">
                    <a:avLst/>
                  </a:prstGeom>
                  <a:solidFill>
                    <a:srgbClr val="003CA2"/>
                  </a:solidFill>
                  <a:ln>
                    <a:noFill/>
                  </a:ln>
                </p:spPr>
                <p:txBody>
                  <a:bodyPr wrap="square" lIns="9140" tIns="9140" rIns="9140" bIns="9140"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r>
                      <a:rPr lang="en-US" sz="900" dirty="0"/>
                      <a:t>Paul Stanley</a:t>
                    </a:r>
                  </a:p>
                </p:txBody>
              </p:sp>
            </p:grpSp>
            <p:sp>
              <p:nvSpPr>
                <p:cNvPr id="109" name="TextBox 11">
                  <a:extLst>
                    <a:ext uri="{FF2B5EF4-FFF2-40B4-BE49-F238E27FC236}">
                      <a16:creationId xmlns:a16="http://schemas.microsoft.com/office/drawing/2014/main" id="{6F4CAF28-557A-4F7F-876F-4637AD255F8F}"/>
                    </a:ext>
                  </a:extLst>
                </p:cNvPr>
                <p:cNvSpPr txBox="1"/>
                <p:nvPr/>
              </p:nvSpPr>
              <p:spPr>
                <a:xfrm>
                  <a:off x="7647707" y="5694061"/>
                  <a:ext cx="430867" cy="570862"/>
                </a:xfrm>
                <a:prstGeom prst="rect">
                  <a:avLst/>
                </a:prstGeom>
                <a:solidFill>
                  <a:srgbClr val="C3DBE5"/>
                </a:solidFill>
                <a:ln>
                  <a:noFill/>
                </a:ln>
              </p:spPr>
              <p:txBody>
                <a:bodyPr wrap="square" lIns="9142" rIns="9142"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sz="900" b="1" dirty="0">
                    <a:solidFill>
                      <a:srgbClr val="000000"/>
                    </a:solidFill>
                    <a:latin typeface="Arial"/>
                    <a:cs typeface="Arial" charset="0"/>
                  </a:endParaRPr>
                </a:p>
              </p:txBody>
            </p:sp>
            <p:pic>
              <p:nvPicPr>
                <p:cNvPr id="110" name="Picture Placeholder 6">
                  <a:extLst>
                    <a:ext uri="{FF2B5EF4-FFF2-40B4-BE49-F238E27FC236}">
                      <a16:creationId xmlns:a16="http://schemas.microsoft.com/office/drawing/2014/main" id="{D8C3E758-5E8F-4B1C-B146-6EE1E820210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7650347" y="5686799"/>
                  <a:ext cx="451163" cy="575922"/>
                </a:xfrm>
                <a:prstGeom prst="rect">
                  <a:avLst/>
                </a:prstGeom>
              </p:spPr>
            </p:pic>
          </p:grpSp>
          <p:grpSp>
            <p:nvGrpSpPr>
              <p:cNvPr id="15" name="Group 14">
                <a:extLst>
                  <a:ext uri="{FF2B5EF4-FFF2-40B4-BE49-F238E27FC236}">
                    <a16:creationId xmlns:a16="http://schemas.microsoft.com/office/drawing/2014/main" id="{214A1E8E-AC42-4238-98C0-0B8C9F674FC5}"/>
                  </a:ext>
                </a:extLst>
              </p:cNvPr>
              <p:cNvGrpSpPr/>
              <p:nvPr/>
            </p:nvGrpSpPr>
            <p:grpSpPr>
              <a:xfrm>
                <a:off x="10109159" y="2854984"/>
                <a:ext cx="1552053" cy="574742"/>
                <a:chOff x="10090109" y="2854984"/>
                <a:chExt cx="1552053" cy="574742"/>
              </a:xfrm>
              <a:effectLst>
                <a:outerShdw blurRad="50800" dist="38100" dir="2700000" algn="tl" rotWithShape="0">
                  <a:prstClr val="black">
                    <a:alpha val="40000"/>
                  </a:prstClr>
                </a:outerShdw>
              </a:effectLst>
            </p:grpSpPr>
            <p:grpSp>
              <p:nvGrpSpPr>
                <p:cNvPr id="104" name="Group 103">
                  <a:extLst>
                    <a:ext uri="{FF2B5EF4-FFF2-40B4-BE49-F238E27FC236}">
                      <a16:creationId xmlns:a16="http://schemas.microsoft.com/office/drawing/2014/main" id="{C97E3D2B-B189-48DC-834A-F3F993368181}"/>
                    </a:ext>
                  </a:extLst>
                </p:cNvPr>
                <p:cNvGrpSpPr/>
                <p:nvPr/>
              </p:nvGrpSpPr>
              <p:grpSpPr>
                <a:xfrm>
                  <a:off x="10090109" y="2854984"/>
                  <a:ext cx="1552053" cy="574742"/>
                  <a:chOff x="4268303" y="4112183"/>
                  <a:chExt cx="1553670" cy="575341"/>
                </a:xfrm>
              </p:grpSpPr>
              <p:sp>
                <p:nvSpPr>
                  <p:cNvPr id="106" name="TextBox 105">
                    <a:extLst>
                      <a:ext uri="{FF2B5EF4-FFF2-40B4-BE49-F238E27FC236}">
                        <a16:creationId xmlns:a16="http://schemas.microsoft.com/office/drawing/2014/main" id="{97077733-F56A-45C1-994A-68A6FCBC155D}"/>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Safety &amp; Regulatory Affairs</a:t>
                    </a:r>
                  </a:p>
                  <a:p>
                    <a:pPr marL="502769" defTabSz="914126"/>
                    <a:r>
                      <a:rPr lang="en-US" sz="900" dirty="0">
                        <a:solidFill>
                          <a:srgbClr val="000000"/>
                        </a:solidFill>
                      </a:rPr>
                      <a:t>Europe</a:t>
                    </a:r>
                  </a:p>
                </p:txBody>
              </p:sp>
              <p:sp>
                <p:nvSpPr>
                  <p:cNvPr id="107" name="TextBox 106">
                    <a:extLst>
                      <a:ext uri="{FF2B5EF4-FFF2-40B4-BE49-F238E27FC236}">
                        <a16:creationId xmlns:a16="http://schemas.microsoft.com/office/drawing/2014/main" id="{20DFF68D-4C28-4FBB-839C-61A99ADAAEEF}"/>
                      </a:ext>
                    </a:extLst>
                  </p:cNvPr>
                  <p:cNvSpPr txBox="1"/>
                  <p:nvPr/>
                </p:nvSpPr>
                <p:spPr>
                  <a:xfrm>
                    <a:off x="4268303"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Eric DeMoney</a:t>
                    </a:r>
                  </a:p>
                </p:txBody>
              </p:sp>
            </p:grpSp>
            <p:pic>
              <p:nvPicPr>
                <p:cNvPr id="105" name="Picture 104">
                  <a:extLst>
                    <a:ext uri="{FF2B5EF4-FFF2-40B4-BE49-F238E27FC236}">
                      <a16:creationId xmlns:a16="http://schemas.microsoft.com/office/drawing/2014/main" id="{FF16DDF5-8293-4419-A53F-13FC1415A377}"/>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0093275" y="2858808"/>
                  <a:ext cx="406426" cy="568996"/>
                </a:xfrm>
                <a:prstGeom prst="rect">
                  <a:avLst/>
                </a:prstGeom>
              </p:spPr>
            </p:pic>
          </p:grpSp>
          <p:grpSp>
            <p:nvGrpSpPr>
              <p:cNvPr id="16" name="Group 15">
                <a:extLst>
                  <a:ext uri="{FF2B5EF4-FFF2-40B4-BE49-F238E27FC236}">
                    <a16:creationId xmlns:a16="http://schemas.microsoft.com/office/drawing/2014/main" id="{61EA2DB3-A72A-4B90-BAEE-71642EF92FAF}"/>
                  </a:ext>
                </a:extLst>
              </p:cNvPr>
              <p:cNvGrpSpPr/>
              <p:nvPr/>
            </p:nvGrpSpPr>
            <p:grpSpPr>
              <a:xfrm>
                <a:off x="8258116" y="2844005"/>
                <a:ext cx="1560161" cy="583173"/>
                <a:chOff x="8258116" y="2844005"/>
                <a:chExt cx="1560161" cy="583173"/>
              </a:xfrm>
              <a:effectLst>
                <a:outerShdw blurRad="50800" dist="38100" dir="2700000" algn="tl" rotWithShape="0">
                  <a:prstClr val="black">
                    <a:alpha val="40000"/>
                  </a:prstClr>
                </a:outerShdw>
              </a:effectLst>
            </p:grpSpPr>
            <p:grpSp>
              <p:nvGrpSpPr>
                <p:cNvPr id="99" name="Group 98">
                  <a:extLst>
                    <a:ext uri="{FF2B5EF4-FFF2-40B4-BE49-F238E27FC236}">
                      <a16:creationId xmlns:a16="http://schemas.microsoft.com/office/drawing/2014/main" id="{1C7FE6AF-27DA-4C01-A2D8-62B51B076CFC}"/>
                    </a:ext>
                  </a:extLst>
                </p:cNvPr>
                <p:cNvGrpSpPr/>
                <p:nvPr/>
              </p:nvGrpSpPr>
              <p:grpSpPr>
                <a:xfrm>
                  <a:off x="8266224" y="2852437"/>
                  <a:ext cx="1552053" cy="574741"/>
                  <a:chOff x="4268303" y="4112183"/>
                  <a:chExt cx="1553670" cy="575341"/>
                </a:xfrm>
              </p:grpSpPr>
              <p:sp>
                <p:nvSpPr>
                  <p:cNvPr id="102" name="TextBox 101">
                    <a:extLst>
                      <a:ext uri="{FF2B5EF4-FFF2-40B4-BE49-F238E27FC236}">
                        <a16:creationId xmlns:a16="http://schemas.microsoft.com/office/drawing/2014/main" id="{6BE0779F-FE0A-4E6D-B33E-552B2B32D774}"/>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Safety &amp; Regulatory Affairs</a:t>
                    </a:r>
                  </a:p>
                  <a:p>
                    <a:pPr marL="502769" defTabSz="914126"/>
                    <a:r>
                      <a:rPr lang="en-US" sz="900" dirty="0">
                        <a:solidFill>
                          <a:srgbClr val="000000"/>
                        </a:solidFill>
                      </a:rPr>
                      <a:t>WDC</a:t>
                    </a:r>
                  </a:p>
                </p:txBody>
              </p:sp>
              <p:sp>
                <p:nvSpPr>
                  <p:cNvPr id="103" name="TextBox 102">
                    <a:extLst>
                      <a:ext uri="{FF2B5EF4-FFF2-40B4-BE49-F238E27FC236}">
                        <a16:creationId xmlns:a16="http://schemas.microsoft.com/office/drawing/2014/main" id="{37D69529-932F-4038-B44E-7A26779D8055}"/>
                      </a:ext>
                    </a:extLst>
                  </p:cNvPr>
                  <p:cNvSpPr txBox="1"/>
                  <p:nvPr/>
                </p:nvSpPr>
                <p:spPr>
                  <a:xfrm>
                    <a:off x="4268303"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Kara Charles</a:t>
                    </a:r>
                  </a:p>
                </p:txBody>
              </p:sp>
            </p:grpSp>
            <p:sp>
              <p:nvSpPr>
                <p:cNvPr id="100" name="TextBox 11">
                  <a:extLst>
                    <a:ext uri="{FF2B5EF4-FFF2-40B4-BE49-F238E27FC236}">
                      <a16:creationId xmlns:a16="http://schemas.microsoft.com/office/drawing/2014/main" id="{53F5DF5F-0DF8-4F53-B7C1-7840C728F930}"/>
                    </a:ext>
                  </a:extLst>
                </p:cNvPr>
                <p:cNvSpPr txBox="1"/>
                <p:nvPr/>
              </p:nvSpPr>
              <p:spPr>
                <a:xfrm>
                  <a:off x="8258116" y="2844005"/>
                  <a:ext cx="452329" cy="583107"/>
                </a:xfrm>
                <a:prstGeom prst="rect">
                  <a:avLst/>
                </a:prstGeom>
                <a:solidFill>
                  <a:srgbClr val="C3DBE5"/>
                </a:solidFill>
                <a:ln>
                  <a:noFill/>
                </a:ln>
              </p:spPr>
              <p:txBody>
                <a:bodyPr wrap="square" lIns="9142" rIns="9142"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900" b="1" dirty="0">
                      <a:solidFill>
                        <a:srgbClr val="000000"/>
                      </a:solidFill>
                      <a:latin typeface="Arial"/>
                      <a:cs typeface="Arial" charset="0"/>
                    </a:rPr>
                    <a:t>OPEN</a:t>
                  </a:r>
                </a:p>
              </p:txBody>
            </p:sp>
            <p:pic>
              <p:nvPicPr>
                <p:cNvPr id="101" name="Picture Placeholder 4">
                  <a:extLst>
                    <a:ext uri="{FF2B5EF4-FFF2-40B4-BE49-F238E27FC236}">
                      <a16:creationId xmlns:a16="http://schemas.microsoft.com/office/drawing/2014/main" id="{FA2ECF63-82D6-4896-994F-D0C23099460C}"/>
                    </a:ext>
                  </a:extLst>
                </p:cNvPr>
                <p:cNvPicPr>
                  <a:picLocks noChangeAspect="1"/>
                </p:cNvPicPr>
                <p:nvPr/>
              </p:nvPicPr>
              <p:blipFill>
                <a:blip r:embed="rId12" cstate="print">
                  <a:extLst>
                    <a:ext uri="{28A0092B-C50C-407E-A947-70E740481C1C}">
                      <a14:useLocalDpi xmlns:a14="http://schemas.microsoft.com/office/drawing/2010/main" val="0"/>
                    </a:ext>
                  </a:extLst>
                </a:blip>
                <a:srcRect l="7216" r="7216"/>
                <a:stretch>
                  <a:fillRect/>
                </a:stretch>
              </p:blipFill>
              <p:spPr>
                <a:xfrm>
                  <a:off x="8260435" y="2852437"/>
                  <a:ext cx="449984" cy="574417"/>
                </a:xfrm>
                <a:prstGeom prst="rect">
                  <a:avLst/>
                </a:prstGeom>
              </p:spPr>
            </p:pic>
          </p:grpSp>
          <p:grpSp>
            <p:nvGrpSpPr>
              <p:cNvPr id="17" name="Group 16">
                <a:extLst>
                  <a:ext uri="{FF2B5EF4-FFF2-40B4-BE49-F238E27FC236}">
                    <a16:creationId xmlns:a16="http://schemas.microsoft.com/office/drawing/2014/main" id="{3A009439-A2F2-4DD6-9C2B-AAC0B8DCE06A}"/>
                  </a:ext>
                </a:extLst>
              </p:cNvPr>
              <p:cNvGrpSpPr/>
              <p:nvPr/>
            </p:nvGrpSpPr>
            <p:grpSpPr>
              <a:xfrm>
                <a:off x="2416346" y="5062980"/>
                <a:ext cx="1564544" cy="578633"/>
                <a:chOff x="2416346" y="4986780"/>
                <a:chExt cx="1564544" cy="578633"/>
              </a:xfrm>
              <a:effectLst>
                <a:outerShdw blurRad="50800" dist="38100" dir="2700000" algn="tl" rotWithShape="0">
                  <a:prstClr val="black">
                    <a:alpha val="40000"/>
                  </a:prstClr>
                </a:outerShdw>
              </a:effectLst>
            </p:grpSpPr>
            <p:grpSp>
              <p:nvGrpSpPr>
                <p:cNvPr id="95" name="Group 94">
                  <a:extLst>
                    <a:ext uri="{FF2B5EF4-FFF2-40B4-BE49-F238E27FC236}">
                      <a16:creationId xmlns:a16="http://schemas.microsoft.com/office/drawing/2014/main" id="{10F1C4B8-C888-420F-974E-3A7FED5567EB}"/>
                    </a:ext>
                  </a:extLst>
                </p:cNvPr>
                <p:cNvGrpSpPr/>
                <p:nvPr/>
              </p:nvGrpSpPr>
              <p:grpSpPr>
                <a:xfrm>
                  <a:off x="2427220" y="4986853"/>
                  <a:ext cx="1553670" cy="578560"/>
                  <a:chOff x="6355419" y="4783371"/>
                  <a:chExt cx="1553670" cy="578560"/>
                </a:xfrm>
              </p:grpSpPr>
              <p:sp>
                <p:nvSpPr>
                  <p:cNvPr id="97" name="TextBox 96">
                    <a:extLst>
                      <a:ext uri="{FF2B5EF4-FFF2-40B4-BE49-F238E27FC236}">
                        <a16:creationId xmlns:a16="http://schemas.microsoft.com/office/drawing/2014/main" id="{CE823D4A-22F8-4BF5-9956-EFE59393C1AB}"/>
                      </a:ext>
                    </a:extLst>
                  </p:cNvPr>
                  <p:cNvSpPr txBox="1"/>
                  <p:nvPr/>
                </p:nvSpPr>
                <p:spPr>
                  <a:xfrm>
                    <a:off x="6355419" y="4783371"/>
                    <a:ext cx="1553670" cy="445654"/>
                  </a:xfrm>
                  <a:prstGeom prst="rect">
                    <a:avLst/>
                  </a:prstGeom>
                  <a:solidFill>
                    <a:srgbClr val="A7C7E1"/>
                  </a:solidFill>
                  <a:ln>
                    <a:noFill/>
                  </a:ln>
                </p:spPr>
                <p:txBody>
                  <a:bodyPr wrap="square" lIns="9140" tIns="9140" rIns="9140" bIns="9140"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r>
                      <a:rPr lang="en-US" sz="900" dirty="0"/>
                      <a:t>Associate Technical Fellow</a:t>
                    </a:r>
                  </a:p>
                </p:txBody>
              </p:sp>
              <p:sp>
                <p:nvSpPr>
                  <p:cNvPr id="98" name="TextBox 97">
                    <a:extLst>
                      <a:ext uri="{FF2B5EF4-FFF2-40B4-BE49-F238E27FC236}">
                        <a16:creationId xmlns:a16="http://schemas.microsoft.com/office/drawing/2014/main" id="{10CA5E41-A621-4392-BC10-2D43A11ADCCC}"/>
                      </a:ext>
                    </a:extLst>
                  </p:cNvPr>
                  <p:cNvSpPr txBox="1"/>
                  <p:nvPr/>
                </p:nvSpPr>
                <p:spPr>
                  <a:xfrm>
                    <a:off x="6355419" y="5224807"/>
                    <a:ext cx="1553670" cy="137124"/>
                  </a:xfrm>
                  <a:prstGeom prst="rect">
                    <a:avLst/>
                  </a:prstGeom>
                  <a:solidFill>
                    <a:srgbClr val="003CA2"/>
                  </a:solidFill>
                  <a:ln>
                    <a:noFill/>
                  </a:ln>
                </p:spPr>
                <p:txBody>
                  <a:bodyPr wrap="square" lIns="9140" tIns="9140" rIns="9140" bIns="9140"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r>
                      <a:rPr lang="en-US" sz="900" dirty="0"/>
                      <a:t>Chris Eisele</a:t>
                    </a:r>
                  </a:p>
                </p:txBody>
              </p:sp>
            </p:grpSp>
            <p:pic>
              <p:nvPicPr>
                <p:cNvPr id="96" name="Picture Placeholder 4">
                  <a:extLst>
                    <a:ext uri="{FF2B5EF4-FFF2-40B4-BE49-F238E27FC236}">
                      <a16:creationId xmlns:a16="http://schemas.microsoft.com/office/drawing/2014/main" id="{FFD3A6A2-6812-4AA2-9FCA-2A019C2AB322}"/>
                    </a:ext>
                  </a:extLst>
                </p:cNvPr>
                <p:cNvPicPr>
                  <a:picLocks noChangeAspect="1"/>
                </p:cNvPicPr>
                <p:nvPr/>
              </p:nvPicPr>
              <p:blipFill>
                <a:blip r:embed="rId13" cstate="print">
                  <a:extLst>
                    <a:ext uri="{28A0092B-C50C-407E-A947-70E740481C1C}">
                      <a14:useLocalDpi xmlns:a14="http://schemas.microsoft.com/office/drawing/2010/main" val="0"/>
                    </a:ext>
                  </a:extLst>
                </a:blip>
                <a:srcRect t="4416" b="4416"/>
                <a:stretch>
                  <a:fillRect/>
                </a:stretch>
              </p:blipFill>
              <p:spPr>
                <a:xfrm>
                  <a:off x="2416346" y="4986780"/>
                  <a:ext cx="499096" cy="577911"/>
                </a:xfrm>
                <a:prstGeom prst="rect">
                  <a:avLst/>
                </a:prstGeom>
              </p:spPr>
            </p:pic>
          </p:grpSp>
          <p:cxnSp>
            <p:nvCxnSpPr>
              <p:cNvPr id="18" name="Connector: Elbow 17">
                <a:extLst>
                  <a:ext uri="{FF2B5EF4-FFF2-40B4-BE49-F238E27FC236}">
                    <a16:creationId xmlns:a16="http://schemas.microsoft.com/office/drawing/2014/main" id="{765CA183-BBEA-416A-AD25-15F148ADC773}"/>
                  </a:ext>
                </a:extLst>
              </p:cNvPr>
              <p:cNvCxnSpPr>
                <a:stCxn id="67" idx="0"/>
                <a:endCxn id="157" idx="2"/>
              </p:cNvCxnSpPr>
              <p:nvPr/>
            </p:nvCxnSpPr>
            <p:spPr>
              <a:xfrm rot="5400000" flipH="1" flipV="1">
                <a:off x="3540258" y="-429386"/>
                <a:ext cx="484215" cy="460733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96B1C78-32BA-4DD8-9AD6-76BD65C24004}"/>
                  </a:ext>
                </a:extLst>
              </p:cNvPr>
              <p:cNvCxnSpPr>
                <a:stCxn id="49" idx="0"/>
                <a:endCxn id="157" idx="2"/>
              </p:cNvCxnSpPr>
              <p:nvPr/>
            </p:nvCxnSpPr>
            <p:spPr>
              <a:xfrm rot="5400000" flipH="1" flipV="1">
                <a:off x="4806043" y="838440"/>
                <a:ext cx="486256" cy="20737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507584A1-E449-4E45-95F6-7B95D0132616}"/>
                  </a:ext>
                </a:extLst>
              </p:cNvPr>
              <p:cNvCxnSpPr>
                <a:stCxn id="93" idx="0"/>
                <a:endCxn id="157" idx="2"/>
              </p:cNvCxnSpPr>
              <p:nvPr/>
            </p:nvCxnSpPr>
            <p:spPr>
              <a:xfrm rot="16200000" flipV="1">
                <a:off x="6102819" y="1615387"/>
                <a:ext cx="487212" cy="520784"/>
              </a:xfrm>
              <a:prstGeom prst="bentConnector3">
                <a:avLst>
                  <a:gd name="adj1" fmla="val 50489"/>
                </a:avLst>
              </a:prstGeom>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4E0FF75-B274-4B7B-A1F8-55C8DD8F076E}"/>
                  </a:ext>
                </a:extLst>
              </p:cNvPr>
              <p:cNvCxnSpPr>
                <a:stCxn id="77" idx="0"/>
                <a:endCxn id="157" idx="2"/>
              </p:cNvCxnSpPr>
              <p:nvPr/>
            </p:nvCxnSpPr>
            <p:spPr>
              <a:xfrm rot="16200000" flipV="1">
                <a:off x="7773755" y="-55549"/>
                <a:ext cx="503376" cy="3878820"/>
              </a:xfrm>
              <a:prstGeom prst="bentConnector3">
                <a:avLst>
                  <a:gd name="adj1" fmla="val 51892"/>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534E7042-90FB-4E06-B755-C21F95F81C72}"/>
                  </a:ext>
                </a:extLst>
              </p:cNvPr>
              <p:cNvCxnSpPr>
                <a:stCxn id="78" idx="2"/>
                <a:endCxn id="105" idx="1"/>
              </p:cNvCxnSpPr>
              <p:nvPr/>
            </p:nvCxnSpPr>
            <p:spPr>
              <a:xfrm rot="16200000" flipH="1">
                <a:off x="9822081" y="2853062"/>
                <a:ext cx="433016" cy="14747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11F88C8-C35C-4DD4-8EBA-DB057464DFE4}"/>
                  </a:ext>
                </a:extLst>
              </p:cNvPr>
              <p:cNvCxnSpPr>
                <a:cxnSpLocks/>
                <a:stCxn id="78" idx="2"/>
              </p:cNvCxnSpPr>
              <p:nvPr/>
            </p:nvCxnSpPr>
            <p:spPr>
              <a:xfrm rot="16200000" flipH="1">
                <a:off x="9460476" y="3214666"/>
                <a:ext cx="1149448" cy="14069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909954B-E491-44BB-8A19-C34530FAC0B7}"/>
                  </a:ext>
                </a:extLst>
              </p:cNvPr>
              <p:cNvCxnSpPr>
                <a:cxnSpLocks/>
                <a:stCxn id="1028" idx="1"/>
                <a:endCxn id="78" idx="2"/>
              </p:cNvCxnSpPr>
              <p:nvPr/>
            </p:nvCxnSpPr>
            <p:spPr>
              <a:xfrm rot="10800000">
                <a:off x="9964854" y="2710291"/>
                <a:ext cx="141169" cy="187586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8DE02CB-99E0-4D7B-82DF-E3C531ED5B86}"/>
                  </a:ext>
                </a:extLst>
              </p:cNvPr>
              <p:cNvCxnSpPr>
                <a:stCxn id="102" idx="3"/>
                <a:endCxn id="78" idx="2"/>
              </p:cNvCxnSpPr>
              <p:nvPr/>
            </p:nvCxnSpPr>
            <p:spPr>
              <a:xfrm flipV="1">
                <a:off x="9818277" y="2710290"/>
                <a:ext cx="146576" cy="3647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E0B70B4-E911-4A60-9EC0-C4D86AED6389}"/>
                  </a:ext>
                </a:extLst>
              </p:cNvPr>
              <p:cNvCxnSpPr>
                <a:stCxn id="147" idx="3"/>
                <a:endCxn id="78" idx="2"/>
              </p:cNvCxnSpPr>
              <p:nvPr/>
            </p:nvCxnSpPr>
            <p:spPr>
              <a:xfrm flipV="1">
                <a:off x="9807135" y="2710290"/>
                <a:ext cx="157718" cy="108617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92720F6B-23C7-4AAE-8837-4C5F89307B04}"/>
                  </a:ext>
                </a:extLst>
              </p:cNvPr>
              <p:cNvCxnSpPr>
                <a:stCxn id="83" idx="3"/>
                <a:endCxn id="78" idx="2"/>
              </p:cNvCxnSpPr>
              <p:nvPr/>
            </p:nvCxnSpPr>
            <p:spPr>
              <a:xfrm flipV="1">
                <a:off x="9800480" y="2710290"/>
                <a:ext cx="164373" cy="180488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CD9B5AB1-AE91-4FEA-8FA6-5A892C304038}"/>
                  </a:ext>
                </a:extLst>
              </p:cNvPr>
              <p:cNvCxnSpPr>
                <a:cxnSpLocks/>
              </p:cNvCxnSpPr>
              <p:nvPr/>
            </p:nvCxnSpPr>
            <p:spPr>
              <a:xfrm rot="16200000" flipH="1">
                <a:off x="5805550" y="2851093"/>
                <a:ext cx="465862" cy="14213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EA800E81-A1A0-413F-9CB5-A3C543FC02CB}"/>
                  </a:ext>
                </a:extLst>
              </p:cNvPr>
              <p:cNvCxnSpPr>
                <a:cxnSpLocks/>
                <a:stCxn id="125" idx="1"/>
              </p:cNvCxnSpPr>
              <p:nvPr/>
            </p:nvCxnSpPr>
            <p:spPr>
              <a:xfrm rot="10800000">
                <a:off x="815977" y="2692505"/>
                <a:ext cx="152594" cy="46004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C35C1A8-DE39-47D9-8A8F-603E7C656476}"/>
                  </a:ext>
                </a:extLst>
              </p:cNvPr>
              <p:cNvCxnSpPr>
                <a:cxnSpLocks/>
              </p:cNvCxnSpPr>
              <p:nvPr/>
            </p:nvCxnSpPr>
            <p:spPr>
              <a:xfrm rot="10800000">
                <a:off x="815976" y="2692502"/>
                <a:ext cx="154929" cy="12313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23CD2923-9B8B-4B77-A7DD-A11B6374704B}"/>
                  </a:ext>
                </a:extLst>
              </p:cNvPr>
              <p:cNvCxnSpPr>
                <a:stCxn id="133" idx="1"/>
              </p:cNvCxnSpPr>
              <p:nvPr/>
            </p:nvCxnSpPr>
            <p:spPr>
              <a:xfrm rot="10800000">
                <a:off x="3349625" y="2692501"/>
                <a:ext cx="165944" cy="119117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140F937E-43D6-4EFB-88EB-A9F180358681}"/>
                  </a:ext>
                </a:extLst>
              </p:cNvPr>
              <p:cNvCxnSpPr>
                <a:cxnSpLocks/>
                <a:stCxn id="151" idx="1"/>
              </p:cNvCxnSpPr>
              <p:nvPr/>
            </p:nvCxnSpPr>
            <p:spPr>
              <a:xfrm rot="10800000">
                <a:off x="3349625" y="2692505"/>
                <a:ext cx="166024" cy="425542"/>
              </a:xfrm>
              <a:prstGeom prst="bentConnector2">
                <a:avLst/>
              </a:prstGeom>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F17984DD-765C-495B-A805-18DDD2DE7FD0}"/>
                  </a:ext>
                </a:extLst>
              </p:cNvPr>
              <p:cNvGrpSpPr/>
              <p:nvPr/>
            </p:nvGrpSpPr>
            <p:grpSpPr>
              <a:xfrm>
                <a:off x="5829327" y="2119385"/>
                <a:ext cx="1553516" cy="575497"/>
                <a:chOff x="5829327" y="2030485"/>
                <a:chExt cx="1553516" cy="575497"/>
              </a:xfrm>
              <a:effectLst>
                <a:outerShdw blurRad="50800" dist="38100" dir="2700000" algn="tl" rotWithShape="0">
                  <a:prstClr val="black">
                    <a:alpha val="40000"/>
                  </a:prstClr>
                </a:outerShdw>
              </a:effectLst>
            </p:grpSpPr>
            <p:grpSp>
              <p:nvGrpSpPr>
                <p:cNvPr id="91" name="Group 90">
                  <a:extLst>
                    <a:ext uri="{FF2B5EF4-FFF2-40B4-BE49-F238E27FC236}">
                      <a16:creationId xmlns:a16="http://schemas.microsoft.com/office/drawing/2014/main" id="{64EE9010-6D5E-44C2-8A50-B442E0CE79AE}"/>
                    </a:ext>
                  </a:extLst>
                </p:cNvPr>
                <p:cNvGrpSpPr/>
                <p:nvPr/>
              </p:nvGrpSpPr>
              <p:grpSpPr>
                <a:xfrm>
                  <a:off x="5830790" y="2030485"/>
                  <a:ext cx="1552053" cy="574741"/>
                  <a:chOff x="4268303" y="4112183"/>
                  <a:chExt cx="1553670" cy="575341"/>
                </a:xfrm>
              </p:grpSpPr>
              <p:sp>
                <p:nvSpPr>
                  <p:cNvPr id="93" name="TextBox 92">
                    <a:extLst>
                      <a:ext uri="{FF2B5EF4-FFF2-40B4-BE49-F238E27FC236}">
                        <a16:creationId xmlns:a16="http://schemas.microsoft.com/office/drawing/2014/main" id="{BA9AD230-9A57-4E9D-8B38-BC092EF26594}"/>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Global Safety Strategy</a:t>
                    </a:r>
                  </a:p>
                </p:txBody>
              </p:sp>
              <p:sp>
                <p:nvSpPr>
                  <p:cNvPr id="94" name="TextBox 93">
                    <a:extLst>
                      <a:ext uri="{FF2B5EF4-FFF2-40B4-BE49-F238E27FC236}">
                        <a16:creationId xmlns:a16="http://schemas.microsoft.com/office/drawing/2014/main" id="{2B8C40CC-7D4E-49FE-B602-4A4C3EDE901F}"/>
                      </a:ext>
                    </a:extLst>
                  </p:cNvPr>
                  <p:cNvSpPr txBox="1"/>
                  <p:nvPr/>
                </p:nvSpPr>
                <p:spPr>
                  <a:xfrm>
                    <a:off x="4268303"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David Zwegers </a:t>
                    </a:r>
                  </a:p>
                </p:txBody>
              </p:sp>
            </p:grpSp>
            <p:pic>
              <p:nvPicPr>
                <p:cNvPr id="92" name="Picture 91">
                  <a:extLst>
                    <a:ext uri="{FF2B5EF4-FFF2-40B4-BE49-F238E27FC236}">
                      <a16:creationId xmlns:a16="http://schemas.microsoft.com/office/drawing/2014/main" id="{C3DFFF83-0134-41F4-9A2E-3AB52F85E39D}"/>
                    </a:ext>
                  </a:extLst>
                </p:cNvPr>
                <p:cNvPicPr>
                  <a:picLocks noChangeAspect="1"/>
                </p:cNvPicPr>
                <p:nvPr/>
              </p:nvPicPr>
              <p:blipFill rotWithShape="1">
                <a:blip r:embed="rId14"/>
                <a:srcRect b="3245"/>
                <a:stretch/>
              </p:blipFill>
              <p:spPr>
                <a:xfrm>
                  <a:off x="5829327" y="2032610"/>
                  <a:ext cx="423286" cy="573372"/>
                </a:xfrm>
                <a:prstGeom prst="rect">
                  <a:avLst/>
                </a:prstGeom>
              </p:spPr>
            </p:pic>
          </p:grpSp>
          <p:grpSp>
            <p:nvGrpSpPr>
              <p:cNvPr id="35" name="Group 34">
                <a:extLst>
                  <a:ext uri="{FF2B5EF4-FFF2-40B4-BE49-F238E27FC236}">
                    <a16:creationId xmlns:a16="http://schemas.microsoft.com/office/drawing/2014/main" id="{C166AEC8-3213-4F66-AB8B-4B7602F390E2}"/>
                  </a:ext>
                </a:extLst>
              </p:cNvPr>
              <p:cNvGrpSpPr/>
              <p:nvPr/>
            </p:nvGrpSpPr>
            <p:grpSpPr>
              <a:xfrm>
                <a:off x="6100650" y="2861921"/>
                <a:ext cx="1562566" cy="584543"/>
                <a:chOff x="6100650" y="2773021"/>
                <a:chExt cx="1562566" cy="584543"/>
              </a:xfrm>
              <a:effectLst>
                <a:outerShdw blurRad="50800" dist="38100" dir="2700000" algn="tl" rotWithShape="0">
                  <a:prstClr val="black">
                    <a:alpha val="40000"/>
                  </a:prstClr>
                </a:outerShdw>
              </a:effectLst>
            </p:grpSpPr>
            <p:grpSp>
              <p:nvGrpSpPr>
                <p:cNvPr id="85" name="Group 84">
                  <a:extLst>
                    <a:ext uri="{FF2B5EF4-FFF2-40B4-BE49-F238E27FC236}">
                      <a16:creationId xmlns:a16="http://schemas.microsoft.com/office/drawing/2014/main" id="{EDBAA08E-C816-43DB-956F-3CA9301C5E96}"/>
                    </a:ext>
                  </a:extLst>
                </p:cNvPr>
                <p:cNvGrpSpPr/>
                <p:nvPr/>
              </p:nvGrpSpPr>
              <p:grpSpPr>
                <a:xfrm>
                  <a:off x="6109546" y="2773021"/>
                  <a:ext cx="1553670" cy="584489"/>
                  <a:chOff x="5829616" y="2773021"/>
                  <a:chExt cx="1553670" cy="584489"/>
                </a:xfrm>
              </p:grpSpPr>
              <p:sp>
                <p:nvSpPr>
                  <p:cNvPr id="87" name="TextBox 86">
                    <a:extLst>
                      <a:ext uri="{FF2B5EF4-FFF2-40B4-BE49-F238E27FC236}">
                        <a16:creationId xmlns:a16="http://schemas.microsoft.com/office/drawing/2014/main" id="{45733D4F-F498-4CAB-939D-A45947BC34A6}"/>
                      </a:ext>
                    </a:extLst>
                  </p:cNvPr>
                  <p:cNvSpPr txBox="1"/>
                  <p:nvPr/>
                </p:nvSpPr>
                <p:spPr>
                  <a:xfrm>
                    <a:off x="5830790" y="2773021"/>
                    <a:ext cx="475772" cy="573372"/>
                  </a:xfrm>
                  <a:prstGeom prst="rect">
                    <a:avLst/>
                  </a:prstGeom>
                  <a:solidFill>
                    <a:srgbClr val="C3DBE5"/>
                  </a:solidFill>
                  <a:ln>
                    <a:noFill/>
                  </a:ln>
                </p:spPr>
                <p:txBody>
                  <a:bodyPr wrap="square" lIns="9136" rIns="9136" rtlCol="0" anchor="ctr">
                    <a:noAutofit/>
                  </a:bodyPr>
                  <a:lstStyle/>
                  <a:p>
                    <a:pPr algn="ctr" defTabSz="914126"/>
                    <a:endParaRPr lang="en-US" sz="900" b="1" dirty="0">
                      <a:solidFill>
                        <a:srgbClr val="000000"/>
                      </a:solidFill>
                      <a:latin typeface="Arial"/>
                      <a:cs typeface="Arial" charset="0"/>
                    </a:endParaRPr>
                  </a:p>
                </p:txBody>
              </p:sp>
              <p:grpSp>
                <p:nvGrpSpPr>
                  <p:cNvPr id="88" name="Group 87">
                    <a:extLst>
                      <a:ext uri="{FF2B5EF4-FFF2-40B4-BE49-F238E27FC236}">
                        <a16:creationId xmlns:a16="http://schemas.microsoft.com/office/drawing/2014/main" id="{9F46D9E6-365E-4FDD-B709-8B709A365CF1}"/>
                      </a:ext>
                    </a:extLst>
                  </p:cNvPr>
                  <p:cNvGrpSpPr/>
                  <p:nvPr/>
                </p:nvGrpSpPr>
                <p:grpSpPr>
                  <a:xfrm>
                    <a:off x="5829616" y="2773702"/>
                    <a:ext cx="1553670" cy="583808"/>
                    <a:chOff x="5842475" y="2773702"/>
                    <a:chExt cx="1553670" cy="583808"/>
                  </a:xfrm>
                </p:grpSpPr>
                <p:sp>
                  <p:nvSpPr>
                    <p:cNvPr id="89" name="TextBox 88">
                      <a:extLst>
                        <a:ext uri="{FF2B5EF4-FFF2-40B4-BE49-F238E27FC236}">
                          <a16:creationId xmlns:a16="http://schemas.microsoft.com/office/drawing/2014/main" id="{652FA363-BA3C-4450-9019-00C337B693E1}"/>
                        </a:ext>
                      </a:extLst>
                    </p:cNvPr>
                    <p:cNvSpPr txBox="1"/>
                    <p:nvPr/>
                  </p:nvSpPr>
                  <p:spPr>
                    <a:xfrm>
                      <a:off x="5844093" y="2773702"/>
                      <a:ext cx="1552052" cy="445189"/>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System Safety</a:t>
                      </a:r>
                    </a:p>
                  </p:txBody>
                </p:sp>
                <p:sp>
                  <p:nvSpPr>
                    <p:cNvPr id="90" name="TextBox 89">
                      <a:extLst>
                        <a:ext uri="{FF2B5EF4-FFF2-40B4-BE49-F238E27FC236}">
                          <a16:creationId xmlns:a16="http://schemas.microsoft.com/office/drawing/2014/main" id="{BB19CF34-2D04-4535-B324-4F3191F5B1F9}"/>
                        </a:ext>
                      </a:extLst>
                    </p:cNvPr>
                    <p:cNvSpPr txBox="1"/>
                    <p:nvPr/>
                  </p:nvSpPr>
                  <p:spPr>
                    <a:xfrm>
                      <a:off x="5842475" y="3220386"/>
                      <a:ext cx="1553670" cy="137124"/>
                    </a:xfrm>
                    <a:prstGeom prst="rect">
                      <a:avLst/>
                    </a:prstGeom>
                    <a:solidFill>
                      <a:srgbClr val="003CA2"/>
                    </a:solidFill>
                    <a:ln>
                      <a:noFill/>
                    </a:ln>
                  </p:spPr>
                  <p:txBody>
                    <a:bodyPr wrap="square" lIns="9140" tIns="9140" rIns="9140" bIns="9140"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r>
                        <a:rPr lang="en-US" sz="900" dirty="0"/>
                        <a:t>Kalan Guiley</a:t>
                      </a:r>
                    </a:p>
                  </p:txBody>
                </p:sp>
              </p:grpSp>
            </p:grpSp>
            <p:pic>
              <p:nvPicPr>
                <p:cNvPr id="86" name="Picture 85">
                  <a:extLst>
                    <a:ext uri="{FF2B5EF4-FFF2-40B4-BE49-F238E27FC236}">
                      <a16:creationId xmlns:a16="http://schemas.microsoft.com/office/drawing/2014/main" id="{0F4A8B87-F432-4C74-B5D4-84B01B49FE25}"/>
                    </a:ext>
                  </a:extLst>
                </p:cNvPr>
                <p:cNvPicPr>
                  <a:picLocks noChangeAspect="1"/>
                </p:cNvPicPr>
                <p:nvPr/>
              </p:nvPicPr>
              <p:blipFill rotWithShape="1">
                <a:blip r:embed="rId15"/>
                <a:srcRect b="12167"/>
                <a:stretch/>
              </p:blipFill>
              <p:spPr>
                <a:xfrm>
                  <a:off x="6100650" y="2773062"/>
                  <a:ext cx="475331" cy="584502"/>
                </a:xfrm>
                <a:prstGeom prst="rect">
                  <a:avLst/>
                </a:prstGeom>
              </p:spPr>
            </p:pic>
          </p:grpSp>
          <p:grpSp>
            <p:nvGrpSpPr>
              <p:cNvPr id="79" name="Group 78">
                <a:extLst>
                  <a:ext uri="{FF2B5EF4-FFF2-40B4-BE49-F238E27FC236}">
                    <a16:creationId xmlns:a16="http://schemas.microsoft.com/office/drawing/2014/main" id="{80487599-CE9A-4094-BB35-D9D24D77C1FD}"/>
                  </a:ext>
                </a:extLst>
              </p:cNvPr>
              <p:cNvGrpSpPr/>
              <p:nvPr/>
            </p:nvGrpSpPr>
            <p:grpSpPr>
              <a:xfrm>
                <a:off x="8248830" y="4292641"/>
                <a:ext cx="1551650" cy="575236"/>
                <a:chOff x="8258453" y="4297179"/>
                <a:chExt cx="1552862" cy="575687"/>
              </a:xfrm>
            </p:grpSpPr>
            <p:grpSp>
              <p:nvGrpSpPr>
                <p:cNvPr id="81" name="Group 80">
                  <a:extLst>
                    <a:ext uri="{FF2B5EF4-FFF2-40B4-BE49-F238E27FC236}">
                      <a16:creationId xmlns:a16="http://schemas.microsoft.com/office/drawing/2014/main" id="{DF3D542A-58A2-45E9-AF08-791450351116}"/>
                    </a:ext>
                  </a:extLst>
                </p:cNvPr>
                <p:cNvGrpSpPr/>
                <p:nvPr/>
              </p:nvGrpSpPr>
              <p:grpSpPr>
                <a:xfrm>
                  <a:off x="8258454" y="4297179"/>
                  <a:ext cx="1552861" cy="575041"/>
                  <a:chOff x="10035811" y="2411702"/>
                  <a:chExt cx="1553265" cy="575191"/>
                </a:xfrm>
              </p:grpSpPr>
              <p:sp>
                <p:nvSpPr>
                  <p:cNvPr id="83" name="TextBox 82">
                    <a:extLst>
                      <a:ext uri="{FF2B5EF4-FFF2-40B4-BE49-F238E27FC236}">
                        <a16:creationId xmlns:a16="http://schemas.microsoft.com/office/drawing/2014/main" id="{DAE51156-FAD3-411E-9F17-DD115E0BCF31}"/>
                      </a:ext>
                    </a:extLst>
                  </p:cNvPr>
                  <p:cNvSpPr txBox="1"/>
                  <p:nvPr/>
                </p:nvSpPr>
                <p:spPr>
                  <a:xfrm>
                    <a:off x="10035811" y="2411702"/>
                    <a:ext cx="1553265" cy="445538"/>
                  </a:xfrm>
                  <a:prstGeom prst="rect">
                    <a:avLst/>
                  </a:prstGeom>
                  <a:solidFill>
                    <a:srgbClr val="A7C7E1"/>
                  </a:solidFill>
                  <a:ln>
                    <a:noFill/>
                  </a:ln>
                  <a:effectLst>
                    <a:outerShdw blurRad="50800" dist="38100" dir="2700000" algn="tl" rotWithShape="0">
                      <a:prstClr val="black">
                        <a:alpha val="40000"/>
                      </a:prstClr>
                    </a:outerShdw>
                  </a:effectLst>
                </p:spPr>
                <p:txBody>
                  <a:bodyPr wrap="square" lIns="9130" tIns="9130" rIns="9130" bIns="9130"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Safety &amp; Regulatory Affairs</a:t>
                    </a:r>
                  </a:p>
                  <a:p>
                    <a:pPr marL="502769" defTabSz="914126"/>
                    <a:r>
                      <a:rPr lang="en-US" sz="900" dirty="0">
                        <a:solidFill>
                          <a:srgbClr val="000000"/>
                        </a:solidFill>
                      </a:rPr>
                      <a:t>ME / Africa</a:t>
                    </a:r>
                  </a:p>
                </p:txBody>
              </p:sp>
              <p:sp>
                <p:nvSpPr>
                  <p:cNvPr id="84" name="TextBox 83">
                    <a:extLst>
                      <a:ext uri="{FF2B5EF4-FFF2-40B4-BE49-F238E27FC236}">
                        <a16:creationId xmlns:a16="http://schemas.microsoft.com/office/drawing/2014/main" id="{D867CD1C-3406-4177-BA1B-C61EC2BD30D8}"/>
                      </a:ext>
                    </a:extLst>
                  </p:cNvPr>
                  <p:cNvSpPr txBox="1"/>
                  <p:nvPr/>
                </p:nvSpPr>
                <p:spPr>
                  <a:xfrm>
                    <a:off x="10035811" y="2849805"/>
                    <a:ext cx="1553265" cy="137088"/>
                  </a:xfrm>
                  <a:prstGeom prst="rect">
                    <a:avLst/>
                  </a:prstGeom>
                  <a:solidFill>
                    <a:srgbClr val="003CA2"/>
                  </a:solidFill>
                  <a:ln>
                    <a:noFill/>
                  </a:ln>
                  <a:effectLst>
                    <a:outerShdw blurRad="50800" dist="38100" dir="2700000" algn="tl" rotWithShape="0">
                      <a:prstClr val="black">
                        <a:alpha val="40000"/>
                      </a:prstClr>
                    </a:outerShdw>
                  </a:effectLst>
                </p:spPr>
                <p:txBody>
                  <a:bodyPr wrap="square" lIns="9130" tIns="9130" rIns="9130" bIns="9130"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Kayode </a:t>
                    </a:r>
                    <a:r>
                      <a:rPr lang="en-US" sz="900" dirty="0" err="1">
                        <a:solidFill>
                          <a:srgbClr val="FFFFFF"/>
                        </a:solidFill>
                      </a:rPr>
                      <a:t>Ariwodola</a:t>
                    </a:r>
                    <a:endParaRPr lang="en-US" sz="900" dirty="0">
                      <a:solidFill>
                        <a:srgbClr val="FFFFFF"/>
                      </a:solidFill>
                    </a:endParaRPr>
                  </a:p>
                </p:txBody>
              </p:sp>
            </p:grpSp>
            <p:sp>
              <p:nvSpPr>
                <p:cNvPr id="82" name="TextBox 81">
                  <a:extLst>
                    <a:ext uri="{FF2B5EF4-FFF2-40B4-BE49-F238E27FC236}">
                      <a16:creationId xmlns:a16="http://schemas.microsoft.com/office/drawing/2014/main" id="{E8F01EDF-8696-4652-90FF-557E4A749633}"/>
                    </a:ext>
                  </a:extLst>
                </p:cNvPr>
                <p:cNvSpPr txBox="1"/>
                <p:nvPr/>
              </p:nvSpPr>
              <p:spPr>
                <a:xfrm>
                  <a:off x="8258453" y="4299045"/>
                  <a:ext cx="476144" cy="573821"/>
                </a:xfrm>
                <a:prstGeom prst="rect">
                  <a:avLst/>
                </a:prstGeom>
                <a:solidFill>
                  <a:srgbClr val="C3DBE5"/>
                </a:solidFill>
                <a:ln>
                  <a:noFill/>
                </a:ln>
              </p:spPr>
              <p:txBody>
                <a:bodyPr wrap="square" lIns="9136" rIns="9136" rtlCol="0" anchor="ctr">
                  <a:noAutofit/>
                </a:bodyPr>
                <a:lstStyle/>
                <a:p>
                  <a:pPr algn="ctr" defTabSz="914126"/>
                  <a:endParaRPr lang="en-US" sz="900" b="1" dirty="0">
                    <a:solidFill>
                      <a:srgbClr val="000000"/>
                    </a:solidFill>
                    <a:latin typeface="Arial"/>
                    <a:cs typeface="Arial" charset="0"/>
                  </a:endParaRPr>
                </a:p>
              </p:txBody>
            </p:sp>
          </p:grpSp>
          <p:grpSp>
            <p:nvGrpSpPr>
              <p:cNvPr id="38" name="Group 37">
                <a:extLst>
                  <a:ext uri="{FF2B5EF4-FFF2-40B4-BE49-F238E27FC236}">
                    <a16:creationId xmlns:a16="http://schemas.microsoft.com/office/drawing/2014/main" id="{35B14913-5A6B-4294-9FB8-5CC2EF78002A}"/>
                  </a:ext>
                </a:extLst>
              </p:cNvPr>
              <p:cNvGrpSpPr/>
              <p:nvPr/>
            </p:nvGrpSpPr>
            <p:grpSpPr>
              <a:xfrm>
                <a:off x="9188826" y="2135549"/>
                <a:ext cx="1552053" cy="574741"/>
                <a:chOff x="9188826" y="2135549"/>
                <a:chExt cx="1552053" cy="574741"/>
              </a:xfrm>
              <a:effectLst>
                <a:outerShdw blurRad="50800" dist="38100" dir="2700000" algn="tl" rotWithShape="0">
                  <a:prstClr val="black">
                    <a:alpha val="40000"/>
                  </a:prstClr>
                </a:outerShdw>
              </a:effectLst>
            </p:grpSpPr>
            <p:grpSp>
              <p:nvGrpSpPr>
                <p:cNvPr id="75" name="Group 74">
                  <a:extLst>
                    <a:ext uri="{FF2B5EF4-FFF2-40B4-BE49-F238E27FC236}">
                      <a16:creationId xmlns:a16="http://schemas.microsoft.com/office/drawing/2014/main" id="{76BFC3BD-133E-4FDF-AE67-E0285D57EE00}"/>
                    </a:ext>
                  </a:extLst>
                </p:cNvPr>
                <p:cNvGrpSpPr/>
                <p:nvPr/>
              </p:nvGrpSpPr>
              <p:grpSpPr>
                <a:xfrm>
                  <a:off x="9188826" y="2135549"/>
                  <a:ext cx="1552053" cy="574741"/>
                  <a:chOff x="4268303" y="4112183"/>
                  <a:chExt cx="1553670" cy="575341"/>
                </a:xfrm>
              </p:grpSpPr>
              <p:sp>
                <p:nvSpPr>
                  <p:cNvPr id="77" name="TextBox 76">
                    <a:extLst>
                      <a:ext uri="{FF2B5EF4-FFF2-40B4-BE49-F238E27FC236}">
                        <a16:creationId xmlns:a16="http://schemas.microsoft.com/office/drawing/2014/main" id="{83358361-DC37-4135-9293-A9B5FE9D2E25}"/>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fontAlgn="base">
                      <a:spcBef>
                        <a:spcPct val="0"/>
                      </a:spcBef>
                      <a:spcAft>
                        <a:spcPct val="0"/>
                      </a:spcAft>
                    </a:pPr>
                    <a:r>
                      <a:rPr lang="en-US" sz="900" dirty="0">
                        <a:solidFill>
                          <a:srgbClr val="000000"/>
                        </a:solidFill>
                      </a:rPr>
                      <a:t>International Teams</a:t>
                    </a:r>
                  </a:p>
                </p:txBody>
              </p:sp>
              <p:sp>
                <p:nvSpPr>
                  <p:cNvPr id="78" name="TextBox 77">
                    <a:extLst>
                      <a:ext uri="{FF2B5EF4-FFF2-40B4-BE49-F238E27FC236}">
                        <a16:creationId xmlns:a16="http://schemas.microsoft.com/office/drawing/2014/main" id="{6EDA073A-59DF-4A5F-ABF8-B99B882B259C}"/>
                      </a:ext>
                    </a:extLst>
                  </p:cNvPr>
                  <p:cNvSpPr txBox="1"/>
                  <p:nvPr/>
                </p:nvSpPr>
                <p:spPr>
                  <a:xfrm>
                    <a:off x="4268303"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fontAlgn="base">
                      <a:spcBef>
                        <a:spcPct val="0"/>
                      </a:spcBef>
                      <a:spcAft>
                        <a:spcPct val="0"/>
                      </a:spcAft>
                    </a:pPr>
                    <a:r>
                      <a:rPr lang="en-US" sz="900" dirty="0">
                        <a:solidFill>
                          <a:srgbClr val="FFFFFF"/>
                        </a:solidFill>
                      </a:rPr>
                      <a:t>Victoria Wilk</a:t>
                    </a:r>
                  </a:p>
                </p:txBody>
              </p:sp>
            </p:grpSp>
            <p:pic>
              <p:nvPicPr>
                <p:cNvPr id="76" name="Picture 75">
                  <a:extLst>
                    <a:ext uri="{FF2B5EF4-FFF2-40B4-BE49-F238E27FC236}">
                      <a16:creationId xmlns:a16="http://schemas.microsoft.com/office/drawing/2014/main" id="{D4468AAB-47F6-40A8-81B5-665DCF80721C}"/>
                    </a:ext>
                  </a:extLst>
                </p:cNvPr>
                <p:cNvPicPr>
                  <a:picLocks noChangeAspect="1"/>
                </p:cNvPicPr>
                <p:nvPr/>
              </p:nvPicPr>
              <p:blipFill>
                <a:blip r:embed="rId16"/>
                <a:stretch>
                  <a:fillRect/>
                </a:stretch>
              </p:blipFill>
              <p:spPr>
                <a:xfrm>
                  <a:off x="9188826" y="2137255"/>
                  <a:ext cx="416184" cy="572669"/>
                </a:xfrm>
                <a:prstGeom prst="rect">
                  <a:avLst/>
                </a:prstGeom>
              </p:spPr>
            </p:pic>
          </p:grpSp>
          <p:grpSp>
            <p:nvGrpSpPr>
              <p:cNvPr id="71" name="Group 70">
                <a:extLst>
                  <a:ext uri="{FF2B5EF4-FFF2-40B4-BE49-F238E27FC236}">
                    <a16:creationId xmlns:a16="http://schemas.microsoft.com/office/drawing/2014/main" id="{CA6C6A5A-4773-4B5C-A4B7-B87A77A2CCF1}"/>
                  </a:ext>
                </a:extLst>
              </p:cNvPr>
              <p:cNvGrpSpPr/>
              <p:nvPr/>
            </p:nvGrpSpPr>
            <p:grpSpPr>
              <a:xfrm>
                <a:off x="10105751" y="4290121"/>
                <a:ext cx="1551649" cy="589603"/>
                <a:chOff x="4268303" y="4098245"/>
                <a:chExt cx="1553670" cy="575338"/>
              </a:xfrm>
            </p:grpSpPr>
            <p:sp>
              <p:nvSpPr>
                <p:cNvPr id="73" name="TextBox 72">
                  <a:extLst>
                    <a:ext uri="{FF2B5EF4-FFF2-40B4-BE49-F238E27FC236}">
                      <a16:creationId xmlns:a16="http://schemas.microsoft.com/office/drawing/2014/main" id="{73190449-FFCC-43C5-87FA-0C15C3FEDCA8}"/>
                    </a:ext>
                  </a:extLst>
                </p:cNvPr>
                <p:cNvSpPr txBox="1"/>
                <p:nvPr/>
              </p:nvSpPr>
              <p:spPr>
                <a:xfrm>
                  <a:off x="4268303" y="4098245"/>
                  <a:ext cx="1553670" cy="445654"/>
                </a:xfrm>
                <a:prstGeom prst="rect">
                  <a:avLst/>
                </a:prstGeom>
                <a:solidFill>
                  <a:srgbClr val="A7C7E1"/>
                </a:solidFill>
                <a:ln>
                  <a:noFill/>
                </a:ln>
                <a:effectLst>
                  <a:outerShdw blurRad="50800" dist="38100" dir="2700000" algn="tl" rotWithShape="0">
                    <a:prstClr val="black">
                      <a:alpha val="40000"/>
                    </a:prstClr>
                  </a:outerShdw>
                </a:effectLst>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Safety &amp; Regulatory Affairs</a:t>
                  </a:r>
                  <a:br>
                    <a:rPr lang="en-US" sz="900" dirty="0">
                      <a:solidFill>
                        <a:srgbClr val="000000"/>
                      </a:solidFill>
                    </a:rPr>
                  </a:br>
                  <a:r>
                    <a:rPr lang="en-US" sz="900" dirty="0">
                      <a:solidFill>
                        <a:srgbClr val="000000"/>
                      </a:solidFill>
                    </a:rPr>
                    <a:t>Latin America</a:t>
                  </a:r>
                </a:p>
              </p:txBody>
            </p:sp>
            <p:sp>
              <p:nvSpPr>
                <p:cNvPr id="74" name="TextBox 73">
                  <a:extLst>
                    <a:ext uri="{FF2B5EF4-FFF2-40B4-BE49-F238E27FC236}">
                      <a16:creationId xmlns:a16="http://schemas.microsoft.com/office/drawing/2014/main" id="{EC53C536-2A3B-46CF-8FE7-7A3271996266}"/>
                    </a:ext>
                  </a:extLst>
                </p:cNvPr>
                <p:cNvSpPr txBox="1"/>
                <p:nvPr/>
              </p:nvSpPr>
              <p:spPr>
                <a:xfrm>
                  <a:off x="4268303" y="4536459"/>
                  <a:ext cx="1553670" cy="137124"/>
                </a:xfrm>
                <a:prstGeom prst="rect">
                  <a:avLst/>
                </a:prstGeom>
                <a:solidFill>
                  <a:srgbClr val="003CA2"/>
                </a:solidFill>
                <a:ln>
                  <a:noFill/>
                </a:ln>
                <a:effectLst>
                  <a:outerShdw blurRad="50800" dist="38100" dir="2700000" algn="tl" rotWithShape="0">
                    <a:prstClr val="black">
                      <a:alpha val="40000"/>
                    </a:prstClr>
                  </a:outerShdw>
                </a:effectLst>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Mike Snover</a:t>
                  </a:r>
                </a:p>
              </p:txBody>
            </p:sp>
          </p:grpSp>
          <p:grpSp>
            <p:nvGrpSpPr>
              <p:cNvPr id="40" name="Group 39">
                <a:extLst>
                  <a:ext uri="{FF2B5EF4-FFF2-40B4-BE49-F238E27FC236}">
                    <a16:creationId xmlns:a16="http://schemas.microsoft.com/office/drawing/2014/main" id="{9380105C-DB0E-49AA-BFC0-337D59F12DDC}"/>
                  </a:ext>
                </a:extLst>
              </p:cNvPr>
              <p:cNvGrpSpPr/>
              <p:nvPr/>
            </p:nvGrpSpPr>
            <p:grpSpPr>
              <a:xfrm>
                <a:off x="701863" y="2116388"/>
                <a:ext cx="1553670" cy="578560"/>
                <a:chOff x="701863" y="2116388"/>
                <a:chExt cx="1553670" cy="578560"/>
              </a:xfrm>
              <a:effectLst>
                <a:outerShdw blurRad="50800" dist="38100" dir="2700000" algn="tl" rotWithShape="0">
                  <a:prstClr val="black">
                    <a:alpha val="40000"/>
                  </a:prstClr>
                </a:outerShdw>
              </a:effectLst>
            </p:grpSpPr>
            <p:grpSp>
              <p:nvGrpSpPr>
                <p:cNvPr id="65" name="Group 64">
                  <a:extLst>
                    <a:ext uri="{FF2B5EF4-FFF2-40B4-BE49-F238E27FC236}">
                      <a16:creationId xmlns:a16="http://schemas.microsoft.com/office/drawing/2014/main" id="{A3BCD1AA-F1A3-4E76-9D72-276AACE755B7}"/>
                    </a:ext>
                  </a:extLst>
                </p:cNvPr>
                <p:cNvGrpSpPr/>
                <p:nvPr/>
              </p:nvGrpSpPr>
              <p:grpSpPr>
                <a:xfrm>
                  <a:off x="701863" y="2116388"/>
                  <a:ext cx="1553670" cy="578560"/>
                  <a:chOff x="6355419" y="4783371"/>
                  <a:chExt cx="1553670" cy="578560"/>
                </a:xfrm>
              </p:grpSpPr>
              <p:sp>
                <p:nvSpPr>
                  <p:cNvPr id="67" name="TextBox 66">
                    <a:extLst>
                      <a:ext uri="{FF2B5EF4-FFF2-40B4-BE49-F238E27FC236}">
                        <a16:creationId xmlns:a16="http://schemas.microsoft.com/office/drawing/2014/main" id="{843EB518-6B8D-4A10-BEF7-8DC8A68184E9}"/>
                      </a:ext>
                    </a:extLst>
                  </p:cNvPr>
                  <p:cNvSpPr txBox="1"/>
                  <p:nvPr/>
                </p:nvSpPr>
                <p:spPr>
                  <a:xfrm>
                    <a:off x="6355419" y="4783371"/>
                    <a:ext cx="1553670" cy="445654"/>
                  </a:xfrm>
                  <a:prstGeom prst="rect">
                    <a:avLst/>
                  </a:prstGeom>
                  <a:solidFill>
                    <a:srgbClr val="A7C7E1"/>
                  </a:solidFill>
                  <a:ln>
                    <a:noFill/>
                  </a:ln>
                </p:spPr>
                <p:txBody>
                  <a:bodyPr wrap="square" lIns="9140" tIns="9140" rIns="9140" bIns="9140"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Autonomous Systems</a:t>
                    </a:r>
                  </a:p>
                </p:txBody>
              </p:sp>
              <p:sp>
                <p:nvSpPr>
                  <p:cNvPr id="68" name="TextBox 67">
                    <a:extLst>
                      <a:ext uri="{FF2B5EF4-FFF2-40B4-BE49-F238E27FC236}">
                        <a16:creationId xmlns:a16="http://schemas.microsoft.com/office/drawing/2014/main" id="{5B154746-1F94-43B5-981D-451066607BAA}"/>
                      </a:ext>
                    </a:extLst>
                  </p:cNvPr>
                  <p:cNvSpPr txBox="1"/>
                  <p:nvPr/>
                </p:nvSpPr>
                <p:spPr>
                  <a:xfrm>
                    <a:off x="6355419" y="5224807"/>
                    <a:ext cx="1553670" cy="137124"/>
                  </a:xfrm>
                  <a:prstGeom prst="rect">
                    <a:avLst/>
                  </a:prstGeom>
                  <a:solidFill>
                    <a:srgbClr val="003CA2"/>
                  </a:solidFill>
                  <a:ln>
                    <a:noFill/>
                  </a:ln>
                </p:spPr>
                <p:txBody>
                  <a:bodyPr wrap="square" lIns="9140" tIns="9140" rIns="9140" bIns="9140"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Stella Weidner</a:t>
                    </a:r>
                  </a:p>
                </p:txBody>
              </p:sp>
            </p:grpSp>
            <p:pic>
              <p:nvPicPr>
                <p:cNvPr id="66" name="Picture 65">
                  <a:extLst>
                    <a:ext uri="{FF2B5EF4-FFF2-40B4-BE49-F238E27FC236}">
                      <a16:creationId xmlns:a16="http://schemas.microsoft.com/office/drawing/2014/main" id="{228B05CC-7893-4C16-A9AD-6A2B6279CEB9}"/>
                    </a:ext>
                  </a:extLst>
                </p:cNvPr>
                <p:cNvPicPr>
                  <a:picLocks noChangeAspect="1"/>
                </p:cNvPicPr>
                <p:nvPr/>
              </p:nvPicPr>
              <p:blipFill rotWithShape="1">
                <a:blip r:embed="rId17"/>
                <a:srcRect b="8849"/>
                <a:stretch/>
              </p:blipFill>
              <p:spPr>
                <a:xfrm>
                  <a:off x="701863" y="2117708"/>
                  <a:ext cx="452338" cy="577232"/>
                </a:xfrm>
                <a:prstGeom prst="rect">
                  <a:avLst/>
                </a:prstGeom>
              </p:spPr>
            </p:pic>
          </p:grpSp>
          <p:grpSp>
            <p:nvGrpSpPr>
              <p:cNvPr id="41" name="Group 40">
                <a:extLst>
                  <a:ext uri="{FF2B5EF4-FFF2-40B4-BE49-F238E27FC236}">
                    <a16:creationId xmlns:a16="http://schemas.microsoft.com/office/drawing/2014/main" id="{59C76AFE-7524-4B40-98A2-20CA90E7D831}"/>
                  </a:ext>
                </a:extLst>
              </p:cNvPr>
              <p:cNvGrpSpPr/>
              <p:nvPr/>
            </p:nvGrpSpPr>
            <p:grpSpPr>
              <a:xfrm>
                <a:off x="10105550" y="3570206"/>
                <a:ext cx="1552052" cy="576979"/>
                <a:chOff x="10105550" y="3570206"/>
                <a:chExt cx="1552052" cy="576979"/>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7C893D8E-2DE8-4F0A-81F8-11AD882A036A}"/>
                    </a:ext>
                  </a:extLst>
                </p:cNvPr>
                <p:cNvGrpSpPr/>
                <p:nvPr/>
              </p:nvGrpSpPr>
              <p:grpSpPr>
                <a:xfrm>
                  <a:off x="10105550" y="3570206"/>
                  <a:ext cx="1552052" cy="574738"/>
                  <a:chOff x="4268302" y="4112183"/>
                  <a:chExt cx="1553671" cy="575341"/>
                </a:xfrm>
              </p:grpSpPr>
              <p:sp>
                <p:nvSpPr>
                  <p:cNvPr id="63" name="TextBox 62">
                    <a:extLst>
                      <a:ext uri="{FF2B5EF4-FFF2-40B4-BE49-F238E27FC236}">
                        <a16:creationId xmlns:a16="http://schemas.microsoft.com/office/drawing/2014/main" id="{19DC82A6-146D-4F10-88FC-2598BFCDBBB6}"/>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Safety &amp; Regulatory Affairs</a:t>
                    </a:r>
                    <a:br>
                      <a:rPr lang="en-US" sz="900" dirty="0">
                        <a:solidFill>
                          <a:srgbClr val="000000"/>
                        </a:solidFill>
                      </a:rPr>
                    </a:br>
                    <a:r>
                      <a:rPr lang="en-US" sz="900" dirty="0">
                        <a:solidFill>
                          <a:srgbClr val="000000"/>
                        </a:solidFill>
                      </a:rPr>
                      <a:t>North Asia</a:t>
                    </a:r>
                  </a:p>
                </p:txBody>
              </p:sp>
              <p:sp>
                <p:nvSpPr>
                  <p:cNvPr id="64" name="TextBox 63">
                    <a:extLst>
                      <a:ext uri="{FF2B5EF4-FFF2-40B4-BE49-F238E27FC236}">
                        <a16:creationId xmlns:a16="http://schemas.microsoft.com/office/drawing/2014/main" id="{EBC2BC17-ED26-4CDD-B4E9-B3ED1C934640}"/>
                      </a:ext>
                    </a:extLst>
                  </p:cNvPr>
                  <p:cNvSpPr txBox="1"/>
                  <p:nvPr/>
                </p:nvSpPr>
                <p:spPr>
                  <a:xfrm>
                    <a:off x="4268302"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Thomas Martig</a:t>
                    </a:r>
                  </a:p>
                </p:txBody>
              </p:sp>
            </p:grpSp>
            <p:pic>
              <p:nvPicPr>
                <p:cNvPr id="62" name="Picture 61">
                  <a:extLst>
                    <a:ext uri="{FF2B5EF4-FFF2-40B4-BE49-F238E27FC236}">
                      <a16:creationId xmlns:a16="http://schemas.microsoft.com/office/drawing/2014/main" id="{15E0C8D5-1503-4ED2-94C5-243CAF12D7BC}"/>
                    </a:ext>
                  </a:extLst>
                </p:cNvPr>
                <p:cNvPicPr>
                  <a:picLocks noChangeAspect="1"/>
                </p:cNvPicPr>
                <p:nvPr/>
              </p:nvPicPr>
              <p:blipFill rotWithShape="1">
                <a:blip r:embed="rId18"/>
                <a:srcRect b="14603"/>
                <a:stretch/>
              </p:blipFill>
              <p:spPr>
                <a:xfrm>
                  <a:off x="10106947" y="3572308"/>
                  <a:ext cx="449988" cy="574877"/>
                </a:xfrm>
                <a:prstGeom prst="rect">
                  <a:avLst/>
                </a:prstGeom>
              </p:spPr>
            </p:pic>
          </p:grpSp>
          <p:grpSp>
            <p:nvGrpSpPr>
              <p:cNvPr id="42" name="Group 41">
                <a:extLst>
                  <a:ext uri="{FF2B5EF4-FFF2-40B4-BE49-F238E27FC236}">
                    <a16:creationId xmlns:a16="http://schemas.microsoft.com/office/drawing/2014/main" id="{115B7EDB-432C-44C5-AF17-CD6E50A43FD2}"/>
                  </a:ext>
                </a:extLst>
              </p:cNvPr>
              <p:cNvGrpSpPr/>
              <p:nvPr/>
            </p:nvGrpSpPr>
            <p:grpSpPr>
              <a:xfrm>
                <a:off x="970905" y="3632143"/>
                <a:ext cx="1553670" cy="578560"/>
                <a:chOff x="970905" y="3632143"/>
                <a:chExt cx="1553670" cy="578560"/>
              </a:xfrm>
              <a:effectLst>
                <a:outerShdw blurRad="50800" dist="38100" dir="2700000" algn="tl" rotWithShape="0">
                  <a:prstClr val="black">
                    <a:alpha val="40000"/>
                  </a:prstClr>
                </a:outerShdw>
              </a:effectLst>
            </p:grpSpPr>
            <p:grpSp>
              <p:nvGrpSpPr>
                <p:cNvPr id="57" name="Group 56">
                  <a:extLst>
                    <a:ext uri="{FF2B5EF4-FFF2-40B4-BE49-F238E27FC236}">
                      <a16:creationId xmlns:a16="http://schemas.microsoft.com/office/drawing/2014/main" id="{C1BE2F09-B675-4A00-B8CF-1BF31F33D2D3}"/>
                    </a:ext>
                  </a:extLst>
                </p:cNvPr>
                <p:cNvGrpSpPr/>
                <p:nvPr/>
              </p:nvGrpSpPr>
              <p:grpSpPr>
                <a:xfrm>
                  <a:off x="970905" y="3632143"/>
                  <a:ext cx="1553670" cy="578560"/>
                  <a:chOff x="6355419" y="4783371"/>
                  <a:chExt cx="1553670" cy="578560"/>
                </a:xfrm>
              </p:grpSpPr>
              <p:sp>
                <p:nvSpPr>
                  <p:cNvPr id="59" name="TextBox 58">
                    <a:extLst>
                      <a:ext uri="{FF2B5EF4-FFF2-40B4-BE49-F238E27FC236}">
                        <a16:creationId xmlns:a16="http://schemas.microsoft.com/office/drawing/2014/main" id="{9C54FAE4-164A-405B-8B4A-AF941BA0B74E}"/>
                      </a:ext>
                    </a:extLst>
                  </p:cNvPr>
                  <p:cNvSpPr txBox="1"/>
                  <p:nvPr/>
                </p:nvSpPr>
                <p:spPr>
                  <a:xfrm>
                    <a:off x="6355419" y="4783371"/>
                    <a:ext cx="1553670" cy="445654"/>
                  </a:xfrm>
                  <a:prstGeom prst="rect">
                    <a:avLst/>
                  </a:prstGeom>
                  <a:solidFill>
                    <a:srgbClr val="A7C7E1"/>
                  </a:solidFill>
                  <a:ln>
                    <a:noFill/>
                  </a:ln>
                </p:spPr>
                <p:txBody>
                  <a:bodyPr wrap="square" lIns="9140" tIns="9140" rIns="9140" bIns="9140"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pPr marL="502769" defTabSz="914126"/>
                    <a:r>
                      <a:rPr lang="en-US" sz="900" dirty="0">
                        <a:solidFill>
                          <a:srgbClr val="000000"/>
                        </a:solidFill>
                      </a:rPr>
                      <a:t>WISK Safety &amp; Airworthiness</a:t>
                    </a:r>
                  </a:p>
                </p:txBody>
              </p:sp>
              <p:sp>
                <p:nvSpPr>
                  <p:cNvPr id="60" name="TextBox 59">
                    <a:extLst>
                      <a:ext uri="{FF2B5EF4-FFF2-40B4-BE49-F238E27FC236}">
                        <a16:creationId xmlns:a16="http://schemas.microsoft.com/office/drawing/2014/main" id="{16B684B7-298A-4CC6-A582-1979A6C81DEF}"/>
                      </a:ext>
                    </a:extLst>
                  </p:cNvPr>
                  <p:cNvSpPr txBox="1"/>
                  <p:nvPr/>
                </p:nvSpPr>
                <p:spPr>
                  <a:xfrm>
                    <a:off x="6355419" y="5224807"/>
                    <a:ext cx="1553670" cy="137124"/>
                  </a:xfrm>
                  <a:prstGeom prst="rect">
                    <a:avLst/>
                  </a:prstGeom>
                  <a:solidFill>
                    <a:srgbClr val="003CA2"/>
                  </a:solidFill>
                  <a:ln>
                    <a:noFill/>
                  </a:ln>
                </p:spPr>
                <p:txBody>
                  <a:bodyPr wrap="square" lIns="9140" tIns="9140" rIns="9140" bIns="9140"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r>
                      <a:rPr lang="en-US" sz="850" dirty="0"/>
                      <a:t>Kimberly Matthews</a:t>
                    </a:r>
                  </a:p>
                </p:txBody>
              </p:sp>
            </p:grpSp>
            <p:pic>
              <p:nvPicPr>
                <p:cNvPr id="58" name="Picture 57">
                  <a:extLst>
                    <a:ext uri="{FF2B5EF4-FFF2-40B4-BE49-F238E27FC236}">
                      <a16:creationId xmlns:a16="http://schemas.microsoft.com/office/drawing/2014/main" id="{DED89FA7-1599-4876-BB3D-EB8ED85664D0}"/>
                    </a:ext>
                  </a:extLst>
                </p:cNvPr>
                <p:cNvPicPr>
                  <a:picLocks noChangeAspect="1"/>
                </p:cNvPicPr>
                <p:nvPr/>
              </p:nvPicPr>
              <p:blipFill rotWithShape="1">
                <a:blip r:embed="rId19"/>
                <a:srcRect l="5675" r="1"/>
                <a:stretch/>
              </p:blipFill>
              <p:spPr>
                <a:xfrm>
                  <a:off x="971548" y="3632709"/>
                  <a:ext cx="476251" cy="577613"/>
                </a:xfrm>
                <a:prstGeom prst="rect">
                  <a:avLst/>
                </a:prstGeom>
              </p:spPr>
            </p:pic>
          </p:grpSp>
          <p:grpSp>
            <p:nvGrpSpPr>
              <p:cNvPr id="43" name="Group 42">
                <a:extLst>
                  <a:ext uri="{FF2B5EF4-FFF2-40B4-BE49-F238E27FC236}">
                    <a16:creationId xmlns:a16="http://schemas.microsoft.com/office/drawing/2014/main" id="{1C59DAB1-6CE8-4A74-AE85-DCD5090B6CE4}"/>
                  </a:ext>
                </a:extLst>
              </p:cNvPr>
              <p:cNvGrpSpPr/>
              <p:nvPr/>
            </p:nvGrpSpPr>
            <p:grpSpPr>
              <a:xfrm>
                <a:off x="7531133" y="1136085"/>
                <a:ext cx="1553818" cy="576823"/>
                <a:chOff x="7531133" y="1136085"/>
                <a:chExt cx="1553818" cy="576823"/>
              </a:xfrm>
              <a:effectLst>
                <a:outerShdw blurRad="50800" dist="38100" dir="2700000" algn="tl" rotWithShape="0">
                  <a:prstClr val="black">
                    <a:alpha val="40000"/>
                  </a:prstClr>
                </a:outerShdw>
              </a:effectLst>
            </p:grpSpPr>
            <p:grpSp>
              <p:nvGrpSpPr>
                <p:cNvPr id="51" name="Group 50">
                  <a:extLst>
                    <a:ext uri="{FF2B5EF4-FFF2-40B4-BE49-F238E27FC236}">
                      <a16:creationId xmlns:a16="http://schemas.microsoft.com/office/drawing/2014/main" id="{73D0B7BF-737D-4141-94A2-ACBF50400080}"/>
                    </a:ext>
                  </a:extLst>
                </p:cNvPr>
                <p:cNvGrpSpPr/>
                <p:nvPr/>
              </p:nvGrpSpPr>
              <p:grpSpPr>
                <a:xfrm>
                  <a:off x="7531133" y="1136085"/>
                  <a:ext cx="1553818" cy="576823"/>
                  <a:chOff x="7582631" y="1160684"/>
                  <a:chExt cx="1555032" cy="577273"/>
                </a:xfrm>
              </p:grpSpPr>
              <p:grpSp>
                <p:nvGrpSpPr>
                  <p:cNvPr id="53" name="Group 52">
                    <a:extLst>
                      <a:ext uri="{FF2B5EF4-FFF2-40B4-BE49-F238E27FC236}">
                        <a16:creationId xmlns:a16="http://schemas.microsoft.com/office/drawing/2014/main" id="{D93607C5-0B1C-4600-BBBE-F2323ABF15B1}"/>
                      </a:ext>
                    </a:extLst>
                  </p:cNvPr>
                  <p:cNvGrpSpPr/>
                  <p:nvPr/>
                </p:nvGrpSpPr>
                <p:grpSpPr>
                  <a:xfrm>
                    <a:off x="7584398" y="1160684"/>
                    <a:ext cx="1553265" cy="577273"/>
                    <a:chOff x="458551" y="1707188"/>
                    <a:chExt cx="1553670" cy="577423"/>
                  </a:xfrm>
                </p:grpSpPr>
                <p:sp>
                  <p:nvSpPr>
                    <p:cNvPr id="55" name="Rectangle 26">
                      <a:extLst>
                        <a:ext uri="{FF2B5EF4-FFF2-40B4-BE49-F238E27FC236}">
                          <a16:creationId xmlns:a16="http://schemas.microsoft.com/office/drawing/2014/main" id="{F9CC5656-19CC-4DF8-96E2-9A313CDD61D3}"/>
                        </a:ext>
                      </a:extLst>
                    </p:cNvPr>
                    <p:cNvSpPr>
                      <a:spLocks noChangeArrowheads="1"/>
                    </p:cNvSpPr>
                    <p:nvPr/>
                  </p:nvSpPr>
                  <p:spPr bwMode="auto">
                    <a:xfrm>
                      <a:off x="458551" y="1707188"/>
                      <a:ext cx="1553670" cy="444832"/>
                    </a:xfrm>
                    <a:prstGeom prst="rect">
                      <a:avLst/>
                    </a:prstGeom>
                    <a:solidFill>
                      <a:srgbClr val="A7C7E1"/>
                    </a:solidFill>
                    <a:ln w="6350" algn="ctr">
                      <a:noFill/>
                      <a:miter lim="800000"/>
                      <a:headEnd type="none" w="sm" len="sm"/>
                      <a:tailEnd type="none" w="sm" len="sm"/>
                    </a:ln>
                  </p:spPr>
                  <p:txBody>
                    <a:bodyPr lIns="9132" tIns="9132" rIns="9132" bIns="9132" anchor="ctr" anchorCtr="1"/>
                    <a:lstStyle/>
                    <a:p>
                      <a:pPr marL="365100" defTabSz="614610">
                        <a:lnSpc>
                          <a:spcPct val="90000"/>
                        </a:lnSpc>
                        <a:tabLst>
                          <a:tab pos="767964" algn="r"/>
                        </a:tabLst>
                      </a:pPr>
                      <a:r>
                        <a:rPr lang="en-US" sz="900" b="1" dirty="0">
                          <a:solidFill>
                            <a:srgbClr val="000000"/>
                          </a:solidFill>
                          <a:latin typeface="Arial"/>
                          <a:cs typeface="Arial" panose="020B0604020202020204" pitchFamily="34" charset="0"/>
                        </a:rPr>
                        <a:t>Executive Office</a:t>
                      </a:r>
                    </a:p>
                    <a:p>
                      <a:pPr marL="365100" defTabSz="614610">
                        <a:lnSpc>
                          <a:spcPct val="90000"/>
                        </a:lnSpc>
                        <a:tabLst>
                          <a:tab pos="767964" algn="r"/>
                        </a:tabLst>
                      </a:pPr>
                      <a:r>
                        <a:rPr lang="en-US" sz="900" b="1" dirty="0">
                          <a:solidFill>
                            <a:srgbClr val="000000"/>
                          </a:solidFill>
                          <a:latin typeface="Arial"/>
                          <a:cs typeface="Arial" panose="020B0604020202020204" pitchFamily="34" charset="0"/>
                        </a:rPr>
                        <a:t>Administrator</a:t>
                      </a:r>
                    </a:p>
                  </p:txBody>
                </p:sp>
                <p:sp>
                  <p:nvSpPr>
                    <p:cNvPr id="56" name="Rectangle 25">
                      <a:extLst>
                        <a:ext uri="{FF2B5EF4-FFF2-40B4-BE49-F238E27FC236}">
                          <a16:creationId xmlns:a16="http://schemas.microsoft.com/office/drawing/2014/main" id="{060FF975-8A1F-4981-A3E9-AA87F8D15C8D}"/>
                        </a:ext>
                      </a:extLst>
                    </p:cNvPr>
                    <p:cNvSpPr>
                      <a:spLocks noChangeArrowheads="1"/>
                    </p:cNvSpPr>
                    <p:nvPr/>
                  </p:nvSpPr>
                  <p:spPr bwMode="auto">
                    <a:xfrm>
                      <a:off x="458551" y="2145345"/>
                      <a:ext cx="1553670" cy="139266"/>
                    </a:xfrm>
                    <a:prstGeom prst="rect">
                      <a:avLst/>
                    </a:prstGeom>
                    <a:solidFill>
                      <a:srgbClr val="003CA2"/>
                    </a:solidFill>
                    <a:ln>
                      <a:noFill/>
                    </a:ln>
                  </p:spPr>
                  <p:txBody>
                    <a:bodyPr wrap="square" lIns="9132" tIns="9132" rIns="9132" bIns="9132" rtlCol="0" anchor="ctr" anchorCtr="0">
                      <a:noAutofit/>
                    </a:bodyPr>
                    <a:lstStyle/>
                    <a:p>
                      <a:pPr marL="502014" defTabSz="914126">
                        <a:lnSpc>
                          <a:spcPct val="92000"/>
                        </a:lnSpc>
                      </a:pPr>
                      <a:r>
                        <a:rPr lang="en-US" sz="900" b="1" dirty="0">
                          <a:solidFill>
                            <a:srgbClr val="FFFFFF"/>
                          </a:solidFill>
                          <a:latin typeface="Arial"/>
                          <a:cs typeface="Arial" panose="020B0604020202020204" pitchFamily="34" charset="0"/>
                        </a:rPr>
                        <a:t>Tracy Manspeaker</a:t>
                      </a:r>
                    </a:p>
                  </p:txBody>
                </p:sp>
              </p:grpSp>
              <p:sp>
                <p:nvSpPr>
                  <p:cNvPr id="54" name="TextBox 53">
                    <a:extLst>
                      <a:ext uri="{FF2B5EF4-FFF2-40B4-BE49-F238E27FC236}">
                        <a16:creationId xmlns:a16="http://schemas.microsoft.com/office/drawing/2014/main" id="{0ABC1E2E-D835-4CE8-B3AE-A2E1E910AAEC}"/>
                      </a:ext>
                    </a:extLst>
                  </p:cNvPr>
                  <p:cNvSpPr txBox="1"/>
                  <p:nvPr/>
                </p:nvSpPr>
                <p:spPr>
                  <a:xfrm>
                    <a:off x="7582631" y="1161616"/>
                    <a:ext cx="476144" cy="573820"/>
                  </a:xfrm>
                  <a:prstGeom prst="rect">
                    <a:avLst/>
                  </a:prstGeom>
                  <a:solidFill>
                    <a:srgbClr val="C3DBE5"/>
                  </a:solidFill>
                  <a:ln>
                    <a:noFill/>
                  </a:ln>
                </p:spPr>
                <p:txBody>
                  <a:bodyPr wrap="square" lIns="9136" rIns="9136" rtlCol="0" anchor="ctr">
                    <a:noAutofit/>
                  </a:bodyPr>
                  <a:lstStyle/>
                  <a:p>
                    <a:pPr algn="ctr" defTabSz="914126"/>
                    <a:endParaRPr lang="en-US" sz="900" b="1" dirty="0">
                      <a:solidFill>
                        <a:srgbClr val="000000"/>
                      </a:solidFill>
                      <a:latin typeface="Arial"/>
                      <a:cs typeface="Arial" charset="0"/>
                    </a:endParaRPr>
                  </a:p>
                </p:txBody>
              </p:sp>
            </p:grpSp>
            <p:pic>
              <p:nvPicPr>
                <p:cNvPr id="52" name="Picture 51">
                  <a:extLst>
                    <a:ext uri="{FF2B5EF4-FFF2-40B4-BE49-F238E27FC236}">
                      <a16:creationId xmlns:a16="http://schemas.microsoft.com/office/drawing/2014/main" id="{057E687F-180B-4324-9F88-E066564A9A7B}"/>
                    </a:ext>
                  </a:extLst>
                </p:cNvPr>
                <p:cNvPicPr>
                  <a:picLocks noChangeAspect="1"/>
                </p:cNvPicPr>
                <p:nvPr/>
              </p:nvPicPr>
              <p:blipFill rotWithShape="1">
                <a:blip r:embed="rId20"/>
                <a:srcRect b="5173"/>
                <a:stretch/>
              </p:blipFill>
              <p:spPr>
                <a:xfrm>
                  <a:off x="7531745" y="1136086"/>
                  <a:ext cx="474970" cy="576510"/>
                </a:xfrm>
                <a:prstGeom prst="rect">
                  <a:avLst/>
                </a:prstGeom>
              </p:spPr>
            </p:pic>
          </p:grpSp>
          <p:grpSp>
            <p:nvGrpSpPr>
              <p:cNvPr id="44" name="Group 43">
                <a:extLst>
                  <a:ext uri="{FF2B5EF4-FFF2-40B4-BE49-F238E27FC236}">
                    <a16:creationId xmlns:a16="http://schemas.microsoft.com/office/drawing/2014/main" id="{AF46733E-8836-409F-B156-0789A0246867}"/>
                  </a:ext>
                </a:extLst>
              </p:cNvPr>
              <p:cNvGrpSpPr/>
              <p:nvPr/>
            </p:nvGrpSpPr>
            <p:grpSpPr>
              <a:xfrm>
                <a:off x="3234730" y="2118360"/>
                <a:ext cx="1553605" cy="575183"/>
                <a:chOff x="3234730" y="2118360"/>
                <a:chExt cx="1553605" cy="575183"/>
              </a:xfrm>
              <a:effectLst>
                <a:outerShdw blurRad="50800" dist="38100" dir="2700000" algn="tl" rotWithShape="0">
                  <a:prstClr val="black">
                    <a:alpha val="40000"/>
                  </a:prstClr>
                </a:outerShdw>
              </a:effectLst>
            </p:grpSpPr>
            <p:grpSp>
              <p:nvGrpSpPr>
                <p:cNvPr id="45" name="Group 44">
                  <a:extLst>
                    <a:ext uri="{FF2B5EF4-FFF2-40B4-BE49-F238E27FC236}">
                      <a16:creationId xmlns:a16="http://schemas.microsoft.com/office/drawing/2014/main" id="{9DE33926-2A99-4BB4-A03F-0EFC5D070449}"/>
                    </a:ext>
                  </a:extLst>
                </p:cNvPr>
                <p:cNvGrpSpPr/>
                <p:nvPr/>
              </p:nvGrpSpPr>
              <p:grpSpPr>
                <a:xfrm>
                  <a:off x="3235153" y="2118429"/>
                  <a:ext cx="1553182" cy="575114"/>
                  <a:chOff x="2568400" y="2108174"/>
                  <a:chExt cx="1554397" cy="575563"/>
                </a:xfrm>
              </p:grpSpPr>
              <p:grpSp>
                <p:nvGrpSpPr>
                  <p:cNvPr id="47" name="Group 46">
                    <a:extLst>
                      <a:ext uri="{FF2B5EF4-FFF2-40B4-BE49-F238E27FC236}">
                        <a16:creationId xmlns:a16="http://schemas.microsoft.com/office/drawing/2014/main" id="{75687902-0B0D-4028-936E-3FB1A814C671}"/>
                      </a:ext>
                    </a:extLst>
                  </p:cNvPr>
                  <p:cNvGrpSpPr/>
                  <p:nvPr/>
                </p:nvGrpSpPr>
                <p:grpSpPr>
                  <a:xfrm>
                    <a:off x="2569532" y="2108174"/>
                    <a:ext cx="1553265" cy="575191"/>
                    <a:chOff x="4268303" y="4112183"/>
                    <a:chExt cx="1553670" cy="575341"/>
                  </a:xfrm>
                </p:grpSpPr>
                <p:sp>
                  <p:nvSpPr>
                    <p:cNvPr id="49" name="TextBox 48">
                      <a:extLst>
                        <a:ext uri="{FF2B5EF4-FFF2-40B4-BE49-F238E27FC236}">
                          <a16:creationId xmlns:a16="http://schemas.microsoft.com/office/drawing/2014/main" id="{9F8F718F-75D9-4AD2-91F2-B52A7EBB57D3}"/>
                        </a:ext>
                      </a:extLst>
                    </p:cNvPr>
                    <p:cNvSpPr txBox="1"/>
                    <p:nvPr/>
                  </p:nvSpPr>
                  <p:spPr>
                    <a:xfrm>
                      <a:off x="4268303" y="4112183"/>
                      <a:ext cx="1553670" cy="445654"/>
                    </a:xfrm>
                    <a:prstGeom prst="rect">
                      <a:avLst/>
                    </a:prstGeom>
                    <a:solidFill>
                      <a:srgbClr val="A7C7E1"/>
                    </a:solidFill>
                    <a:ln>
                      <a:noFill/>
                    </a:ln>
                  </p:spPr>
                  <p:txBody>
                    <a:bodyPr wrap="square" lIns="9132" tIns="9132" rIns="9132" bIns="9132" rtlCol="0" anchor="ctr" anchorCtr="0">
                      <a:noAutofit/>
                    </a:bodyPr>
                    <a:lstStyle>
                      <a:defPPr>
                        <a:defRPr lang="en-US"/>
                      </a:defPPr>
                      <a:lvl1pPr marL="502920">
                        <a:lnSpc>
                          <a:spcPct val="92000"/>
                        </a:lnSpc>
                        <a:defRPr sz="800" b="1">
                          <a:latin typeface="Arial" panose="020B0604020202020204" pitchFamily="34" charset="0"/>
                          <a:cs typeface="Arial" panose="020B0604020202020204" pitchFamily="34" charset="0"/>
                        </a:defRPr>
                      </a:lvl1pPr>
                    </a:lstStyle>
                    <a:p>
                      <a:r>
                        <a:rPr lang="en-US" sz="900" dirty="0">
                          <a:solidFill>
                            <a:srgbClr val="000000"/>
                          </a:solidFill>
                        </a:rPr>
                        <a:t>Global Regulatory Strategy, </a:t>
                      </a:r>
                    </a:p>
                    <a:p>
                      <a:r>
                        <a:rPr lang="en-US" sz="900" dirty="0"/>
                        <a:t>ICAO Liaison</a:t>
                      </a:r>
                    </a:p>
                  </p:txBody>
                </p:sp>
                <p:sp>
                  <p:nvSpPr>
                    <p:cNvPr id="50" name="TextBox 49">
                      <a:extLst>
                        <a:ext uri="{FF2B5EF4-FFF2-40B4-BE49-F238E27FC236}">
                          <a16:creationId xmlns:a16="http://schemas.microsoft.com/office/drawing/2014/main" id="{0A34DA3C-AAD6-49D6-AADD-C2396C16696E}"/>
                        </a:ext>
                      </a:extLst>
                    </p:cNvPr>
                    <p:cNvSpPr txBox="1"/>
                    <p:nvPr/>
                  </p:nvSpPr>
                  <p:spPr>
                    <a:xfrm>
                      <a:off x="4268303" y="4550400"/>
                      <a:ext cx="1553670" cy="137124"/>
                    </a:xfrm>
                    <a:prstGeom prst="rect">
                      <a:avLst/>
                    </a:prstGeom>
                    <a:solidFill>
                      <a:srgbClr val="003CA2"/>
                    </a:solidFill>
                    <a:ln>
                      <a:noFill/>
                    </a:ln>
                  </p:spPr>
                  <p:txBody>
                    <a:bodyPr wrap="square" lIns="9132" tIns="9132" rIns="9132" bIns="9132" rtlCol="0" anchor="ctr" anchorCtr="0">
                      <a:noAutofit/>
                    </a:bodyPr>
                    <a:lstStyle>
                      <a:defPPr>
                        <a:defRPr lang="en-US"/>
                      </a:defPPr>
                      <a:lvl1pPr marL="502920">
                        <a:lnSpc>
                          <a:spcPct val="92000"/>
                        </a:lnSpc>
                        <a:defRPr sz="800" b="1">
                          <a:solidFill>
                            <a:schemeClr val="bg1"/>
                          </a:solidFill>
                          <a:latin typeface="Arial" panose="020B0604020202020204" pitchFamily="34" charset="0"/>
                          <a:cs typeface="Arial" panose="020B0604020202020204" pitchFamily="34" charset="0"/>
                        </a:defRPr>
                      </a:lvl1pPr>
                    </a:lstStyle>
                    <a:p>
                      <a:pPr marL="502769" defTabSz="914126"/>
                      <a:r>
                        <a:rPr lang="en-US" sz="900" dirty="0">
                          <a:solidFill>
                            <a:srgbClr val="FFFFFF"/>
                          </a:solidFill>
                        </a:rPr>
                        <a:t>Mildred Troegeler</a:t>
                      </a:r>
                    </a:p>
                  </p:txBody>
                </p:sp>
              </p:grpSp>
              <p:sp>
                <p:nvSpPr>
                  <p:cNvPr id="48" name="TextBox 47">
                    <a:extLst>
                      <a:ext uri="{FF2B5EF4-FFF2-40B4-BE49-F238E27FC236}">
                        <a16:creationId xmlns:a16="http://schemas.microsoft.com/office/drawing/2014/main" id="{37D393D2-832A-4164-A5FB-4BBDF81A78BA}"/>
                      </a:ext>
                    </a:extLst>
                  </p:cNvPr>
                  <p:cNvSpPr txBox="1"/>
                  <p:nvPr/>
                </p:nvSpPr>
                <p:spPr>
                  <a:xfrm>
                    <a:off x="2568400" y="2109916"/>
                    <a:ext cx="483542" cy="573821"/>
                  </a:xfrm>
                  <a:prstGeom prst="rect">
                    <a:avLst/>
                  </a:prstGeom>
                  <a:solidFill>
                    <a:srgbClr val="C3DBE5"/>
                  </a:solidFill>
                  <a:ln>
                    <a:noFill/>
                  </a:ln>
                </p:spPr>
                <p:txBody>
                  <a:bodyPr wrap="square" lIns="9136" rIns="9136" rtlCol="0" anchor="ctr">
                    <a:noAutofit/>
                  </a:bodyPr>
                  <a:lstStyle/>
                  <a:p>
                    <a:pPr algn="ctr" defTabSz="914126"/>
                    <a:endParaRPr lang="en-US" sz="900" b="1" dirty="0">
                      <a:solidFill>
                        <a:srgbClr val="000000"/>
                      </a:solidFill>
                      <a:cs typeface="Arial" charset="0"/>
                    </a:endParaRPr>
                  </a:p>
                </p:txBody>
              </p:sp>
            </p:grpSp>
            <p:pic>
              <p:nvPicPr>
                <p:cNvPr id="46" name="Picture 45">
                  <a:extLst>
                    <a:ext uri="{FF2B5EF4-FFF2-40B4-BE49-F238E27FC236}">
                      <a16:creationId xmlns:a16="http://schemas.microsoft.com/office/drawing/2014/main" id="{BFCB53A4-33F2-4100-B350-962CD0B96B76}"/>
                    </a:ext>
                  </a:extLst>
                </p:cNvPr>
                <p:cNvPicPr>
                  <a:picLocks noChangeAspect="1"/>
                </p:cNvPicPr>
                <p:nvPr/>
              </p:nvPicPr>
              <p:blipFill rotWithShape="1">
                <a:blip r:embed="rId21"/>
                <a:srcRect l="6150" t="3768" r="-1" b="25119"/>
                <a:stretch/>
              </p:blipFill>
              <p:spPr>
                <a:xfrm>
                  <a:off x="3234730" y="2118360"/>
                  <a:ext cx="483163" cy="574040"/>
                </a:xfrm>
                <a:prstGeom prst="rect">
                  <a:avLst/>
                </a:prstGeom>
              </p:spPr>
            </p:pic>
          </p:grpSp>
        </p:grpSp>
        <p:sp>
          <p:nvSpPr>
            <p:cNvPr id="159" name="Rectangle 158">
              <a:extLst>
                <a:ext uri="{FF2B5EF4-FFF2-40B4-BE49-F238E27FC236}">
                  <a16:creationId xmlns:a16="http://schemas.microsoft.com/office/drawing/2014/main" id="{7E6B0772-CF92-4F5E-A7B5-A77C665CE658}"/>
                </a:ext>
              </a:extLst>
            </p:cNvPr>
            <p:cNvSpPr/>
            <p:nvPr/>
          </p:nvSpPr>
          <p:spPr>
            <a:xfrm>
              <a:off x="6100763" y="3452813"/>
              <a:ext cx="1564482" cy="129401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1026" name="Picture 2" descr="https://insite.web.boeing.com/culture/pi/1557244-186608-125w.jpg">
              <a:extLst>
                <a:ext uri="{FF2B5EF4-FFF2-40B4-BE49-F238E27FC236}">
                  <a16:creationId xmlns:a16="http://schemas.microsoft.com/office/drawing/2014/main" id="{8486EEF7-9132-4C81-BBB7-A3B433FE4A6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634" r="124" b="412"/>
            <a:stretch/>
          </p:blipFill>
          <p:spPr bwMode="auto">
            <a:xfrm>
              <a:off x="8244936" y="4292641"/>
              <a:ext cx="491869" cy="57701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s://insite.web.boeing.com/culture/pi/4541-981539-125w.jpg">
            <a:extLst>
              <a:ext uri="{FF2B5EF4-FFF2-40B4-BE49-F238E27FC236}">
                <a16:creationId xmlns:a16="http://schemas.microsoft.com/office/drawing/2014/main" id="{2CC1AA54-E575-4480-B446-2A73DAD4CE59}"/>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5345" r="11433"/>
          <a:stretch/>
        </p:blipFill>
        <p:spPr bwMode="auto">
          <a:xfrm>
            <a:off x="10106022" y="4292580"/>
            <a:ext cx="452441" cy="58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695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26D549-99F7-413F-A075-AF39B03B08D8}"/>
              </a:ext>
            </a:extLst>
          </p:cNvPr>
          <p:cNvSpPr>
            <a:spLocks noGrp="1"/>
          </p:cNvSpPr>
          <p:nvPr>
            <p:ph idx="1"/>
          </p:nvPr>
        </p:nvSpPr>
        <p:spPr>
          <a:xfrm>
            <a:off x="457200" y="1252219"/>
            <a:ext cx="9267825" cy="4163235"/>
          </a:xfrm>
        </p:spPr>
        <p:txBody>
          <a:bodyPr/>
          <a:lstStyle/>
          <a:p>
            <a:pPr>
              <a:lnSpc>
                <a:spcPct val="100000"/>
              </a:lnSpc>
              <a:spcBef>
                <a:spcPts val="0"/>
              </a:spcBef>
              <a:spcAft>
                <a:spcPts val="1200"/>
              </a:spcAft>
            </a:pPr>
            <a:r>
              <a:rPr lang="en-US" dirty="0"/>
              <a:t>Support CAA Safety Oversight capability</a:t>
            </a:r>
          </a:p>
          <a:p>
            <a:pPr lvl="1">
              <a:lnSpc>
                <a:spcPct val="100000"/>
              </a:lnSpc>
              <a:spcBef>
                <a:spcPts val="0"/>
              </a:spcBef>
              <a:spcAft>
                <a:spcPts val="1200"/>
              </a:spcAft>
            </a:pPr>
            <a:r>
              <a:rPr lang="en-US" dirty="0"/>
              <a:t>Assist CAAs in improving their safety oversight capability</a:t>
            </a:r>
          </a:p>
          <a:p>
            <a:pPr lvl="1">
              <a:lnSpc>
                <a:spcPct val="100000"/>
              </a:lnSpc>
              <a:spcBef>
                <a:spcPts val="0"/>
              </a:spcBef>
              <a:spcAft>
                <a:spcPts val="1200"/>
              </a:spcAft>
            </a:pPr>
            <a:r>
              <a:rPr lang="en-US" dirty="0"/>
              <a:t>Prepare CAAs for Safety audits and assessments (e.g., FAA IASA, ICAO USOAP, EU SAFA/SACA, etc.)</a:t>
            </a:r>
          </a:p>
          <a:p>
            <a:pPr lvl="1">
              <a:lnSpc>
                <a:spcPct val="100000"/>
              </a:lnSpc>
              <a:spcBef>
                <a:spcPts val="0"/>
              </a:spcBef>
              <a:spcAft>
                <a:spcPts val="1200"/>
              </a:spcAft>
            </a:pPr>
            <a:r>
              <a:rPr lang="en-US" dirty="0"/>
              <a:t>Conduct a limited-in-scope gap assessment on how well a CAA meets ICAO Standards and offer guidance on areas needing improvement</a:t>
            </a:r>
          </a:p>
          <a:p>
            <a:pPr lvl="1">
              <a:lnSpc>
                <a:spcPct val="100000"/>
              </a:lnSpc>
              <a:spcBef>
                <a:spcPts val="0"/>
              </a:spcBef>
              <a:spcAft>
                <a:spcPts val="1200"/>
              </a:spcAft>
            </a:pPr>
            <a:r>
              <a:rPr lang="en-US" dirty="0"/>
              <a:t>Assist CAAs in the development and implementation of corrective action plans</a:t>
            </a:r>
          </a:p>
          <a:p>
            <a:pPr>
              <a:lnSpc>
                <a:spcPct val="120000"/>
              </a:lnSpc>
            </a:pPr>
            <a:endParaRPr lang="en-US" dirty="0"/>
          </a:p>
          <a:p>
            <a:pPr>
              <a:lnSpc>
                <a:spcPct val="120000"/>
              </a:lnSpc>
            </a:pPr>
            <a:endParaRPr lang="en-US" dirty="0"/>
          </a:p>
        </p:txBody>
      </p:sp>
      <p:sp>
        <p:nvSpPr>
          <p:cNvPr id="5" name="Text Placeholder 4">
            <a:extLst>
              <a:ext uri="{FF2B5EF4-FFF2-40B4-BE49-F238E27FC236}">
                <a16:creationId xmlns:a16="http://schemas.microsoft.com/office/drawing/2014/main" id="{74FCCA41-5945-4969-9B96-72611856F8C7}"/>
              </a:ext>
            </a:extLst>
          </p:cNvPr>
          <p:cNvSpPr>
            <a:spLocks noGrp="1"/>
          </p:cNvSpPr>
          <p:nvPr>
            <p:ph type="body" sz="quarter" idx="10"/>
          </p:nvPr>
        </p:nvSpPr>
        <p:spPr/>
        <p:txBody>
          <a:bodyPr/>
          <a:lstStyle/>
          <a:p>
            <a:r>
              <a:rPr lang="en-US" dirty="0"/>
              <a:t>Regulatory Capability Support</a:t>
            </a:r>
          </a:p>
        </p:txBody>
      </p:sp>
      <p:pic>
        <p:nvPicPr>
          <p:cNvPr id="10" name="Picture 16" descr="International Civil Aviation Organization - Wikipedia">
            <a:extLst>
              <a:ext uri="{FF2B5EF4-FFF2-40B4-BE49-F238E27FC236}">
                <a16:creationId xmlns:a16="http://schemas.microsoft.com/office/drawing/2014/main" id="{89F007CE-8AB4-40B5-8AB3-4D3A1696D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1833" y="2826146"/>
            <a:ext cx="1910400" cy="1577818"/>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899AC04-826E-4A07-851D-C12619F72445}"/>
              </a:ext>
            </a:extLst>
          </p:cNvPr>
          <p:cNvPicPr>
            <a:picLocks noChangeAspect="1"/>
          </p:cNvPicPr>
          <p:nvPr/>
        </p:nvPicPr>
        <p:blipFill rotWithShape="1">
          <a:blip r:embed="rId4"/>
          <a:srcRect l="5124" t="36083" r="73585" b="26973"/>
          <a:stretch/>
        </p:blipFill>
        <p:spPr>
          <a:xfrm>
            <a:off x="10163175" y="899319"/>
            <a:ext cx="1647717" cy="1642777"/>
          </a:xfrm>
          <a:prstGeom prst="ellipse">
            <a:avLst/>
          </a:prstGeom>
        </p:spPr>
      </p:pic>
      <p:pic>
        <p:nvPicPr>
          <p:cNvPr id="6" name="Picture 5">
            <a:extLst>
              <a:ext uri="{FF2B5EF4-FFF2-40B4-BE49-F238E27FC236}">
                <a16:creationId xmlns:a16="http://schemas.microsoft.com/office/drawing/2014/main" id="{AB852816-6AC5-4AE1-AC10-AF2A94F573D6}"/>
              </a:ext>
            </a:extLst>
          </p:cNvPr>
          <p:cNvPicPr>
            <a:picLocks noChangeAspect="1"/>
          </p:cNvPicPr>
          <p:nvPr/>
        </p:nvPicPr>
        <p:blipFill>
          <a:blip r:embed="rId5"/>
          <a:stretch>
            <a:fillRect/>
          </a:stretch>
        </p:blipFill>
        <p:spPr>
          <a:xfrm>
            <a:off x="9909703" y="4688014"/>
            <a:ext cx="2154659" cy="735320"/>
          </a:xfrm>
          <a:prstGeom prst="rect">
            <a:avLst/>
          </a:prstGeom>
        </p:spPr>
      </p:pic>
    </p:spTree>
    <p:extLst>
      <p:ext uri="{BB962C8B-B14F-4D97-AF65-F5344CB8AC3E}">
        <p14:creationId xmlns:p14="http://schemas.microsoft.com/office/powerpoint/2010/main" val="610593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A47306-9452-45E5-AF6B-60EA1F669E6A}"/>
              </a:ext>
            </a:extLst>
          </p:cNvPr>
          <p:cNvSpPr>
            <a:spLocks noGrp="1"/>
          </p:cNvSpPr>
          <p:nvPr>
            <p:ph type="body" sz="quarter" idx="12"/>
          </p:nvPr>
        </p:nvSpPr>
        <p:spPr/>
        <p:txBody>
          <a:bodyPr/>
          <a:lstStyle/>
          <a:p>
            <a:r>
              <a:rPr lang="en-US" dirty="0"/>
              <a:t>Module 1</a:t>
            </a:r>
          </a:p>
        </p:txBody>
      </p:sp>
      <p:sp>
        <p:nvSpPr>
          <p:cNvPr id="6" name="Text Placeholder 5">
            <a:extLst>
              <a:ext uri="{FF2B5EF4-FFF2-40B4-BE49-F238E27FC236}">
                <a16:creationId xmlns:a16="http://schemas.microsoft.com/office/drawing/2014/main" id="{69D1843B-F24A-4CEC-B551-18AE5AEEF401}"/>
              </a:ext>
            </a:extLst>
          </p:cNvPr>
          <p:cNvSpPr>
            <a:spLocks noGrp="1"/>
          </p:cNvSpPr>
          <p:nvPr>
            <p:ph type="body" sz="quarter" idx="13"/>
          </p:nvPr>
        </p:nvSpPr>
        <p:spPr>
          <a:xfrm>
            <a:off x="493841" y="2647866"/>
            <a:ext cx="9259759" cy="1808018"/>
          </a:xfrm>
        </p:spPr>
        <p:txBody>
          <a:bodyPr/>
          <a:lstStyle/>
          <a:p>
            <a:r>
              <a:rPr lang="en-US" dirty="0"/>
              <a:t>Requirements to Initiate Foreign Air Service Operations to the United States </a:t>
            </a:r>
          </a:p>
          <a:p>
            <a:endParaRPr lang="en-US" dirty="0"/>
          </a:p>
        </p:txBody>
      </p:sp>
    </p:spTree>
    <p:extLst>
      <p:ext uri="{BB962C8B-B14F-4D97-AF65-F5344CB8AC3E}">
        <p14:creationId xmlns:p14="http://schemas.microsoft.com/office/powerpoint/2010/main" val="15970768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9C4763-DE8F-03E3-04D9-B034177DDF93}"/>
              </a:ext>
            </a:extLst>
          </p:cNvPr>
          <p:cNvGrpSpPr/>
          <p:nvPr/>
        </p:nvGrpSpPr>
        <p:grpSpPr>
          <a:xfrm>
            <a:off x="246449" y="1273388"/>
            <a:ext cx="11737202" cy="4927268"/>
            <a:chOff x="270219" y="1620983"/>
            <a:chExt cx="11737202" cy="4927268"/>
          </a:xfrm>
        </p:grpSpPr>
        <p:grpSp>
          <p:nvGrpSpPr>
            <p:cNvPr id="3" name="Group 2">
              <a:extLst>
                <a:ext uri="{FF2B5EF4-FFF2-40B4-BE49-F238E27FC236}">
                  <a16:creationId xmlns:a16="http://schemas.microsoft.com/office/drawing/2014/main" id="{5593E932-578B-9767-1D88-345F26973413}"/>
                </a:ext>
              </a:extLst>
            </p:cNvPr>
            <p:cNvGrpSpPr/>
            <p:nvPr/>
          </p:nvGrpSpPr>
          <p:grpSpPr>
            <a:xfrm>
              <a:off x="270219" y="1620983"/>
              <a:ext cx="11733502" cy="4532001"/>
              <a:chOff x="264609" y="1551915"/>
              <a:chExt cx="11733502" cy="4532001"/>
            </a:xfrm>
            <a:effectLst>
              <a:outerShdw blurRad="50800" dist="38100" dir="2700000" algn="tl" rotWithShape="0">
                <a:prstClr val="black">
                  <a:alpha val="40000"/>
                </a:prstClr>
              </a:outerShdw>
            </a:effectLst>
          </p:grpSpPr>
          <p:sp>
            <p:nvSpPr>
              <p:cNvPr id="15" name="Rectangle 14">
                <a:extLst>
                  <a:ext uri="{FF2B5EF4-FFF2-40B4-BE49-F238E27FC236}">
                    <a16:creationId xmlns:a16="http://schemas.microsoft.com/office/drawing/2014/main" id="{9A9D33C5-430F-7152-FD02-35B204DCA72F}"/>
                  </a:ext>
                </a:extLst>
              </p:cNvPr>
              <p:cNvSpPr/>
              <p:nvPr/>
            </p:nvSpPr>
            <p:spPr>
              <a:xfrm>
                <a:off x="1923080" y="1551915"/>
                <a:ext cx="10072335"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7EEB92C-FF5A-F909-CADA-337D29F49BF1}"/>
                  </a:ext>
                </a:extLst>
              </p:cNvPr>
              <p:cNvSpPr/>
              <p:nvPr/>
            </p:nvSpPr>
            <p:spPr>
              <a:xfrm>
                <a:off x="266089" y="1551915"/>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Air Carrier</a:t>
                </a:r>
              </a:p>
            </p:txBody>
          </p:sp>
          <p:sp>
            <p:nvSpPr>
              <p:cNvPr id="17" name="Rectangle 16">
                <a:extLst>
                  <a:ext uri="{FF2B5EF4-FFF2-40B4-BE49-F238E27FC236}">
                    <a16:creationId xmlns:a16="http://schemas.microsoft.com/office/drawing/2014/main" id="{AD12054F-CD96-B6B3-C119-412708F8C765}"/>
                  </a:ext>
                </a:extLst>
              </p:cNvPr>
              <p:cNvSpPr/>
              <p:nvPr/>
            </p:nvSpPr>
            <p:spPr>
              <a:xfrm>
                <a:off x="1924560" y="2461413"/>
                <a:ext cx="10070855"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C54C00-A48A-DC4B-73F6-649F9BD8E292}"/>
                  </a:ext>
                </a:extLst>
              </p:cNvPr>
              <p:cNvSpPr/>
              <p:nvPr/>
            </p:nvSpPr>
            <p:spPr>
              <a:xfrm>
                <a:off x="266089" y="2461413"/>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CAA</a:t>
                </a:r>
              </a:p>
            </p:txBody>
          </p:sp>
          <p:sp>
            <p:nvSpPr>
              <p:cNvPr id="19" name="Rectangle 18">
                <a:extLst>
                  <a:ext uri="{FF2B5EF4-FFF2-40B4-BE49-F238E27FC236}">
                    <a16:creationId xmlns:a16="http://schemas.microsoft.com/office/drawing/2014/main" id="{AF906064-69A9-5098-81D5-BC6732DE4A22}"/>
                  </a:ext>
                </a:extLst>
              </p:cNvPr>
              <p:cNvSpPr/>
              <p:nvPr/>
            </p:nvSpPr>
            <p:spPr>
              <a:xfrm>
                <a:off x="1923080" y="3367229"/>
                <a:ext cx="10075031"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8411A1B-9243-26B3-CFFF-7F520850B69B}"/>
                  </a:ext>
                </a:extLst>
              </p:cNvPr>
              <p:cNvSpPr/>
              <p:nvPr/>
            </p:nvSpPr>
            <p:spPr>
              <a:xfrm>
                <a:off x="264609" y="3367229"/>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FAA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(US Federal Aviation Administration)</a:t>
                </a:r>
                <a:endParaRPr kumimoji="0" lang="en-US" sz="16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301DEA-4752-4A16-67D0-4498F9BB0425}"/>
                  </a:ext>
                </a:extLst>
              </p:cNvPr>
              <p:cNvSpPr/>
              <p:nvPr/>
            </p:nvSpPr>
            <p:spPr>
              <a:xfrm>
                <a:off x="1923080" y="4278259"/>
                <a:ext cx="10075030"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C4CD73D-FCEF-C31F-3F4B-71F2D912E6BE}"/>
                  </a:ext>
                </a:extLst>
              </p:cNvPr>
              <p:cNvSpPr/>
              <p:nvPr/>
            </p:nvSpPr>
            <p:spPr>
              <a:xfrm>
                <a:off x="264609" y="4278259"/>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DOT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(US Dept. of Transportation)</a:t>
                </a:r>
                <a:endParaRPr kumimoji="0" lang="en-US" sz="16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C485394-191E-A0B4-8754-42F4FBE762FE}"/>
                  </a:ext>
                </a:extLst>
              </p:cNvPr>
              <p:cNvSpPr/>
              <p:nvPr/>
            </p:nvSpPr>
            <p:spPr>
              <a:xfrm>
                <a:off x="1923080" y="5169784"/>
                <a:ext cx="10075030"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D49CBF8-607E-8B5A-D9C3-EF4B075A13B6}"/>
                  </a:ext>
                </a:extLst>
              </p:cNvPr>
              <p:cNvSpPr/>
              <p:nvPr/>
            </p:nvSpPr>
            <p:spPr>
              <a:xfrm>
                <a:off x="264609" y="5169784"/>
                <a:ext cx="1656499" cy="914132"/>
              </a:xfrm>
              <a:prstGeom prst="rect">
                <a:avLst/>
              </a:prstGeom>
              <a:solidFill>
                <a:srgbClr val="4472C4">
                  <a:lumMod val="20000"/>
                  <a:lumOff val="80000"/>
                </a:srgbClr>
              </a:solidFill>
              <a:ln w="63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DHS/TSA</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(US Dept. of Homeland Security)</a:t>
                </a:r>
                <a:endParaRPr kumimoji="0" lang="en-US" sz="16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27CF9F3-C465-8CC4-7BE4-17CFD4352F8D}"/>
                  </a:ext>
                </a:extLst>
              </p:cNvPr>
              <p:cNvSpPr txBox="1"/>
              <p:nvPr/>
            </p:nvSpPr>
            <p:spPr>
              <a:xfrm>
                <a:off x="2060087" y="1696034"/>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Submits Economic Authority Application</a:t>
                </a:r>
              </a:p>
            </p:txBody>
          </p:sp>
          <p:sp>
            <p:nvSpPr>
              <p:cNvPr id="26" name="TextBox 25">
                <a:extLst>
                  <a:ext uri="{FF2B5EF4-FFF2-40B4-BE49-F238E27FC236}">
                    <a16:creationId xmlns:a16="http://schemas.microsoft.com/office/drawing/2014/main" id="{A01F1FFA-4F37-8C29-1DD2-9EDFBD6C3602}"/>
                  </a:ext>
                </a:extLst>
              </p:cNvPr>
              <p:cNvSpPr txBox="1"/>
              <p:nvPr/>
            </p:nvSpPr>
            <p:spPr>
              <a:xfrm>
                <a:off x="2060086" y="4434180"/>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DOT requests FAA to conduct IASA</a:t>
                </a:r>
              </a:p>
            </p:txBody>
          </p:sp>
          <p:cxnSp>
            <p:nvCxnSpPr>
              <p:cNvPr id="27" name="Straight Arrow Connector 26">
                <a:extLst>
                  <a:ext uri="{FF2B5EF4-FFF2-40B4-BE49-F238E27FC236}">
                    <a16:creationId xmlns:a16="http://schemas.microsoft.com/office/drawing/2014/main" id="{9070BFCB-549F-598E-2041-09B2AD20E4A3}"/>
                  </a:ext>
                </a:extLst>
              </p:cNvPr>
              <p:cNvCxnSpPr>
                <a:cxnSpLocks/>
                <a:stCxn id="25" idx="2"/>
                <a:endCxn id="26" idx="0"/>
              </p:cNvCxnSpPr>
              <p:nvPr/>
            </p:nvCxnSpPr>
            <p:spPr>
              <a:xfrm flipH="1">
                <a:off x="2785194" y="2309724"/>
                <a:ext cx="1" cy="2124456"/>
              </a:xfrm>
              <a:prstGeom prst="straightConnector1">
                <a:avLst/>
              </a:prstGeom>
              <a:noFill/>
              <a:ln w="28575" cap="flat" cmpd="sng" algn="ctr">
                <a:solidFill>
                  <a:srgbClr val="4472C4"/>
                </a:solidFill>
                <a:prstDash val="solid"/>
                <a:miter lim="800000"/>
                <a:tailEnd type="triangle"/>
              </a:ln>
              <a:effectLst/>
            </p:spPr>
          </p:cxnSp>
          <p:sp>
            <p:nvSpPr>
              <p:cNvPr id="28" name="TextBox 27">
                <a:extLst>
                  <a:ext uri="{FF2B5EF4-FFF2-40B4-BE49-F238E27FC236}">
                    <a16:creationId xmlns:a16="http://schemas.microsoft.com/office/drawing/2014/main" id="{72A2C77E-A6FF-1859-5D74-677ADADD210E}"/>
                  </a:ext>
                </a:extLst>
              </p:cNvPr>
              <p:cNvSpPr txBox="1"/>
              <p:nvPr/>
            </p:nvSpPr>
            <p:spPr>
              <a:xfrm>
                <a:off x="3069173" y="3503159"/>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FAA Conducts IASA and Submits Findings to CAA</a:t>
                </a:r>
              </a:p>
            </p:txBody>
          </p:sp>
          <p:cxnSp>
            <p:nvCxnSpPr>
              <p:cNvPr id="29" name="Connector: Elbow 28">
                <a:extLst>
                  <a:ext uri="{FF2B5EF4-FFF2-40B4-BE49-F238E27FC236}">
                    <a16:creationId xmlns:a16="http://schemas.microsoft.com/office/drawing/2014/main" id="{2F5108CF-75CF-46B6-6B28-FDE07EC09687}"/>
                  </a:ext>
                </a:extLst>
              </p:cNvPr>
              <p:cNvCxnSpPr>
                <a:cxnSpLocks/>
                <a:stCxn id="26" idx="3"/>
                <a:endCxn id="28" idx="2"/>
              </p:cNvCxnSpPr>
              <p:nvPr/>
            </p:nvCxnSpPr>
            <p:spPr>
              <a:xfrm flipV="1">
                <a:off x="3510301" y="4116849"/>
                <a:ext cx="283980" cy="624176"/>
              </a:xfrm>
              <a:prstGeom prst="bentConnector2">
                <a:avLst/>
              </a:prstGeom>
              <a:noFill/>
              <a:ln w="28575" cap="flat" cmpd="sng" algn="ctr">
                <a:solidFill>
                  <a:srgbClr val="4472C4"/>
                </a:solidFill>
                <a:prstDash val="solid"/>
                <a:miter lim="800000"/>
                <a:tailEnd type="triangle"/>
              </a:ln>
              <a:effectLst/>
            </p:spPr>
          </p:cxnSp>
          <p:cxnSp>
            <p:nvCxnSpPr>
              <p:cNvPr id="30" name="Connector: Elbow 29">
                <a:extLst>
                  <a:ext uri="{FF2B5EF4-FFF2-40B4-BE49-F238E27FC236}">
                    <a16:creationId xmlns:a16="http://schemas.microsoft.com/office/drawing/2014/main" id="{1AA61FF1-2EC6-2AE4-24C7-79D4B76A7B42}"/>
                  </a:ext>
                </a:extLst>
              </p:cNvPr>
              <p:cNvCxnSpPr>
                <a:cxnSpLocks/>
                <a:stCxn id="31" idx="3"/>
                <a:endCxn id="35" idx="0"/>
              </p:cNvCxnSpPr>
              <p:nvPr/>
            </p:nvCxnSpPr>
            <p:spPr>
              <a:xfrm>
                <a:off x="4519388" y="2923018"/>
                <a:ext cx="949764" cy="577476"/>
              </a:xfrm>
              <a:prstGeom prst="bentConnector2">
                <a:avLst/>
              </a:prstGeom>
              <a:noFill/>
              <a:ln w="28575" cap="flat" cmpd="sng" algn="ctr">
                <a:solidFill>
                  <a:srgbClr val="4472C4"/>
                </a:solidFill>
                <a:prstDash val="solid"/>
                <a:miter lim="800000"/>
                <a:tailEnd type="triangle"/>
              </a:ln>
              <a:effectLst/>
            </p:spPr>
          </p:cxnSp>
          <p:sp>
            <p:nvSpPr>
              <p:cNvPr id="31" name="TextBox 30">
                <a:extLst>
                  <a:ext uri="{FF2B5EF4-FFF2-40B4-BE49-F238E27FC236}">
                    <a16:creationId xmlns:a16="http://schemas.microsoft.com/office/drawing/2014/main" id="{9946A9DC-F2B4-A3E6-D86E-9BBE71346984}"/>
                  </a:ext>
                </a:extLst>
              </p:cNvPr>
              <p:cNvSpPr txBox="1"/>
              <p:nvPr/>
            </p:nvSpPr>
            <p:spPr>
              <a:xfrm>
                <a:off x="3069173" y="2616173"/>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CAA Addresses IASA Findings</a:t>
                </a:r>
              </a:p>
            </p:txBody>
          </p:sp>
          <p:cxnSp>
            <p:nvCxnSpPr>
              <p:cNvPr id="32" name="Straight Arrow Connector 31">
                <a:extLst>
                  <a:ext uri="{FF2B5EF4-FFF2-40B4-BE49-F238E27FC236}">
                    <a16:creationId xmlns:a16="http://schemas.microsoft.com/office/drawing/2014/main" id="{5F7E6D68-5FC5-3B24-DCC6-3A8B24493C33}"/>
                  </a:ext>
                </a:extLst>
              </p:cNvPr>
              <p:cNvCxnSpPr>
                <a:cxnSpLocks/>
                <a:stCxn id="35" idx="2"/>
                <a:endCxn id="36" idx="0"/>
              </p:cNvCxnSpPr>
              <p:nvPr/>
            </p:nvCxnSpPr>
            <p:spPr>
              <a:xfrm flipH="1">
                <a:off x="5468598" y="4114184"/>
                <a:ext cx="554" cy="319065"/>
              </a:xfrm>
              <a:prstGeom prst="straightConnector1">
                <a:avLst/>
              </a:prstGeom>
              <a:noFill/>
              <a:ln w="28575" cap="flat" cmpd="sng" algn="ctr">
                <a:solidFill>
                  <a:srgbClr val="4472C4"/>
                </a:solidFill>
                <a:prstDash val="solid"/>
                <a:miter lim="800000"/>
                <a:tailEnd type="triangle"/>
              </a:ln>
              <a:effectLst/>
            </p:spPr>
          </p:cxnSp>
          <p:cxnSp>
            <p:nvCxnSpPr>
              <p:cNvPr id="33" name="Straight Arrow Connector 32">
                <a:extLst>
                  <a:ext uri="{FF2B5EF4-FFF2-40B4-BE49-F238E27FC236}">
                    <a16:creationId xmlns:a16="http://schemas.microsoft.com/office/drawing/2014/main" id="{A157E447-1895-C3DC-7F2E-F7444289FAD7}"/>
                  </a:ext>
                </a:extLst>
              </p:cNvPr>
              <p:cNvCxnSpPr>
                <a:cxnSpLocks/>
                <a:stCxn id="43" idx="2"/>
                <a:endCxn id="42" idx="0"/>
              </p:cNvCxnSpPr>
              <p:nvPr/>
            </p:nvCxnSpPr>
            <p:spPr>
              <a:xfrm>
                <a:off x="9857369" y="2307067"/>
                <a:ext cx="0" cy="3028879"/>
              </a:xfrm>
              <a:prstGeom prst="straightConnector1">
                <a:avLst/>
              </a:prstGeom>
              <a:noFill/>
              <a:ln w="28575" cap="flat" cmpd="sng" algn="ctr">
                <a:solidFill>
                  <a:srgbClr val="4472C4"/>
                </a:solidFill>
                <a:prstDash val="solid"/>
                <a:miter lim="800000"/>
                <a:tailEnd type="triangle"/>
              </a:ln>
              <a:effectLst/>
            </p:spPr>
          </p:cxnSp>
          <p:cxnSp>
            <p:nvCxnSpPr>
              <p:cNvPr id="34" name="Straight Arrow Connector 33">
                <a:extLst>
                  <a:ext uri="{FF2B5EF4-FFF2-40B4-BE49-F238E27FC236}">
                    <a16:creationId xmlns:a16="http://schemas.microsoft.com/office/drawing/2014/main" id="{50CF25BB-EEFD-E861-3336-00DB530AB570}"/>
                  </a:ext>
                </a:extLst>
              </p:cNvPr>
              <p:cNvCxnSpPr>
                <a:cxnSpLocks/>
                <a:stCxn id="28" idx="0"/>
                <a:endCxn id="31" idx="2"/>
              </p:cNvCxnSpPr>
              <p:nvPr/>
            </p:nvCxnSpPr>
            <p:spPr>
              <a:xfrm flipV="1">
                <a:off x="3794281" y="3229863"/>
                <a:ext cx="0" cy="273296"/>
              </a:xfrm>
              <a:prstGeom prst="straightConnector1">
                <a:avLst/>
              </a:prstGeom>
              <a:noFill/>
              <a:ln w="28575" cap="flat" cmpd="sng" algn="ctr">
                <a:solidFill>
                  <a:srgbClr val="4472C4"/>
                </a:solidFill>
                <a:prstDash val="solid"/>
                <a:miter lim="800000"/>
                <a:tailEnd type="triangle"/>
              </a:ln>
              <a:effectLst/>
            </p:spPr>
          </p:cxnSp>
          <p:sp>
            <p:nvSpPr>
              <p:cNvPr id="35" name="TextBox 34">
                <a:extLst>
                  <a:ext uri="{FF2B5EF4-FFF2-40B4-BE49-F238E27FC236}">
                    <a16:creationId xmlns:a16="http://schemas.microsoft.com/office/drawing/2014/main" id="{4DBEEB07-ED21-8AB9-D7C6-B4DDCDA71F4C}"/>
                  </a:ext>
                </a:extLst>
              </p:cNvPr>
              <p:cNvSpPr txBox="1"/>
              <p:nvPr/>
            </p:nvSpPr>
            <p:spPr>
              <a:xfrm>
                <a:off x="4744044" y="3500494"/>
                <a:ext cx="1450215" cy="613690"/>
              </a:xfrm>
              <a:prstGeom prst="rect">
                <a:avLst/>
              </a:prstGeom>
              <a:solidFill>
                <a:srgbClr val="70AD47">
                  <a:lumMod val="60000"/>
                  <a:lumOff val="40000"/>
                </a:srgbClr>
              </a:solidFill>
              <a:ln>
                <a:solidFill>
                  <a:srgbClr val="4472C4"/>
                </a:solidFill>
              </a:ln>
            </p:spPr>
            <p:txBody>
              <a:bodyPr wrap="square" lIns="0" rIns="0"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FAA grants Cat. 1 Safety Rating</a:t>
                </a:r>
              </a:p>
            </p:txBody>
          </p:sp>
          <p:sp>
            <p:nvSpPr>
              <p:cNvPr id="36" name="TextBox 35">
                <a:extLst>
                  <a:ext uri="{FF2B5EF4-FFF2-40B4-BE49-F238E27FC236}">
                    <a16:creationId xmlns:a16="http://schemas.microsoft.com/office/drawing/2014/main" id="{C5A0A283-045E-011A-3931-C8C0FB8CF953}"/>
                  </a:ext>
                </a:extLst>
              </p:cNvPr>
              <p:cNvSpPr txBox="1"/>
              <p:nvPr/>
            </p:nvSpPr>
            <p:spPr>
              <a:xfrm>
                <a:off x="4742937" y="4433249"/>
                <a:ext cx="1451321" cy="613690"/>
              </a:xfrm>
              <a:prstGeom prst="rect">
                <a:avLst/>
              </a:prstGeom>
              <a:solidFill>
                <a:srgbClr val="70AD47">
                  <a:lumMod val="60000"/>
                  <a:lumOff val="40000"/>
                </a:srgbClr>
              </a:solidFill>
              <a:ln>
                <a:solidFill>
                  <a:srgbClr val="4472C4"/>
                </a:solidFill>
              </a:ln>
            </p:spPr>
            <p:txBody>
              <a:bodyPr wrap="square"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DOT issues Economic Authority</a:t>
                </a:r>
              </a:p>
            </p:txBody>
          </p:sp>
          <p:sp>
            <p:nvSpPr>
              <p:cNvPr id="37" name="TextBox 36">
                <a:extLst>
                  <a:ext uri="{FF2B5EF4-FFF2-40B4-BE49-F238E27FC236}">
                    <a16:creationId xmlns:a16="http://schemas.microsoft.com/office/drawing/2014/main" id="{2F49C54B-F9CD-F983-C897-15680800E6E1}"/>
                  </a:ext>
                </a:extLst>
              </p:cNvPr>
              <p:cNvSpPr txBox="1"/>
              <p:nvPr/>
            </p:nvSpPr>
            <p:spPr>
              <a:xfrm>
                <a:off x="5832441" y="1696034"/>
                <a:ext cx="1450215" cy="613690"/>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Submits 14 CFR Part 129 application to FAA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rPr>
                  <a:t>(Typically, after CAA obtains Cat 1)</a:t>
                </a:r>
              </a:p>
            </p:txBody>
          </p:sp>
          <p:sp>
            <p:nvSpPr>
              <p:cNvPr id="38" name="TextBox 37">
                <a:extLst>
                  <a:ext uri="{FF2B5EF4-FFF2-40B4-BE49-F238E27FC236}">
                    <a16:creationId xmlns:a16="http://schemas.microsoft.com/office/drawing/2014/main" id="{E1A7A307-7B8D-B898-8387-16A7BFB9AFD4}"/>
                  </a:ext>
                </a:extLst>
              </p:cNvPr>
              <p:cNvSpPr txBox="1"/>
              <p:nvPr/>
            </p:nvSpPr>
            <p:spPr>
              <a:xfrm>
                <a:off x="6437555" y="3498390"/>
                <a:ext cx="1450215" cy="623546"/>
              </a:xfrm>
              <a:prstGeom prst="rect">
                <a:avLst/>
              </a:prstGeom>
              <a:solidFill>
                <a:srgbClr val="70AD47">
                  <a:lumMod val="60000"/>
                  <a:lumOff val="40000"/>
                </a:srgbClr>
              </a:solidFill>
              <a:ln>
                <a:solidFill>
                  <a:srgbClr val="4472C4"/>
                </a:solidFill>
              </a:ln>
            </p:spPr>
            <p:txBody>
              <a:bodyPr wrap="square"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FAA issues Part 129 Ops Specs</a:t>
                </a:r>
              </a:p>
            </p:txBody>
          </p:sp>
          <p:sp>
            <p:nvSpPr>
              <p:cNvPr id="39" name="TextBox 38">
                <a:extLst>
                  <a:ext uri="{FF2B5EF4-FFF2-40B4-BE49-F238E27FC236}">
                    <a16:creationId xmlns:a16="http://schemas.microsoft.com/office/drawing/2014/main" id="{58F6E3A3-5C1B-1672-C88A-2A01096E86C3}"/>
                  </a:ext>
                </a:extLst>
              </p:cNvPr>
              <p:cNvSpPr txBox="1"/>
              <p:nvPr/>
            </p:nvSpPr>
            <p:spPr>
              <a:xfrm>
                <a:off x="7446844" y="1699986"/>
                <a:ext cx="1450215" cy="605785"/>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Submit Model Security Program (MSP) to TSA</a:t>
                </a:r>
              </a:p>
            </p:txBody>
          </p:sp>
          <p:sp>
            <p:nvSpPr>
              <p:cNvPr id="40" name="TextBox 39">
                <a:extLst>
                  <a:ext uri="{FF2B5EF4-FFF2-40B4-BE49-F238E27FC236}">
                    <a16:creationId xmlns:a16="http://schemas.microsoft.com/office/drawing/2014/main" id="{295350FA-0518-2C04-DD7E-898E7B0E7A97}"/>
                  </a:ext>
                </a:extLst>
              </p:cNvPr>
              <p:cNvSpPr txBox="1"/>
              <p:nvPr/>
            </p:nvSpPr>
            <p:spPr>
              <a:xfrm>
                <a:off x="10816999" y="1696033"/>
                <a:ext cx="1026489" cy="4237661"/>
              </a:xfrm>
              <a:prstGeom prst="rect">
                <a:avLst/>
              </a:prstGeom>
              <a:solidFill>
                <a:srgbClr val="70AD47">
                  <a:lumMod val="60000"/>
                  <a:lumOff val="40000"/>
                </a:srgbClr>
              </a:solidFill>
              <a:ln>
                <a:solidFill>
                  <a:srgbClr val="4472C4"/>
                </a:solidFill>
              </a:ln>
            </p:spPr>
            <p:txBody>
              <a:bodyPr vert="horz"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85000"/>
                        <a:lumOff val="15000"/>
                      </a:prstClr>
                    </a:solidFill>
                    <a:effectLst/>
                    <a:uLnTx/>
                    <a:uFillTx/>
                    <a:latin typeface="Calibri" panose="020F0502020204030204"/>
                  </a:rPr>
                  <a:t>U.S. Air Service can commence</a:t>
                </a:r>
              </a:p>
            </p:txBody>
          </p:sp>
          <p:sp>
            <p:nvSpPr>
              <p:cNvPr id="41" name="TextBox 40">
                <a:extLst>
                  <a:ext uri="{FF2B5EF4-FFF2-40B4-BE49-F238E27FC236}">
                    <a16:creationId xmlns:a16="http://schemas.microsoft.com/office/drawing/2014/main" id="{E667A68F-9257-9401-A790-5C9913462422}"/>
                  </a:ext>
                </a:extLst>
              </p:cNvPr>
              <p:cNvSpPr txBox="1"/>
              <p:nvPr/>
            </p:nvSpPr>
            <p:spPr>
              <a:xfrm>
                <a:off x="7446844" y="5335261"/>
                <a:ext cx="1450215" cy="605785"/>
              </a:xfrm>
              <a:prstGeom prst="rect">
                <a:avLst/>
              </a:prstGeom>
              <a:solidFill>
                <a:srgbClr val="70AD47">
                  <a:lumMod val="60000"/>
                  <a:lumOff val="40000"/>
                </a:srgbClr>
              </a:solidFill>
              <a:ln>
                <a:solidFill>
                  <a:srgbClr val="4472C4"/>
                </a:solidFill>
              </a:ln>
            </p:spPr>
            <p:txBody>
              <a:bodyPr wrap="square"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Reviews &amp; accepts Security Program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(49 CFR 1546)</a:t>
                </a:r>
              </a:p>
            </p:txBody>
          </p:sp>
          <p:sp>
            <p:nvSpPr>
              <p:cNvPr id="42" name="TextBox 41">
                <a:extLst>
                  <a:ext uri="{FF2B5EF4-FFF2-40B4-BE49-F238E27FC236}">
                    <a16:creationId xmlns:a16="http://schemas.microsoft.com/office/drawing/2014/main" id="{9BAF6EF4-45A4-09DF-1376-672B23BDFC66}"/>
                  </a:ext>
                </a:extLst>
              </p:cNvPr>
              <p:cNvSpPr txBox="1"/>
              <p:nvPr/>
            </p:nvSpPr>
            <p:spPr>
              <a:xfrm>
                <a:off x="9087384" y="5335946"/>
                <a:ext cx="1539970" cy="605785"/>
              </a:xfrm>
              <a:prstGeom prst="rect">
                <a:avLst/>
              </a:prstGeom>
              <a:solidFill>
                <a:srgbClr val="70AD47">
                  <a:lumMod val="60000"/>
                  <a:lumOff val="40000"/>
                </a:srgbClr>
              </a:solidFill>
              <a:ln>
                <a:solidFill>
                  <a:srgbClr val="4472C4"/>
                </a:solidFill>
              </a:ln>
            </p:spPr>
            <p:txBody>
              <a:bodyPr wrap="square" rtlCol="0" anchor="ctr">
                <a:noAutofit/>
              </a:bodyPr>
              <a:lstStyle>
                <a:defPPr>
                  <a:defRPr lang="en-US"/>
                </a:defPPr>
                <a:lvl1pPr algn="ctr">
                  <a:lnSpc>
                    <a:spcPct val="80000"/>
                  </a:lnSpc>
                  <a:defRPr sz="1200"/>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Assess Last Point of Departure Airports</a:t>
                </a:r>
              </a:p>
            </p:txBody>
          </p:sp>
          <p:sp>
            <p:nvSpPr>
              <p:cNvPr id="43" name="TextBox 42">
                <a:extLst>
                  <a:ext uri="{FF2B5EF4-FFF2-40B4-BE49-F238E27FC236}">
                    <a16:creationId xmlns:a16="http://schemas.microsoft.com/office/drawing/2014/main" id="{1C541B84-3B54-089C-78FB-6727AE133B90}"/>
                  </a:ext>
                </a:extLst>
              </p:cNvPr>
              <p:cNvSpPr txBox="1"/>
              <p:nvPr/>
            </p:nvSpPr>
            <p:spPr>
              <a:xfrm>
                <a:off x="9087384" y="1701282"/>
                <a:ext cx="1539970" cy="605785"/>
              </a:xfrm>
              <a:prstGeom prst="rect">
                <a:avLst/>
              </a:prstGeom>
              <a:solidFill>
                <a:sysClr val="window" lastClr="FFFFFF"/>
              </a:solidFill>
              <a:ln>
                <a:solidFill>
                  <a:srgbClr val="4472C4"/>
                </a:solidFill>
              </a:ln>
            </p:spPr>
            <p:txBody>
              <a:bodyPr wrap="square" rtlCol="0" anchor="ctr">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Submit list of Last Point of Departure Airports  </a:t>
                </a:r>
              </a:p>
            </p:txBody>
          </p:sp>
        </p:grpSp>
        <p:cxnSp>
          <p:nvCxnSpPr>
            <p:cNvPr id="4" name="Connector: Elbow 3">
              <a:extLst>
                <a:ext uri="{FF2B5EF4-FFF2-40B4-BE49-F238E27FC236}">
                  <a16:creationId xmlns:a16="http://schemas.microsoft.com/office/drawing/2014/main" id="{62924EE2-9A13-94D4-CF7A-A38C45A83E56}"/>
                </a:ext>
              </a:extLst>
            </p:cNvPr>
            <p:cNvCxnSpPr>
              <a:cxnSpLocks/>
              <a:stCxn id="37" idx="2"/>
              <a:endCxn id="38" idx="0"/>
            </p:cNvCxnSpPr>
            <p:nvPr/>
          </p:nvCxnSpPr>
          <p:spPr>
            <a:xfrm rot="16200000" flipH="1">
              <a:off x="6271383" y="2670568"/>
              <a:ext cx="1188666" cy="605114"/>
            </a:xfrm>
            <a:prstGeom prst="bentConnector3">
              <a:avLst>
                <a:gd name="adj1" fmla="val 50000"/>
              </a:avLst>
            </a:prstGeom>
            <a:noFill/>
            <a:ln w="28575" cap="flat" cmpd="sng" algn="ctr">
              <a:solidFill>
                <a:srgbClr val="4472C4"/>
              </a:solidFill>
              <a:prstDash val="solid"/>
              <a:miter lim="800000"/>
              <a:tailEnd type="triangle"/>
            </a:ln>
            <a:effectLst/>
          </p:spPr>
        </p:cxnSp>
        <p:cxnSp>
          <p:nvCxnSpPr>
            <p:cNvPr id="5" name="Straight Arrow Connector 4">
              <a:extLst>
                <a:ext uri="{FF2B5EF4-FFF2-40B4-BE49-F238E27FC236}">
                  <a16:creationId xmlns:a16="http://schemas.microsoft.com/office/drawing/2014/main" id="{E7B158A2-311E-A525-A8FA-AFE265D58D2D}"/>
                </a:ext>
              </a:extLst>
            </p:cNvPr>
            <p:cNvCxnSpPr>
              <a:cxnSpLocks/>
              <a:stCxn id="39" idx="2"/>
              <a:endCxn id="41" idx="0"/>
            </p:cNvCxnSpPr>
            <p:nvPr/>
          </p:nvCxnSpPr>
          <p:spPr>
            <a:xfrm>
              <a:off x="8177562" y="2374839"/>
              <a:ext cx="0" cy="3029490"/>
            </a:xfrm>
            <a:prstGeom prst="straightConnector1">
              <a:avLst/>
            </a:prstGeom>
            <a:noFill/>
            <a:ln w="28575" cap="flat" cmpd="sng" algn="ctr">
              <a:solidFill>
                <a:srgbClr val="4472C4"/>
              </a:solidFill>
              <a:prstDash val="solid"/>
              <a:miter lim="800000"/>
              <a:tailEnd type="triangle"/>
            </a:ln>
            <a:effectLst/>
          </p:spPr>
        </p:cxnSp>
        <p:cxnSp>
          <p:nvCxnSpPr>
            <p:cNvPr id="7" name="Straight Arrow Connector 6">
              <a:extLst>
                <a:ext uri="{FF2B5EF4-FFF2-40B4-BE49-F238E27FC236}">
                  <a16:creationId xmlns:a16="http://schemas.microsoft.com/office/drawing/2014/main" id="{EB90EF96-6ECE-CE57-71C2-D194A3D4D26D}"/>
                </a:ext>
              </a:extLst>
            </p:cNvPr>
            <p:cNvCxnSpPr>
              <a:cxnSpLocks/>
            </p:cNvCxnSpPr>
            <p:nvPr/>
          </p:nvCxnSpPr>
          <p:spPr>
            <a:xfrm>
              <a:off x="6199868" y="3876248"/>
              <a:ext cx="243296" cy="2824"/>
            </a:xfrm>
            <a:prstGeom prst="straightConnector1">
              <a:avLst/>
            </a:prstGeom>
            <a:noFill/>
            <a:ln w="28575" cap="flat" cmpd="sng" algn="ctr">
              <a:solidFill>
                <a:srgbClr val="4472C4"/>
              </a:solidFill>
              <a:prstDash val="solid"/>
              <a:miter lim="800000"/>
              <a:tailEnd type="triangle"/>
            </a:ln>
            <a:effectLst/>
          </p:spPr>
        </p:cxnSp>
        <p:cxnSp>
          <p:nvCxnSpPr>
            <p:cNvPr id="10" name="Straight Arrow Connector 9">
              <a:extLst>
                <a:ext uri="{FF2B5EF4-FFF2-40B4-BE49-F238E27FC236}">
                  <a16:creationId xmlns:a16="http://schemas.microsoft.com/office/drawing/2014/main" id="{E9B3B5E4-E7FB-9104-D694-4370C9FC02F3}"/>
                </a:ext>
              </a:extLst>
            </p:cNvPr>
            <p:cNvCxnSpPr>
              <a:cxnSpLocks/>
              <a:stCxn id="41" idx="3"/>
              <a:endCxn id="42" idx="1"/>
            </p:cNvCxnSpPr>
            <p:nvPr/>
          </p:nvCxnSpPr>
          <p:spPr>
            <a:xfrm>
              <a:off x="8902669" y="5707222"/>
              <a:ext cx="190325" cy="685"/>
            </a:xfrm>
            <a:prstGeom prst="straightConnector1">
              <a:avLst/>
            </a:prstGeom>
            <a:noFill/>
            <a:ln w="28575" cap="flat" cmpd="sng" algn="ctr">
              <a:solidFill>
                <a:srgbClr val="4472C4"/>
              </a:solidFill>
              <a:prstDash val="solid"/>
              <a:miter lim="800000"/>
              <a:tailEnd type="triangle"/>
            </a:ln>
            <a:effectLst/>
          </p:spPr>
        </p:cxnSp>
        <p:cxnSp>
          <p:nvCxnSpPr>
            <p:cNvPr id="11" name="Straight Arrow Connector 10">
              <a:extLst>
                <a:ext uri="{FF2B5EF4-FFF2-40B4-BE49-F238E27FC236}">
                  <a16:creationId xmlns:a16="http://schemas.microsoft.com/office/drawing/2014/main" id="{E3902687-982C-45C1-A4F4-48626D949354}"/>
                </a:ext>
              </a:extLst>
            </p:cNvPr>
            <p:cNvCxnSpPr>
              <a:cxnSpLocks/>
              <a:stCxn id="42" idx="3"/>
            </p:cNvCxnSpPr>
            <p:nvPr/>
          </p:nvCxnSpPr>
          <p:spPr>
            <a:xfrm>
              <a:off x="10632964" y="5707907"/>
              <a:ext cx="187673" cy="0"/>
            </a:xfrm>
            <a:prstGeom prst="straightConnector1">
              <a:avLst/>
            </a:prstGeom>
            <a:noFill/>
            <a:ln w="28575" cap="flat" cmpd="sng" algn="ctr">
              <a:solidFill>
                <a:srgbClr val="4472C4"/>
              </a:solidFill>
              <a:prstDash val="solid"/>
              <a:miter lim="800000"/>
              <a:tailEnd type="triangle"/>
            </a:ln>
            <a:effectLst/>
          </p:spPr>
        </p:cxnSp>
        <p:sp>
          <p:nvSpPr>
            <p:cNvPr id="12" name="TextBox 11">
              <a:extLst>
                <a:ext uri="{FF2B5EF4-FFF2-40B4-BE49-F238E27FC236}">
                  <a16:creationId xmlns:a16="http://schemas.microsoft.com/office/drawing/2014/main" id="{01CD3EEB-F690-32CB-3AAA-E82087DB3BE9}"/>
                </a:ext>
              </a:extLst>
            </p:cNvPr>
            <p:cNvSpPr txBox="1"/>
            <p:nvPr/>
          </p:nvSpPr>
          <p:spPr>
            <a:xfrm>
              <a:off x="5876151" y="6178919"/>
              <a:ext cx="613127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Calibri" panose="020F0502020204030204"/>
                </a:rPr>
                <a:t>*This is not an exhaustive list off all necessary activities</a:t>
              </a:r>
            </a:p>
          </p:txBody>
        </p:sp>
        <p:cxnSp>
          <p:nvCxnSpPr>
            <p:cNvPr id="13" name="Straight Arrow Connector 12">
              <a:extLst>
                <a:ext uri="{FF2B5EF4-FFF2-40B4-BE49-F238E27FC236}">
                  <a16:creationId xmlns:a16="http://schemas.microsoft.com/office/drawing/2014/main" id="{1DB819F6-323A-3201-B658-8AF785E9EC57}"/>
                </a:ext>
              </a:extLst>
            </p:cNvPr>
            <p:cNvCxnSpPr>
              <a:cxnSpLocks/>
              <a:stCxn id="38" idx="3"/>
            </p:cNvCxnSpPr>
            <p:nvPr/>
          </p:nvCxnSpPr>
          <p:spPr>
            <a:xfrm flipV="1">
              <a:off x="7893380" y="3869364"/>
              <a:ext cx="2925846" cy="9867"/>
            </a:xfrm>
            <a:prstGeom prst="straightConnector1">
              <a:avLst/>
            </a:prstGeom>
            <a:noFill/>
            <a:ln w="28575" cap="flat" cmpd="sng" algn="ctr">
              <a:solidFill>
                <a:srgbClr val="4472C4"/>
              </a:solidFill>
              <a:prstDash val="dash"/>
              <a:miter lim="800000"/>
              <a:tailEnd type="triangle"/>
            </a:ln>
            <a:effectLst/>
          </p:spPr>
        </p:cxnSp>
        <p:cxnSp>
          <p:nvCxnSpPr>
            <p:cNvPr id="14" name="Straight Arrow Connector 13">
              <a:extLst>
                <a:ext uri="{FF2B5EF4-FFF2-40B4-BE49-F238E27FC236}">
                  <a16:creationId xmlns:a16="http://schemas.microsoft.com/office/drawing/2014/main" id="{A488D4AF-A6D9-E24D-FFC5-165F01DA2B3B}"/>
                </a:ext>
              </a:extLst>
            </p:cNvPr>
            <p:cNvCxnSpPr>
              <a:cxnSpLocks/>
              <a:stCxn id="36" idx="3"/>
            </p:cNvCxnSpPr>
            <p:nvPr/>
          </p:nvCxnSpPr>
          <p:spPr>
            <a:xfrm flipV="1">
              <a:off x="6199868" y="4795702"/>
              <a:ext cx="4620769" cy="13460"/>
            </a:xfrm>
            <a:prstGeom prst="straightConnector1">
              <a:avLst/>
            </a:prstGeom>
            <a:noFill/>
            <a:ln w="28575" cap="flat" cmpd="sng" algn="ctr">
              <a:solidFill>
                <a:srgbClr val="4472C4"/>
              </a:solidFill>
              <a:prstDash val="dash"/>
              <a:miter lim="800000"/>
              <a:tailEnd type="triangle"/>
            </a:ln>
            <a:effectLst/>
          </p:spPr>
        </p:cxnSp>
      </p:grpSp>
      <p:sp>
        <p:nvSpPr>
          <p:cNvPr id="8" name="Text Placeholder 7">
            <a:extLst>
              <a:ext uri="{FF2B5EF4-FFF2-40B4-BE49-F238E27FC236}">
                <a16:creationId xmlns:a16="http://schemas.microsoft.com/office/drawing/2014/main" id="{23B798AD-1E9E-4AAB-9844-7372AF3D5039}"/>
              </a:ext>
            </a:extLst>
          </p:cNvPr>
          <p:cNvSpPr>
            <a:spLocks noGrp="1"/>
          </p:cNvSpPr>
          <p:nvPr>
            <p:ph type="body" sz="quarter" idx="10"/>
          </p:nvPr>
        </p:nvSpPr>
        <p:spPr/>
        <p:txBody>
          <a:bodyPr/>
          <a:lstStyle/>
          <a:p>
            <a:r>
              <a:rPr lang="en-US" dirty="0"/>
              <a:t>Requirements to Initiate Foreign Air Service Operations to the US*</a:t>
            </a:r>
          </a:p>
          <a:p>
            <a:endParaRPr lang="en-US" dirty="0"/>
          </a:p>
        </p:txBody>
      </p:sp>
    </p:spTree>
    <p:extLst>
      <p:ext uri="{BB962C8B-B14F-4D97-AF65-F5344CB8AC3E}">
        <p14:creationId xmlns:p14="http://schemas.microsoft.com/office/powerpoint/2010/main" val="30067558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7198742" y="1463851"/>
            <a:ext cx="3672936" cy="616500"/>
          </a:xfrm>
          <a:prstGeom prst="rect">
            <a:avLst/>
          </a:prstGeom>
          <a:solidFill>
            <a:schemeClr val="accent1"/>
          </a:solidFill>
          <a:ln w="9525">
            <a:noFill/>
            <a:miter lim="800000"/>
            <a:headEnd/>
            <a:tailEnd/>
          </a:ln>
        </p:spPr>
        <p:txBody>
          <a:bodyPr vert="horz" wrap="square" lIns="91440" tIns="45720" rIns="91440" bIns="45720" numCol="1" rtlCol="0" anchor="ctr" anchorCtr="0" compatLnSpc="1">
            <a:prstTxWarp prst="textNoShape">
              <a:avLst/>
            </a:prstTxWarp>
            <a:noAutofit/>
          </a:bodyPr>
          <a:lstStyle>
            <a:lvl1pPr marL="220663" indent="-220663" algn="l" rtl="0" eaLnBrk="0" fontAlgn="base" hangingPunct="0">
              <a:spcBef>
                <a:spcPct val="20000"/>
              </a:spcBef>
              <a:spcAft>
                <a:spcPct val="0"/>
              </a:spcAft>
              <a:buClr>
                <a:schemeClr val="tx1"/>
              </a:buClr>
              <a:buFont typeface="Wingdings" pitchFamily="2" charset="2"/>
              <a:buChar char="n"/>
              <a:defRPr lang="en-US" b="1" dirty="0" smtClean="0">
                <a:solidFill>
                  <a:schemeClr val="tx1"/>
                </a:solidFill>
                <a:latin typeface="+mn-lt"/>
                <a:ea typeface="+mn-ea"/>
                <a:cs typeface="+mn-cs"/>
              </a:defRPr>
            </a:lvl1pPr>
            <a:lvl2pPr marL="460375" indent="-230188" algn="l" rtl="0" eaLnBrk="0" fontAlgn="base" hangingPunct="0">
              <a:spcBef>
                <a:spcPct val="20000"/>
              </a:spcBef>
              <a:spcAft>
                <a:spcPct val="0"/>
              </a:spcAft>
              <a:buClr>
                <a:schemeClr val="tx1"/>
              </a:buClr>
              <a:buFont typeface="Wingdings" pitchFamily="2" charset="2"/>
              <a:buChar char="n"/>
              <a:defRPr lang="en-US" b="1" dirty="0" smtClean="0">
                <a:solidFill>
                  <a:schemeClr val="tx1"/>
                </a:solidFill>
                <a:latin typeface="+mn-lt"/>
              </a:defRPr>
            </a:lvl2pPr>
            <a:lvl3pPr marL="682625" indent="-220663" algn="l" rtl="0" eaLnBrk="0" fontAlgn="base" hangingPunct="0">
              <a:spcBef>
                <a:spcPct val="20000"/>
              </a:spcBef>
              <a:spcAft>
                <a:spcPct val="0"/>
              </a:spcAft>
              <a:buClr>
                <a:schemeClr val="tx1"/>
              </a:buClr>
              <a:buFont typeface="Symbol" pitchFamily="18" charset="2"/>
              <a:buChar char="-"/>
              <a:defRPr lang="en-US" b="1" dirty="0" smtClean="0">
                <a:solidFill>
                  <a:schemeClr val="tx1"/>
                </a:solidFill>
                <a:latin typeface="+mn-lt"/>
              </a:defRPr>
            </a:lvl3pPr>
            <a:lvl4pPr marL="904875" indent="-211138" algn="l" rtl="0" eaLnBrk="0" fontAlgn="base" hangingPunct="0">
              <a:spcBef>
                <a:spcPct val="20000"/>
              </a:spcBef>
              <a:spcAft>
                <a:spcPct val="0"/>
              </a:spcAft>
              <a:buClr>
                <a:schemeClr val="tx1"/>
              </a:buClr>
              <a:buFont typeface="Symbol" pitchFamily="18" charset="2"/>
              <a:buChar char="-"/>
              <a:defRPr lang="en-US" b="1" dirty="0" smtClean="0">
                <a:solidFill>
                  <a:schemeClr val="tx1"/>
                </a:solidFill>
                <a:latin typeface="+mn-lt"/>
              </a:defRPr>
            </a:lvl4pPr>
            <a:lvl5pPr marL="1135063" indent="-220663" algn="l" rtl="0" eaLnBrk="0" fontAlgn="base" hangingPunct="0">
              <a:spcBef>
                <a:spcPct val="20000"/>
              </a:spcBef>
              <a:spcAft>
                <a:spcPct val="0"/>
              </a:spcAft>
              <a:buClr>
                <a:schemeClr val="tx1"/>
              </a:buClr>
              <a:buFont typeface="Symbol" pitchFamily="18" charset="2"/>
              <a:buChar char="-"/>
              <a:defRPr lang="en-US" b="1" dirty="0">
                <a:solidFill>
                  <a:schemeClr val="tx1"/>
                </a:solidFill>
                <a:latin typeface="+mn-lt"/>
              </a:defRPr>
            </a:lvl5pPr>
            <a:lvl6pPr marL="1592263" indent="-220663" algn="l" rtl="0" fontAlgn="base">
              <a:spcBef>
                <a:spcPct val="20000"/>
              </a:spcBef>
              <a:spcAft>
                <a:spcPct val="0"/>
              </a:spcAft>
              <a:buClr>
                <a:schemeClr val="tx1"/>
              </a:buClr>
              <a:buFont typeface="Symbol" pitchFamily="18" charset="2"/>
              <a:buChar char="-"/>
              <a:defRPr b="1">
                <a:solidFill>
                  <a:schemeClr val="tx1"/>
                </a:solidFill>
                <a:latin typeface="+mn-lt"/>
              </a:defRPr>
            </a:lvl6pPr>
            <a:lvl7pPr marL="2049463" indent="-220663" algn="l" rtl="0" fontAlgn="base">
              <a:spcBef>
                <a:spcPct val="20000"/>
              </a:spcBef>
              <a:spcAft>
                <a:spcPct val="0"/>
              </a:spcAft>
              <a:buClr>
                <a:schemeClr val="tx1"/>
              </a:buClr>
              <a:buFont typeface="Symbol" pitchFamily="18" charset="2"/>
              <a:buChar char="-"/>
              <a:defRPr b="1">
                <a:solidFill>
                  <a:schemeClr val="tx1"/>
                </a:solidFill>
                <a:latin typeface="+mn-lt"/>
              </a:defRPr>
            </a:lvl7pPr>
            <a:lvl8pPr marL="2506663" indent="-220663" algn="l" rtl="0" fontAlgn="base">
              <a:spcBef>
                <a:spcPct val="20000"/>
              </a:spcBef>
              <a:spcAft>
                <a:spcPct val="0"/>
              </a:spcAft>
              <a:buClr>
                <a:schemeClr val="tx1"/>
              </a:buClr>
              <a:buFont typeface="Symbol" pitchFamily="18" charset="2"/>
              <a:buChar char="-"/>
              <a:defRPr b="1">
                <a:solidFill>
                  <a:schemeClr val="tx1"/>
                </a:solidFill>
                <a:latin typeface="+mn-lt"/>
              </a:defRPr>
            </a:lvl8pPr>
            <a:lvl9pPr marL="2963863" indent="-220663" algn="l" rtl="0" fontAlgn="base">
              <a:spcBef>
                <a:spcPct val="20000"/>
              </a:spcBef>
              <a:spcAft>
                <a:spcPct val="0"/>
              </a:spcAft>
              <a:buClr>
                <a:schemeClr val="tx1"/>
              </a:buClr>
              <a:buFont typeface="Symbol" pitchFamily="18" charset="2"/>
              <a:buChar char="-"/>
              <a:defRPr b="1">
                <a:solidFill>
                  <a:schemeClr val="tx1"/>
                </a:solidFill>
                <a:latin typeface="+mn-lt"/>
              </a:defRPr>
            </a:lvl9pPr>
          </a:lstStyle>
          <a:p>
            <a:pPr marL="0" marR="0" lvl="0" indent="0" algn="ctr" defTabSz="914400" rtl="0" eaLnBrk="0" fontAlgn="base" latinLnBrk="0" hangingPunct="0">
              <a:lnSpc>
                <a:spcPct val="100000"/>
              </a:lnSpc>
              <a:spcBef>
                <a:spcPct val="20000"/>
              </a:spcBef>
              <a:spcAft>
                <a:spcPts val="0"/>
              </a:spcAft>
              <a:buClr>
                <a:prstClr val="black">
                  <a:lumMod val="50000"/>
                  <a:lumOff val="50000"/>
                </a:prstClr>
              </a:buClr>
              <a:buSzTx/>
              <a:buFont typeface="Wingdings" pitchFamily="2" charset="2"/>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Air Operator</a:t>
            </a:r>
          </a:p>
          <a:p>
            <a:pPr marL="0" marR="0" lvl="0" indent="0" algn="ctr" defTabSz="914400" rtl="0" eaLnBrk="0" fontAlgn="base" latinLnBrk="0" hangingPunct="0">
              <a:lnSpc>
                <a:spcPct val="100000"/>
              </a:lnSpc>
              <a:spcBef>
                <a:spcPts val="0"/>
              </a:spcBef>
              <a:spcAft>
                <a:spcPts val="1200"/>
              </a:spcAft>
              <a:buClr>
                <a:prstClr val="black">
                  <a:lumMod val="50000"/>
                  <a:lumOff val="50000"/>
                </a:prstClr>
              </a:buClr>
              <a:buSzTx/>
              <a:buFont typeface="Wingdings" pitchFamily="2" charset="2"/>
              <a:buNone/>
              <a:tabLst/>
              <a:defRPr/>
            </a:pPr>
            <a:r>
              <a:rPr kumimoji="0" lang="en-US" sz="1800" b="0" i="1" u="none" strike="noStrike" kern="0" cap="none" spc="0" normalizeH="0" baseline="0" noProof="0" dirty="0">
                <a:ln>
                  <a:noFill/>
                </a:ln>
                <a:solidFill>
                  <a:prstClr val="white"/>
                </a:solidFill>
                <a:effectLst/>
                <a:uLnTx/>
                <a:uFillTx/>
                <a:latin typeface="Calibri" panose="020F0502020204030204"/>
                <a:ea typeface="+mn-ea"/>
                <a:cs typeface="+mn-cs"/>
              </a:rPr>
              <a:t>(12 month typical lead time) </a:t>
            </a:r>
          </a:p>
        </p:txBody>
      </p:sp>
      <p:sp>
        <p:nvSpPr>
          <p:cNvPr id="5" name="Content Placeholder 1"/>
          <p:cNvSpPr txBox="1">
            <a:spLocks/>
          </p:cNvSpPr>
          <p:nvPr/>
        </p:nvSpPr>
        <p:spPr bwMode="auto">
          <a:xfrm>
            <a:off x="1045306" y="1468125"/>
            <a:ext cx="3672936" cy="616500"/>
          </a:xfrm>
          <a:prstGeom prst="rect">
            <a:avLst/>
          </a:prstGeom>
          <a:solidFill>
            <a:schemeClr val="accent1"/>
          </a:solidFill>
          <a:ln w="9525">
            <a:noFill/>
            <a:miter lim="800000"/>
            <a:headEnd/>
            <a:tailEnd/>
          </a:ln>
        </p:spPr>
        <p:txBody>
          <a:bodyPr vert="horz" wrap="square" lIns="91440" tIns="45720" rIns="91440" bIns="45720" numCol="1" rtlCol="0" anchor="ctr" anchorCtr="0" compatLnSpc="1">
            <a:prstTxWarp prst="textNoShape">
              <a:avLst/>
            </a:prstTxWarp>
            <a:noAutofit/>
          </a:bodyPr>
          <a:lstStyle>
            <a:lvl1pPr marL="220663" indent="-220663" algn="l" rtl="0" eaLnBrk="0" fontAlgn="base" hangingPunct="0">
              <a:spcBef>
                <a:spcPct val="20000"/>
              </a:spcBef>
              <a:spcAft>
                <a:spcPct val="0"/>
              </a:spcAft>
              <a:buClr>
                <a:schemeClr val="tx1"/>
              </a:buClr>
              <a:buFont typeface="Wingdings" pitchFamily="2" charset="2"/>
              <a:buChar char="n"/>
              <a:defRPr lang="en-US" b="1" dirty="0" smtClean="0">
                <a:solidFill>
                  <a:schemeClr val="tx1"/>
                </a:solidFill>
                <a:latin typeface="+mn-lt"/>
                <a:ea typeface="+mn-ea"/>
                <a:cs typeface="+mn-cs"/>
              </a:defRPr>
            </a:lvl1pPr>
            <a:lvl2pPr marL="460375" indent="-230188" algn="l" rtl="0" eaLnBrk="0" fontAlgn="base" hangingPunct="0">
              <a:spcBef>
                <a:spcPct val="20000"/>
              </a:spcBef>
              <a:spcAft>
                <a:spcPct val="0"/>
              </a:spcAft>
              <a:buClr>
                <a:schemeClr val="tx1"/>
              </a:buClr>
              <a:buFont typeface="Wingdings" pitchFamily="2" charset="2"/>
              <a:buChar char="n"/>
              <a:defRPr lang="en-US" b="1" dirty="0" smtClean="0">
                <a:solidFill>
                  <a:schemeClr val="tx1"/>
                </a:solidFill>
                <a:latin typeface="+mn-lt"/>
              </a:defRPr>
            </a:lvl2pPr>
            <a:lvl3pPr marL="682625" indent="-220663" algn="l" rtl="0" eaLnBrk="0" fontAlgn="base" hangingPunct="0">
              <a:spcBef>
                <a:spcPct val="20000"/>
              </a:spcBef>
              <a:spcAft>
                <a:spcPct val="0"/>
              </a:spcAft>
              <a:buClr>
                <a:schemeClr val="tx1"/>
              </a:buClr>
              <a:buFont typeface="Symbol" pitchFamily="18" charset="2"/>
              <a:buChar char="-"/>
              <a:defRPr lang="en-US" b="1" dirty="0" smtClean="0">
                <a:solidFill>
                  <a:schemeClr val="tx1"/>
                </a:solidFill>
                <a:latin typeface="+mn-lt"/>
              </a:defRPr>
            </a:lvl3pPr>
            <a:lvl4pPr marL="904875" indent="-211138" algn="l" rtl="0" eaLnBrk="0" fontAlgn="base" hangingPunct="0">
              <a:spcBef>
                <a:spcPct val="20000"/>
              </a:spcBef>
              <a:spcAft>
                <a:spcPct val="0"/>
              </a:spcAft>
              <a:buClr>
                <a:schemeClr val="tx1"/>
              </a:buClr>
              <a:buFont typeface="Symbol" pitchFamily="18" charset="2"/>
              <a:buChar char="-"/>
              <a:defRPr lang="en-US" b="1" dirty="0" smtClean="0">
                <a:solidFill>
                  <a:schemeClr val="tx1"/>
                </a:solidFill>
                <a:latin typeface="+mn-lt"/>
              </a:defRPr>
            </a:lvl4pPr>
            <a:lvl5pPr marL="1135063" indent="-220663" algn="l" rtl="0" eaLnBrk="0" fontAlgn="base" hangingPunct="0">
              <a:spcBef>
                <a:spcPct val="20000"/>
              </a:spcBef>
              <a:spcAft>
                <a:spcPct val="0"/>
              </a:spcAft>
              <a:buClr>
                <a:schemeClr val="tx1"/>
              </a:buClr>
              <a:buFont typeface="Symbol" pitchFamily="18" charset="2"/>
              <a:buChar char="-"/>
              <a:defRPr lang="en-US" b="1" dirty="0">
                <a:solidFill>
                  <a:schemeClr val="tx1"/>
                </a:solidFill>
                <a:latin typeface="+mn-lt"/>
              </a:defRPr>
            </a:lvl5pPr>
            <a:lvl6pPr marL="1592263" indent="-220663" algn="l" rtl="0" fontAlgn="base">
              <a:spcBef>
                <a:spcPct val="20000"/>
              </a:spcBef>
              <a:spcAft>
                <a:spcPct val="0"/>
              </a:spcAft>
              <a:buClr>
                <a:schemeClr val="tx1"/>
              </a:buClr>
              <a:buFont typeface="Symbol" pitchFamily="18" charset="2"/>
              <a:buChar char="-"/>
              <a:defRPr b="1">
                <a:solidFill>
                  <a:schemeClr val="tx1"/>
                </a:solidFill>
                <a:latin typeface="+mn-lt"/>
              </a:defRPr>
            </a:lvl6pPr>
            <a:lvl7pPr marL="2049463" indent="-220663" algn="l" rtl="0" fontAlgn="base">
              <a:spcBef>
                <a:spcPct val="20000"/>
              </a:spcBef>
              <a:spcAft>
                <a:spcPct val="0"/>
              </a:spcAft>
              <a:buClr>
                <a:schemeClr val="tx1"/>
              </a:buClr>
              <a:buFont typeface="Symbol" pitchFamily="18" charset="2"/>
              <a:buChar char="-"/>
              <a:defRPr b="1">
                <a:solidFill>
                  <a:schemeClr val="tx1"/>
                </a:solidFill>
                <a:latin typeface="+mn-lt"/>
              </a:defRPr>
            </a:lvl7pPr>
            <a:lvl8pPr marL="2506663" indent="-220663" algn="l" rtl="0" fontAlgn="base">
              <a:spcBef>
                <a:spcPct val="20000"/>
              </a:spcBef>
              <a:spcAft>
                <a:spcPct val="0"/>
              </a:spcAft>
              <a:buClr>
                <a:schemeClr val="tx1"/>
              </a:buClr>
              <a:buFont typeface="Symbol" pitchFamily="18" charset="2"/>
              <a:buChar char="-"/>
              <a:defRPr b="1">
                <a:solidFill>
                  <a:schemeClr val="tx1"/>
                </a:solidFill>
                <a:latin typeface="+mn-lt"/>
              </a:defRPr>
            </a:lvl8pPr>
            <a:lvl9pPr marL="2963863" indent="-220663" algn="l" rtl="0" fontAlgn="base">
              <a:spcBef>
                <a:spcPct val="20000"/>
              </a:spcBef>
              <a:spcAft>
                <a:spcPct val="0"/>
              </a:spcAft>
              <a:buClr>
                <a:schemeClr val="tx1"/>
              </a:buClr>
              <a:buFont typeface="Symbol" pitchFamily="18" charset="2"/>
              <a:buChar char="-"/>
              <a:defRPr b="1">
                <a:solidFill>
                  <a:schemeClr val="tx1"/>
                </a:solidFill>
                <a:latin typeface="+mn-lt"/>
              </a:defRPr>
            </a:lvl9pPr>
          </a:lstStyle>
          <a:p>
            <a:pPr marL="0" marR="0" lvl="0" indent="0" algn="ctr" defTabSz="914400" rtl="0" eaLnBrk="0" fontAlgn="base" latinLnBrk="0" hangingPunct="0">
              <a:lnSpc>
                <a:spcPct val="100000"/>
              </a:lnSpc>
              <a:spcBef>
                <a:spcPct val="20000"/>
              </a:spcBef>
              <a:spcAft>
                <a:spcPts val="0"/>
              </a:spcAft>
              <a:buClr>
                <a:prstClr val="black">
                  <a:lumMod val="50000"/>
                  <a:lumOff val="50000"/>
                </a:prstClr>
              </a:buClr>
              <a:buSzTx/>
              <a:buFont typeface="Wingdings" pitchFamily="2" charset="2"/>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State / Regulator</a:t>
            </a:r>
          </a:p>
          <a:p>
            <a:pPr marL="0" marR="0" lvl="0" indent="0" algn="ctr" defTabSz="914400" rtl="0" eaLnBrk="0" fontAlgn="base" latinLnBrk="0" hangingPunct="0">
              <a:lnSpc>
                <a:spcPct val="100000"/>
              </a:lnSpc>
              <a:spcBef>
                <a:spcPts val="0"/>
              </a:spcBef>
              <a:spcAft>
                <a:spcPts val="1200"/>
              </a:spcAft>
              <a:buClr>
                <a:prstClr val="black">
                  <a:lumMod val="50000"/>
                  <a:lumOff val="50000"/>
                </a:prstClr>
              </a:buClr>
              <a:buSzTx/>
              <a:buFont typeface="Wingdings" pitchFamily="2" charset="2"/>
              <a:buNone/>
              <a:tabLst/>
              <a:defRPr/>
            </a:pPr>
            <a:r>
              <a:rPr kumimoji="0" lang="en-US" sz="1800" b="0" i="1" u="none" strike="noStrike" kern="0" cap="none" spc="0" normalizeH="0" baseline="0" noProof="0" dirty="0">
                <a:ln>
                  <a:noFill/>
                </a:ln>
                <a:solidFill>
                  <a:prstClr val="white"/>
                </a:solidFill>
                <a:effectLst/>
                <a:uLnTx/>
                <a:uFillTx/>
                <a:latin typeface="Calibri" panose="020F0502020204030204"/>
                <a:ea typeface="+mn-ea"/>
                <a:cs typeface="+mn-cs"/>
              </a:rPr>
              <a:t>(18-24 month typical lead time) </a:t>
            </a:r>
          </a:p>
        </p:txBody>
      </p:sp>
      <p:sp>
        <p:nvSpPr>
          <p:cNvPr id="7" name="Content Placeholder 1"/>
          <p:cNvSpPr>
            <a:spLocks noGrp="1"/>
          </p:cNvSpPr>
          <p:nvPr>
            <p:ph type="body" idx="1"/>
          </p:nvPr>
        </p:nvSpPr>
        <p:spPr>
          <a:xfrm>
            <a:off x="731709" y="2287834"/>
            <a:ext cx="4959178" cy="3047560"/>
          </a:xfrm>
        </p:spPr>
        <p:txBody>
          <a:bodyPr/>
          <a:lstStyle/>
          <a:p>
            <a:pPr marL="0" indent="0">
              <a:lnSpc>
                <a:spcPts val="2600"/>
              </a:lnSpc>
              <a:spcBef>
                <a:spcPts val="0"/>
              </a:spcBef>
              <a:spcAft>
                <a:spcPts val="600"/>
              </a:spcAft>
              <a:buClr>
                <a:schemeClr val="tx1">
                  <a:lumMod val="50000"/>
                  <a:lumOff val="50000"/>
                </a:schemeClr>
              </a:buClr>
              <a:buNone/>
              <a:defRPr/>
            </a:pPr>
            <a:r>
              <a:rPr lang="en-US" sz="2000" kern="0" dirty="0">
                <a:solidFill>
                  <a:schemeClr val="tx1">
                    <a:lumMod val="85000"/>
                    <a:lumOff val="15000"/>
                  </a:schemeClr>
                </a:solidFill>
              </a:rPr>
              <a:t>Department of Transportation (DOT) </a:t>
            </a:r>
          </a:p>
          <a:p>
            <a:pPr marL="511175" indent="-342900">
              <a:lnSpc>
                <a:spcPts val="2600"/>
              </a:lnSpc>
              <a:spcBef>
                <a:spcPts val="0"/>
              </a:spcBef>
              <a:spcAft>
                <a:spcPts val="600"/>
              </a:spcAft>
              <a:buClr>
                <a:schemeClr val="accent1"/>
              </a:buClr>
              <a:buFont typeface="Wingdings" panose="05000000000000000000" pitchFamily="2" charset="2"/>
              <a:buChar char="§"/>
              <a:defRPr/>
            </a:pPr>
            <a:r>
              <a:rPr lang="en-US" sz="2000" kern="0" dirty="0">
                <a:solidFill>
                  <a:schemeClr val="tx1">
                    <a:lumMod val="85000"/>
                    <a:lumOff val="15000"/>
                  </a:schemeClr>
                </a:solidFill>
              </a:rPr>
              <a:t>Air Services Agreement</a:t>
            </a:r>
          </a:p>
          <a:p>
            <a:pPr marL="0" indent="0">
              <a:lnSpc>
                <a:spcPts val="2600"/>
              </a:lnSpc>
              <a:spcBef>
                <a:spcPts val="0"/>
              </a:spcBef>
              <a:spcAft>
                <a:spcPts val="600"/>
              </a:spcAft>
              <a:buClr>
                <a:schemeClr val="tx1">
                  <a:lumMod val="50000"/>
                  <a:lumOff val="50000"/>
                </a:schemeClr>
              </a:buClr>
              <a:buNone/>
              <a:defRPr/>
            </a:pPr>
            <a:r>
              <a:rPr lang="en-US" sz="2000" kern="0" dirty="0">
                <a:solidFill>
                  <a:schemeClr val="tx1">
                    <a:lumMod val="85000"/>
                    <a:lumOff val="15000"/>
                  </a:schemeClr>
                </a:solidFill>
              </a:rPr>
              <a:t>Federal Aviation Administration (FAA) </a:t>
            </a:r>
          </a:p>
          <a:p>
            <a:pPr marL="511175" indent="-342900">
              <a:lnSpc>
                <a:spcPts val="2600"/>
              </a:lnSpc>
              <a:spcBef>
                <a:spcPts val="0"/>
              </a:spcBef>
              <a:spcAft>
                <a:spcPts val="600"/>
              </a:spcAft>
              <a:buClr>
                <a:schemeClr val="accent1"/>
              </a:buClr>
              <a:buFont typeface="Wingdings" panose="05000000000000000000" pitchFamily="2" charset="2"/>
              <a:buChar char="§"/>
              <a:defRPr/>
            </a:pPr>
            <a:r>
              <a:rPr lang="en-US" sz="2000" kern="0" dirty="0">
                <a:solidFill>
                  <a:schemeClr val="tx1">
                    <a:lumMod val="85000"/>
                    <a:lumOff val="15000"/>
                  </a:schemeClr>
                </a:solidFill>
              </a:rPr>
              <a:t>IASA Category 1 Rating</a:t>
            </a:r>
          </a:p>
          <a:p>
            <a:pPr marL="0" indent="0">
              <a:lnSpc>
                <a:spcPts val="2600"/>
              </a:lnSpc>
              <a:spcBef>
                <a:spcPts val="0"/>
              </a:spcBef>
              <a:spcAft>
                <a:spcPts val="600"/>
              </a:spcAft>
              <a:buClr>
                <a:schemeClr val="tx1">
                  <a:lumMod val="50000"/>
                  <a:lumOff val="50000"/>
                </a:schemeClr>
              </a:buClr>
              <a:buNone/>
              <a:defRPr/>
            </a:pPr>
            <a:r>
              <a:rPr lang="en-US" sz="2000" kern="0" dirty="0">
                <a:solidFill>
                  <a:schemeClr val="tx1">
                    <a:lumMod val="85000"/>
                    <a:lumOff val="15000"/>
                  </a:schemeClr>
                </a:solidFill>
              </a:rPr>
              <a:t>Transportation Security Administration (TSA)</a:t>
            </a:r>
          </a:p>
          <a:p>
            <a:pPr marL="511175" indent="-342900">
              <a:lnSpc>
                <a:spcPts val="2600"/>
              </a:lnSpc>
              <a:spcBef>
                <a:spcPts val="0"/>
              </a:spcBef>
              <a:spcAft>
                <a:spcPts val="600"/>
              </a:spcAft>
              <a:buClr>
                <a:schemeClr val="accent1"/>
              </a:buClr>
              <a:buFont typeface="Wingdings" panose="05000000000000000000" pitchFamily="2" charset="2"/>
              <a:buChar char="§"/>
              <a:defRPr/>
            </a:pPr>
            <a:r>
              <a:rPr lang="en-US" sz="2000" kern="0" dirty="0">
                <a:solidFill>
                  <a:schemeClr val="tx1">
                    <a:lumMod val="85000"/>
                    <a:lumOff val="15000"/>
                  </a:schemeClr>
                </a:solidFill>
              </a:rPr>
              <a:t>Last Point of Departure (LPD) Security Inspection</a:t>
            </a:r>
          </a:p>
          <a:p>
            <a:pPr>
              <a:buFont typeface="Wingdings" pitchFamily="2" charset="2"/>
              <a:buNone/>
              <a:defRPr/>
            </a:pPr>
            <a:endParaRPr sz="2000" dirty="0"/>
          </a:p>
        </p:txBody>
      </p:sp>
      <p:sp>
        <p:nvSpPr>
          <p:cNvPr id="13" name="Title 23">
            <a:extLst>
              <a:ext uri="{FF2B5EF4-FFF2-40B4-BE49-F238E27FC236}">
                <a16:creationId xmlns:a16="http://schemas.microsoft.com/office/drawing/2014/main" id="{504EE5B5-E375-4977-BE80-2D51E2B68E20}"/>
              </a:ext>
            </a:extLst>
          </p:cNvPr>
          <p:cNvSpPr txBox="1">
            <a:spLocks/>
          </p:cNvSpPr>
          <p:nvPr/>
        </p:nvSpPr>
        <p:spPr>
          <a:xfrm>
            <a:off x="457199" y="731520"/>
            <a:ext cx="10199341" cy="541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U.S. Operations Approval Requirements </a:t>
            </a:r>
          </a:p>
        </p:txBody>
      </p:sp>
      <p:sp>
        <p:nvSpPr>
          <p:cNvPr id="14" name="Content Placeholder 1">
            <a:extLst>
              <a:ext uri="{FF2B5EF4-FFF2-40B4-BE49-F238E27FC236}">
                <a16:creationId xmlns:a16="http://schemas.microsoft.com/office/drawing/2014/main" id="{262B255D-1285-4370-BA5D-0BA1D476FA5A}"/>
              </a:ext>
            </a:extLst>
          </p:cNvPr>
          <p:cNvSpPr txBox="1">
            <a:spLocks/>
          </p:cNvSpPr>
          <p:nvPr/>
        </p:nvSpPr>
        <p:spPr>
          <a:xfrm>
            <a:off x="6767007" y="2287834"/>
            <a:ext cx="4959178" cy="281335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ts val="0"/>
              </a:spcBef>
              <a:spcAft>
                <a:spcPts val="600"/>
              </a:spcAft>
              <a:buClr>
                <a:prstClr val="black">
                  <a:lumMod val="50000"/>
                  <a:lumOff val="50000"/>
                </a:prstClr>
              </a:buClr>
              <a:buSzTx/>
              <a:buFont typeface="Arial" panose="020B0604020202020204" pitchFamily="34" charset="0"/>
              <a:buNone/>
              <a:tabLst/>
              <a:defRPr/>
            </a:pPr>
            <a:r>
              <a:rPr kumimoji="0" lang="en-US" sz="2000" b="0"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Department of Transportation (DOT) </a:t>
            </a:r>
          </a:p>
          <a:p>
            <a:pPr marL="511175" marR="0" lvl="1" indent="-342900" fontAlgn="auto">
              <a:lnSpc>
                <a:spcPts val="2600"/>
              </a:lnSpc>
              <a:spcBef>
                <a:spcPts val="0"/>
              </a:spcBef>
              <a:spcAft>
                <a:spcPts val="600"/>
              </a:spcAft>
              <a:buClr>
                <a:schemeClr val="accent1"/>
              </a:buClr>
              <a:buSzTx/>
              <a:buFont typeface="Wingdings" panose="05000000000000000000" pitchFamily="2" charset="2"/>
              <a:buChar char="§"/>
              <a:tabLst/>
              <a:defRPr/>
            </a:pPr>
            <a:r>
              <a:rPr lang="en-US" sz="2000" kern="0" dirty="0">
                <a:solidFill>
                  <a:schemeClr val="tx1">
                    <a:lumMod val="85000"/>
                    <a:lumOff val="15000"/>
                  </a:schemeClr>
                </a:solidFill>
              </a:rPr>
              <a:t>U. S. Agent for Service</a:t>
            </a:r>
          </a:p>
          <a:p>
            <a:pPr marL="511175" marR="0" lvl="1" indent="-342900" fontAlgn="auto">
              <a:lnSpc>
                <a:spcPts val="2600"/>
              </a:lnSpc>
              <a:spcBef>
                <a:spcPts val="0"/>
              </a:spcBef>
              <a:spcAft>
                <a:spcPts val="600"/>
              </a:spcAft>
              <a:buClr>
                <a:schemeClr val="accent1"/>
              </a:buClr>
              <a:buSzTx/>
              <a:buFont typeface="Wingdings" panose="05000000000000000000" pitchFamily="2" charset="2"/>
              <a:buChar char="§"/>
              <a:tabLst/>
              <a:defRPr/>
            </a:pPr>
            <a:r>
              <a:rPr lang="en-US" sz="2000" kern="0" dirty="0">
                <a:solidFill>
                  <a:schemeClr val="tx1">
                    <a:lumMod val="85000"/>
                    <a:lumOff val="15000"/>
                  </a:schemeClr>
                </a:solidFill>
              </a:rPr>
              <a:t>Economic Authority or Exemption</a:t>
            </a:r>
          </a:p>
          <a:p>
            <a:pPr marL="0" marR="0" lvl="0" indent="0" algn="l" defTabSz="914400" rtl="0" eaLnBrk="1" fontAlgn="auto" latinLnBrk="0" hangingPunct="1">
              <a:lnSpc>
                <a:spcPts val="2600"/>
              </a:lnSpc>
              <a:spcBef>
                <a:spcPts val="0"/>
              </a:spcBef>
              <a:spcAft>
                <a:spcPts val="600"/>
              </a:spcAft>
              <a:buClr>
                <a:prstClr val="black">
                  <a:lumMod val="50000"/>
                  <a:lumOff val="50000"/>
                </a:prstClr>
              </a:buClr>
              <a:buSzTx/>
              <a:buFont typeface="Arial" panose="020B0604020202020204" pitchFamily="34" charset="0"/>
              <a:buNone/>
              <a:tabLst/>
              <a:defRPr/>
            </a:pPr>
            <a:r>
              <a:rPr kumimoji="0" lang="en-US" sz="2000" b="0"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Federal Aviation Administration (FAA) </a:t>
            </a:r>
          </a:p>
          <a:p>
            <a:pPr marL="511175" lvl="1" indent="-342900">
              <a:lnSpc>
                <a:spcPts val="2600"/>
              </a:lnSpc>
              <a:spcBef>
                <a:spcPts val="0"/>
              </a:spcBef>
              <a:spcAft>
                <a:spcPts val="600"/>
              </a:spcAft>
              <a:buClr>
                <a:schemeClr val="accent1"/>
              </a:buClr>
              <a:buFont typeface="Wingdings" panose="05000000000000000000" pitchFamily="2" charset="2"/>
              <a:buChar char="§"/>
              <a:defRPr/>
            </a:pPr>
            <a:r>
              <a:rPr lang="en-US" sz="2000" kern="0" dirty="0">
                <a:solidFill>
                  <a:schemeClr val="tx1">
                    <a:lumMod val="85000"/>
                    <a:lumOff val="15000"/>
                  </a:schemeClr>
                </a:solidFill>
              </a:rPr>
              <a:t>14 CFR Part 129 Approval</a:t>
            </a:r>
          </a:p>
          <a:p>
            <a:pPr marL="0" marR="0" lvl="0" indent="0" algn="l" defTabSz="914400" rtl="0" eaLnBrk="1" fontAlgn="auto" latinLnBrk="0" hangingPunct="1">
              <a:lnSpc>
                <a:spcPts val="2600"/>
              </a:lnSpc>
              <a:spcBef>
                <a:spcPts val="0"/>
              </a:spcBef>
              <a:spcAft>
                <a:spcPts val="600"/>
              </a:spcAft>
              <a:buClr>
                <a:prstClr val="black">
                  <a:lumMod val="50000"/>
                  <a:lumOff val="50000"/>
                </a:prstClr>
              </a:buClr>
              <a:buSzTx/>
              <a:buFont typeface="Arial" panose="020B0604020202020204" pitchFamily="34" charset="0"/>
              <a:buNone/>
              <a:tabLst/>
              <a:defRPr/>
            </a:pPr>
            <a:r>
              <a:rPr kumimoji="0" lang="en-US" sz="2000" b="0"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Transportation Security Administration (TSA)</a:t>
            </a:r>
          </a:p>
          <a:p>
            <a:pPr marL="511175" marR="0" lvl="1" indent="-342900" fontAlgn="auto">
              <a:lnSpc>
                <a:spcPts val="2600"/>
              </a:lnSpc>
              <a:spcBef>
                <a:spcPts val="0"/>
              </a:spcBef>
              <a:spcAft>
                <a:spcPts val="600"/>
              </a:spcAft>
              <a:buClr>
                <a:schemeClr val="accent1"/>
              </a:buClr>
              <a:buSzTx/>
              <a:buFont typeface="Wingdings" panose="05000000000000000000" pitchFamily="2" charset="2"/>
              <a:buChar char="§"/>
              <a:tabLst/>
              <a:defRPr/>
            </a:pPr>
            <a:r>
              <a:rPr lang="en-US" sz="2000" kern="0" dirty="0">
                <a:solidFill>
                  <a:schemeClr val="tx1">
                    <a:lumMod val="85000"/>
                    <a:lumOff val="15000"/>
                  </a:schemeClr>
                </a:solidFill>
              </a:rPr>
              <a:t>Model Security Program (MSP)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5" descr="DOT%20SEAL-BLUE%20286.jpg">
            <a:extLst>
              <a:ext uri="{FF2B5EF4-FFF2-40B4-BE49-F238E27FC236}">
                <a16:creationId xmlns:a16="http://schemas.microsoft.com/office/drawing/2014/main" id="{039BF85B-B664-4FCF-85F7-701E42A1DE9A}"/>
              </a:ext>
            </a:extLst>
          </p:cNvPr>
          <p:cNvPicPr>
            <a:picLocks noChangeAspect="1"/>
          </p:cNvPicPr>
          <p:nvPr/>
        </p:nvPicPr>
        <p:blipFill>
          <a:blip r:embed="rId2" cstate="print"/>
          <a:srcRect/>
          <a:stretch>
            <a:fillRect/>
          </a:stretch>
        </p:blipFill>
        <p:spPr bwMode="auto">
          <a:xfrm>
            <a:off x="3727419" y="5157689"/>
            <a:ext cx="787996" cy="788575"/>
          </a:xfrm>
          <a:prstGeom prst="rect">
            <a:avLst/>
          </a:prstGeom>
          <a:noFill/>
          <a:ln w="9525">
            <a:noFill/>
            <a:miter lim="800000"/>
            <a:headEnd/>
            <a:tailEnd/>
          </a:ln>
        </p:spPr>
      </p:pic>
      <p:pic>
        <p:nvPicPr>
          <p:cNvPr id="19" name="Picture 6" descr="Transportation_Security_Administration_Logo.png">
            <a:extLst>
              <a:ext uri="{FF2B5EF4-FFF2-40B4-BE49-F238E27FC236}">
                <a16:creationId xmlns:a16="http://schemas.microsoft.com/office/drawing/2014/main" id="{094087B3-4F17-453D-A5CB-E62CA550E023}"/>
              </a:ext>
            </a:extLst>
          </p:cNvPr>
          <p:cNvPicPr>
            <a:picLocks noChangeAspect="1"/>
          </p:cNvPicPr>
          <p:nvPr/>
        </p:nvPicPr>
        <p:blipFill>
          <a:blip r:embed="rId3" cstate="print"/>
          <a:srcRect r="68021"/>
          <a:stretch>
            <a:fillRect/>
          </a:stretch>
        </p:blipFill>
        <p:spPr bwMode="auto">
          <a:xfrm>
            <a:off x="5714727" y="5167639"/>
            <a:ext cx="770048" cy="762521"/>
          </a:xfrm>
          <a:prstGeom prst="rect">
            <a:avLst/>
          </a:prstGeom>
          <a:noFill/>
          <a:ln w="9525">
            <a:noFill/>
            <a:miter lim="800000"/>
            <a:headEnd/>
            <a:tailEnd/>
          </a:ln>
        </p:spPr>
      </p:pic>
      <p:pic>
        <p:nvPicPr>
          <p:cNvPr id="22" name="Picture 7" descr="faa.jpg">
            <a:extLst>
              <a:ext uri="{FF2B5EF4-FFF2-40B4-BE49-F238E27FC236}">
                <a16:creationId xmlns:a16="http://schemas.microsoft.com/office/drawing/2014/main" id="{9D2E8104-CDF8-4BCD-A187-974F5AD7F613}"/>
              </a:ext>
            </a:extLst>
          </p:cNvPr>
          <p:cNvPicPr>
            <a:picLocks noChangeAspect="1"/>
          </p:cNvPicPr>
          <p:nvPr/>
        </p:nvPicPr>
        <p:blipFill>
          <a:blip r:embed="rId4" cstate="print"/>
          <a:srcRect/>
          <a:stretch>
            <a:fillRect/>
          </a:stretch>
        </p:blipFill>
        <p:spPr bwMode="auto">
          <a:xfrm>
            <a:off x="7675872" y="5166256"/>
            <a:ext cx="753836" cy="753836"/>
          </a:xfrm>
          <a:prstGeom prst="rect">
            <a:avLst/>
          </a:prstGeom>
          <a:noFill/>
          <a:ln w="9525">
            <a:noFill/>
            <a:miter lim="800000"/>
            <a:headEnd/>
            <a:tailEnd/>
          </a:ln>
        </p:spPr>
      </p:pic>
      <p:sp>
        <p:nvSpPr>
          <p:cNvPr id="12" name="Rectangle 11">
            <a:extLst>
              <a:ext uri="{FF2B5EF4-FFF2-40B4-BE49-F238E27FC236}">
                <a16:creationId xmlns:a16="http://schemas.microsoft.com/office/drawing/2014/main" id="{34227DD1-5256-481E-95BD-583DAAF17762}"/>
              </a:ext>
            </a:extLst>
          </p:cNvPr>
          <p:cNvSpPr/>
          <p:nvPr/>
        </p:nvSpPr>
        <p:spPr>
          <a:xfrm>
            <a:off x="1415250" y="6002313"/>
            <a:ext cx="9361499" cy="400110"/>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Calibri" panose="020F0502020204030204"/>
                <a:ea typeface="+mn-ea"/>
                <a:cs typeface="+mn-cs"/>
              </a:rPr>
              <a:t>Timing can vary significantly based on circumstances and commitment</a:t>
            </a:r>
          </a:p>
        </p:txBody>
      </p:sp>
    </p:spTree>
    <p:extLst>
      <p:ext uri="{BB962C8B-B14F-4D97-AF65-F5344CB8AC3E}">
        <p14:creationId xmlns:p14="http://schemas.microsoft.com/office/powerpoint/2010/main" val="18649610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a:spLocks noGrp="1" noChangeArrowheads="1"/>
          </p:cNvSpPr>
          <p:nvPr>
            <p:ph idx="4294967295"/>
          </p:nvPr>
        </p:nvSpPr>
        <p:spPr>
          <a:xfrm>
            <a:off x="457199" y="1252811"/>
            <a:ext cx="8478039" cy="3680996"/>
          </a:xfrm>
          <a:prstGeom prst="rect">
            <a:avLst/>
          </a:prstGeom>
        </p:spPr>
        <p:txBody>
          <a:bodyPr/>
          <a:lstStyle/>
          <a:p>
            <a:pPr defTabSz="885825">
              <a:spcBef>
                <a:spcPts val="600"/>
              </a:spcBef>
              <a:buClr>
                <a:schemeClr val="accent1"/>
              </a:buClr>
              <a:buFont typeface="Wingdings" panose="05000000000000000000" pitchFamily="2" charset="2"/>
              <a:buChar char="§"/>
            </a:pPr>
            <a:r>
              <a:rPr lang="en-US" altLang="en-US" sz="2000" dirty="0">
                <a:cs typeface="Arial" panose="020B0604020202020204" pitchFamily="34" charset="0"/>
              </a:rPr>
              <a:t>Economic Authority </a:t>
            </a:r>
            <a:r>
              <a:rPr lang="en-US" altLang="en-US" sz="2000" b="0" dirty="0"/>
              <a:t>must be obtained from the DOT before a foreign operator may conduct any passenger or cargo operations to and from the United States </a:t>
            </a:r>
            <a:r>
              <a:rPr lang="en-US" altLang="en-US" sz="2000" b="0" i="1" dirty="0"/>
              <a:t>(49 U.S.C. 41301)</a:t>
            </a:r>
          </a:p>
          <a:p>
            <a:pPr marL="731520" lvl="3" indent="-274320" defTabSz="885825">
              <a:spcBef>
                <a:spcPts val="600"/>
              </a:spcBef>
              <a:buClr>
                <a:schemeClr val="accent1"/>
              </a:buClr>
            </a:pPr>
            <a:r>
              <a:rPr lang="en-US" altLang="en-US" sz="1600" dirty="0"/>
              <a:t>This is typically the first step in the process</a:t>
            </a:r>
          </a:p>
          <a:p>
            <a:pPr marL="731520" lvl="3" indent="-274320" defTabSz="885825">
              <a:spcBef>
                <a:spcPts val="600"/>
              </a:spcBef>
              <a:buClr>
                <a:schemeClr val="accent1"/>
              </a:buClr>
            </a:pPr>
            <a:r>
              <a:rPr lang="en-US" altLang="en-US" sz="1600" dirty="0"/>
              <a:t>14 CFR Part 211, ‘</a:t>
            </a:r>
            <a:r>
              <a:rPr lang="en-US" altLang="en-US" sz="1600" i="1" dirty="0"/>
              <a:t>Applications for Permits to Foreign Air Carriers</a:t>
            </a:r>
            <a:r>
              <a:rPr lang="en-US" altLang="en-US" sz="1600" dirty="0"/>
              <a:t>’ defines filing and evidence requirements</a:t>
            </a:r>
            <a:endParaRPr lang="en-US" altLang="en-US" sz="1600" i="1" dirty="0"/>
          </a:p>
          <a:p>
            <a:pPr defTabSz="885825">
              <a:spcBef>
                <a:spcPts val="600"/>
              </a:spcBef>
              <a:buClr>
                <a:schemeClr val="accent1"/>
              </a:buClr>
              <a:buFont typeface="Wingdings" panose="05000000000000000000" pitchFamily="2" charset="2"/>
              <a:buChar char="§"/>
            </a:pPr>
            <a:r>
              <a:rPr lang="en-US" altLang="en-US" sz="2000" b="0" dirty="0"/>
              <a:t>Country to Country Air Services Agreement must be in place</a:t>
            </a:r>
          </a:p>
          <a:p>
            <a:pPr defTabSz="885825">
              <a:spcBef>
                <a:spcPts val="600"/>
              </a:spcBef>
              <a:buClr>
                <a:schemeClr val="accent1"/>
              </a:buClr>
              <a:buFont typeface="Wingdings" panose="05000000000000000000" pitchFamily="2" charset="2"/>
              <a:buChar char="§"/>
            </a:pPr>
            <a:r>
              <a:rPr lang="en-US" altLang="en-US" sz="2000" b="0" dirty="0"/>
              <a:t>A foreign air carrier application information packet is available on the DOT web site</a:t>
            </a:r>
          </a:p>
          <a:p>
            <a:pPr marL="731520" lvl="2" indent="-274320" algn="just" defTabSz="885825">
              <a:spcBef>
                <a:spcPts val="600"/>
              </a:spcBef>
              <a:buClr>
                <a:schemeClr val="accent1"/>
              </a:buClr>
            </a:pPr>
            <a:r>
              <a:rPr lang="en-US" altLang="en-US" sz="1600" dirty="0">
                <a:hlinkClick r:id="rId2"/>
              </a:rPr>
              <a:t>https://www.transportation.gov/policy/aviation-policy/licensing/foreign-carriers</a:t>
            </a:r>
            <a:endParaRPr lang="en-US" altLang="en-US" sz="1600" dirty="0"/>
          </a:p>
          <a:p>
            <a:pPr defTabSz="885825">
              <a:spcBef>
                <a:spcPts val="600"/>
              </a:spcBef>
              <a:buClr>
                <a:schemeClr val="accent1"/>
              </a:buClr>
              <a:buFont typeface="Wingdings" panose="05000000000000000000" pitchFamily="2" charset="2"/>
              <a:buChar char="§"/>
            </a:pPr>
            <a:r>
              <a:rPr lang="en-US" altLang="en-US" sz="2000" b="0" dirty="0"/>
              <a:t>Questions may be directed to the DOT’s </a:t>
            </a:r>
            <a:r>
              <a:rPr lang="en-US" sz="2000" b="0" dirty="0"/>
              <a:t>Office of International Aviation at (202) 366-2405</a:t>
            </a:r>
            <a:endParaRPr lang="en-US" altLang="en-US" sz="2000" b="0" dirty="0"/>
          </a:p>
        </p:txBody>
      </p:sp>
      <p:pic>
        <p:nvPicPr>
          <p:cNvPr id="8" name="Picture 4"/>
          <p:cNvPicPr>
            <a:picLocks noChangeAspect="1" noChangeArrowheads="1"/>
          </p:cNvPicPr>
          <p:nvPr/>
        </p:nvPicPr>
        <p:blipFill rotWithShape="1">
          <a:blip r:embed="rId3" cstate="print"/>
          <a:srcRect l="1225" r="7147"/>
          <a:stretch/>
        </p:blipFill>
        <p:spPr bwMode="auto">
          <a:xfrm>
            <a:off x="8935238" y="2389011"/>
            <a:ext cx="2911227" cy="3577244"/>
          </a:xfrm>
          <a:prstGeom prst="rect">
            <a:avLst/>
          </a:prstGeom>
          <a:noFill/>
          <a:ln w="19050">
            <a:solidFill>
              <a:schemeClr val="tx1">
                <a:lumMod val="65000"/>
                <a:lumOff val="35000"/>
              </a:schemeClr>
            </a:solidFill>
            <a:miter lim="800000"/>
            <a:headEnd/>
            <a:tailEnd/>
          </a:ln>
          <a:effectLst>
            <a:outerShdw blurRad="50800" dist="38100" dir="2700000" algn="tl" rotWithShape="0">
              <a:prstClr val="black">
                <a:alpha val="40000"/>
              </a:prstClr>
            </a:outerShdw>
          </a:effectLst>
          <a:extLst/>
        </p:spPr>
      </p:pic>
      <p:pic>
        <p:nvPicPr>
          <p:cNvPr id="9" name="Picture 5" descr="DOT%20SEAL-BLUE%20286.jpg"/>
          <p:cNvPicPr>
            <a:picLocks noChangeAspect="1"/>
          </p:cNvPicPr>
          <p:nvPr/>
        </p:nvPicPr>
        <p:blipFill>
          <a:blip r:embed="rId4" cstate="print"/>
          <a:srcRect/>
          <a:stretch>
            <a:fillRect/>
          </a:stretch>
        </p:blipFill>
        <p:spPr bwMode="auto">
          <a:xfrm>
            <a:off x="11026891" y="684107"/>
            <a:ext cx="1014614" cy="1016000"/>
          </a:xfrm>
          <a:prstGeom prst="rect">
            <a:avLst/>
          </a:prstGeom>
          <a:noFill/>
          <a:ln w="9525">
            <a:noFill/>
            <a:miter lim="800000"/>
            <a:headEnd/>
            <a:tailEnd/>
          </a:ln>
        </p:spPr>
      </p:pic>
      <p:sp>
        <p:nvSpPr>
          <p:cNvPr id="6" name="Title 23">
            <a:extLst>
              <a:ext uri="{FF2B5EF4-FFF2-40B4-BE49-F238E27FC236}">
                <a16:creationId xmlns:a16="http://schemas.microsoft.com/office/drawing/2014/main" id="{069BA5BD-BA7A-4C1A-A081-9707E4C922D7}"/>
              </a:ext>
            </a:extLst>
          </p:cNvPr>
          <p:cNvSpPr txBox="1">
            <a:spLocks/>
          </p:cNvSpPr>
          <p:nvPr/>
        </p:nvSpPr>
        <p:spPr>
          <a:xfrm>
            <a:off x="457199" y="731520"/>
            <a:ext cx="10199341" cy="541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DOT Economic Authority</a:t>
            </a:r>
          </a:p>
        </p:txBody>
      </p:sp>
    </p:spTree>
    <p:extLst>
      <p:ext uri="{BB962C8B-B14F-4D97-AF65-F5344CB8AC3E}">
        <p14:creationId xmlns:p14="http://schemas.microsoft.com/office/powerpoint/2010/main" val="40668783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6202</TotalTime>
  <Words>2676</Words>
  <Application>Microsoft Office PowerPoint</Application>
  <PresentationFormat>Widescreen</PresentationFormat>
  <Paragraphs>324</Paragraphs>
  <Slides>26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 New</vt:lpstr>
      <vt:lpstr>HelveticaNeueLT Std</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Safety &amp; Regulatory Affairs  Global Steering Team (GST)</dc:title>
  <dc:creator>jose.munoz10@boeing.com</dc:creator>
  <cp:lastModifiedBy>Vachon, Nancy</cp:lastModifiedBy>
  <cp:revision>198</cp:revision>
  <dcterms:created xsi:type="dcterms:W3CDTF">2023-04-27T12:57:05Z</dcterms:created>
  <dcterms:modified xsi:type="dcterms:W3CDTF">2024-05-14T18:31:52Z</dcterms:modified>
</cp:coreProperties>
</file>