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4" r:id="rId1"/>
  </p:sldMasterIdLst>
  <p:notesMasterIdLst>
    <p:notesMasterId r:id="rId13"/>
  </p:notesMasterIdLst>
  <p:handoutMasterIdLst>
    <p:handoutMasterId r:id="rId14"/>
  </p:handoutMasterIdLst>
  <p:sldIdLst>
    <p:sldId id="326" r:id="rId2"/>
    <p:sldId id="347" r:id="rId3"/>
    <p:sldId id="318" r:id="rId4"/>
    <p:sldId id="346" r:id="rId5"/>
    <p:sldId id="340" r:id="rId6"/>
    <p:sldId id="345" r:id="rId7"/>
    <p:sldId id="339" r:id="rId8"/>
    <p:sldId id="341" r:id="rId9"/>
    <p:sldId id="337" r:id="rId10"/>
    <p:sldId id="322" r:id="rId11"/>
    <p:sldId id="342" r:id="rId1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mable Habinshuti" initials="AH" lastIdx="2" clrIdx="0">
    <p:extLst>
      <p:ext uri="{19B8F6BF-5375-455C-9EA6-DF929625EA0E}">
        <p15:presenceInfo xmlns:p15="http://schemas.microsoft.com/office/powerpoint/2012/main" userId="S-1-5-21-2294157875-4079530935-2722674491-31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037"/>
    <a:srgbClr val="008000"/>
    <a:srgbClr val="EAEAEA"/>
    <a:srgbClr val="A0A337"/>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2128" autoAdjust="0"/>
  </p:normalViewPr>
  <p:slideViewPr>
    <p:cSldViewPr snapToGrid="0">
      <p:cViewPr varScale="1">
        <p:scale>
          <a:sx n="53" d="100"/>
          <a:sy n="53" d="100"/>
        </p:scale>
        <p:origin x="603" y="31"/>
      </p:cViewPr>
      <p:guideLst>
        <p:guide pos="3840"/>
        <p:guide orient="horz"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030632825661454E-2"/>
          <c:y val="9.8501094799471542E-2"/>
          <c:w val="0.91209275678392598"/>
          <c:h val="0.79338038969317903"/>
        </c:manualLayout>
      </c:layout>
      <c:lineChart>
        <c:grouping val="standard"/>
        <c:varyColors val="0"/>
        <c:ser>
          <c:idx val="0"/>
          <c:order val="0"/>
          <c:tx>
            <c:strRef>
              <c:f>Sheet2!$D$3</c:f>
              <c:strCache>
                <c:ptCount val="1"/>
                <c:pt idx="0">
                  <c:v>Accident Rate</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Sheet2!$C$4:$C$14</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Sheet2!$D$4:$D$14</c:f>
              <c:numCache>
                <c:formatCode>General</c:formatCode>
                <c:ptCount val="11"/>
                <c:pt idx="0">
                  <c:v>11.5</c:v>
                </c:pt>
                <c:pt idx="1">
                  <c:v>5.73</c:v>
                </c:pt>
                <c:pt idx="2">
                  <c:v>3.41</c:v>
                </c:pt>
                <c:pt idx="3">
                  <c:v>1.58</c:v>
                </c:pt>
                <c:pt idx="4">
                  <c:v>4.04</c:v>
                </c:pt>
                <c:pt idx="5">
                  <c:v>2.2999999999999998</c:v>
                </c:pt>
                <c:pt idx="6">
                  <c:v>5.68</c:v>
                </c:pt>
                <c:pt idx="7">
                  <c:v>5.95</c:v>
                </c:pt>
                <c:pt idx="8">
                  <c:v>1.76</c:v>
                </c:pt>
                <c:pt idx="9">
                  <c:v>5.63</c:v>
                </c:pt>
              </c:numCache>
            </c:numRef>
          </c:val>
          <c:smooth val="0"/>
          <c:extLst>
            <c:ext xmlns:c16="http://schemas.microsoft.com/office/drawing/2014/chart" uri="{C3380CC4-5D6E-409C-BE32-E72D297353CC}">
              <c16:uniqueId val="{00000000-4B92-40C9-A740-BBC9E8594B7B}"/>
            </c:ext>
          </c:extLst>
        </c:ser>
        <c:ser>
          <c:idx val="1"/>
          <c:order val="1"/>
          <c:tx>
            <c:strRef>
              <c:f>Sheet2!$E$3</c:f>
              <c:strCache>
                <c:ptCount val="1"/>
                <c:pt idx="0">
                  <c:v>Fatality Rate</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Sheet2!$C$4:$C$14</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Sheet2!$E$4:$E$14</c:f>
              <c:numCache>
                <c:formatCode>General</c:formatCode>
                <c:ptCount val="11"/>
                <c:pt idx="0">
                  <c:v>1.92</c:v>
                </c:pt>
                <c:pt idx="1">
                  <c:v>0</c:v>
                </c:pt>
                <c:pt idx="2">
                  <c:v>0</c:v>
                </c:pt>
                <c:pt idx="3">
                  <c:v>1.58</c:v>
                </c:pt>
                <c:pt idx="4">
                  <c:v>0</c:v>
                </c:pt>
                <c:pt idx="5">
                  <c:v>2.2999999999999998</c:v>
                </c:pt>
                <c:pt idx="6">
                  <c:v>1.1399999999999999</c:v>
                </c:pt>
                <c:pt idx="7">
                  <c:v>0</c:v>
                </c:pt>
                <c:pt idx="8">
                  <c:v>1.76</c:v>
                </c:pt>
                <c:pt idx="9">
                  <c:v>1.41</c:v>
                </c:pt>
                <c:pt idx="10">
                  <c:v>0</c:v>
                </c:pt>
              </c:numCache>
            </c:numRef>
          </c:val>
          <c:smooth val="0"/>
          <c:extLst>
            <c:ext xmlns:c16="http://schemas.microsoft.com/office/drawing/2014/chart" uri="{C3380CC4-5D6E-409C-BE32-E72D297353CC}">
              <c16:uniqueId val="{00000001-4B92-40C9-A740-BBC9E8594B7B}"/>
            </c:ext>
          </c:extLst>
        </c:ser>
        <c:dLbls>
          <c:dLblPos val="t"/>
          <c:showLegendKey val="0"/>
          <c:showVal val="1"/>
          <c:showCatName val="0"/>
          <c:showSerName val="0"/>
          <c:showPercent val="0"/>
          <c:showBubbleSize val="0"/>
        </c:dLbls>
        <c:smooth val="0"/>
        <c:axId val="1505451136"/>
        <c:axId val="1280563840"/>
      </c:lineChart>
      <c:catAx>
        <c:axId val="150545113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80563840"/>
        <c:crosses val="autoZero"/>
        <c:auto val="1"/>
        <c:lblAlgn val="ctr"/>
        <c:lblOffset val="100"/>
        <c:noMultiLvlLbl val="0"/>
      </c:catAx>
      <c:valAx>
        <c:axId val="1280563840"/>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a:t>Rate of  occurrence per</a:t>
                </a:r>
                <a:r>
                  <a:rPr lang="en-US" baseline="0" dirty="0"/>
                  <a:t> million departures</a:t>
                </a:r>
                <a:r>
                  <a:rPr lang="en-US" dirty="0"/>
                  <a:t>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50545113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75952060555368239"/>
          <c:y val="0.14466450664966013"/>
          <c:w val="0.1784224792255861"/>
          <c:h val="9.85452958497550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'[Chart in Microsoft PowerPoint]Sheet2'!$L$3</c:f>
              <c:strCache>
                <c:ptCount val="1"/>
                <c:pt idx="0">
                  <c:v>DRC</c:v>
                </c:pt>
              </c:strCache>
            </c:strRef>
          </c:tx>
          <c:spPr>
            <a:ln w="28575" cap="rnd">
              <a:solidFill>
                <a:schemeClr val="accent1"/>
              </a:solidFill>
              <a:round/>
            </a:ln>
            <a:effectLst/>
          </c:spPr>
          <c:marker>
            <c:symbol val="none"/>
          </c:marker>
          <c:cat>
            <c:numRef>
              <c:f>'[Chart in Microsoft PowerPoint]Sheet2'!$K$4:$K$14</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'[Chart in Microsoft PowerPoint]Sheet2'!$L$4:$L$14</c:f>
              <c:numCache>
                <c:formatCode>General</c:formatCode>
                <c:ptCount val="11"/>
                <c:pt idx="0">
                  <c:v>145.9</c:v>
                </c:pt>
                <c:pt idx="1">
                  <c:v>106.34</c:v>
                </c:pt>
                <c:pt idx="2">
                  <c:v>74.739999999999995</c:v>
                </c:pt>
                <c:pt idx="3">
                  <c:v>0</c:v>
                </c:pt>
                <c:pt idx="4">
                  <c:v>91.01</c:v>
                </c:pt>
                <c:pt idx="5">
                  <c:v>0</c:v>
                </c:pt>
                <c:pt idx="6">
                  <c:v>239.14</c:v>
                </c:pt>
                <c:pt idx="7">
                  <c:v>0</c:v>
                </c:pt>
                <c:pt idx="8">
                  <c:v>87.18</c:v>
                </c:pt>
                <c:pt idx="9">
                  <c:v>0</c:v>
                </c:pt>
                <c:pt idx="10">
                  <c:v>91</c:v>
                </c:pt>
              </c:numCache>
            </c:numRef>
          </c:val>
          <c:smooth val="0"/>
          <c:extLst>
            <c:ext xmlns:c16="http://schemas.microsoft.com/office/drawing/2014/chart" uri="{C3380CC4-5D6E-409C-BE32-E72D297353CC}">
              <c16:uniqueId val="{00000000-58B2-49A9-B2BC-4C22B3214A0F}"/>
            </c:ext>
          </c:extLst>
        </c:ser>
        <c:ser>
          <c:idx val="1"/>
          <c:order val="1"/>
          <c:tx>
            <c:strRef>
              <c:f>'[Chart in Microsoft PowerPoint]Sheet2'!$M$3</c:f>
              <c:strCache>
                <c:ptCount val="1"/>
                <c:pt idx="0">
                  <c:v>Burundi</c:v>
                </c:pt>
              </c:strCache>
            </c:strRef>
          </c:tx>
          <c:spPr>
            <a:ln w="28575" cap="rnd">
              <a:solidFill>
                <a:schemeClr val="accent2"/>
              </a:solidFill>
              <a:round/>
            </a:ln>
            <a:effectLst/>
          </c:spPr>
          <c:marker>
            <c:symbol val="none"/>
          </c:marker>
          <c:cat>
            <c:numRef>
              <c:f>'[Chart in Microsoft PowerPoint]Sheet2'!$K$4:$K$14</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'[Chart in Microsoft PowerPoint]Sheet2'!$M$4:$M$14</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smooth val="0"/>
          <c:extLst>
            <c:ext xmlns:c16="http://schemas.microsoft.com/office/drawing/2014/chart" uri="{C3380CC4-5D6E-409C-BE32-E72D297353CC}">
              <c16:uniqueId val="{00000001-58B2-49A9-B2BC-4C22B3214A0F}"/>
            </c:ext>
          </c:extLst>
        </c:ser>
        <c:ser>
          <c:idx val="2"/>
          <c:order val="2"/>
          <c:tx>
            <c:strRef>
              <c:f>'[Chart in Microsoft PowerPoint]Sheet2'!$N$3</c:f>
              <c:strCache>
                <c:ptCount val="1"/>
                <c:pt idx="0">
                  <c:v>Kenya</c:v>
                </c:pt>
              </c:strCache>
            </c:strRef>
          </c:tx>
          <c:spPr>
            <a:ln w="28575" cap="rnd">
              <a:solidFill>
                <a:schemeClr val="accent3"/>
              </a:solidFill>
              <a:round/>
            </a:ln>
            <a:effectLst/>
          </c:spPr>
          <c:marker>
            <c:symbol val="none"/>
          </c:marker>
          <c:cat>
            <c:numRef>
              <c:f>'[Chart in Microsoft PowerPoint]Sheet2'!$K$4:$K$14</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'[Chart in Microsoft PowerPoint]Sheet2'!$N$4:$N$14</c:f>
              <c:numCache>
                <c:formatCode>General</c:formatCode>
                <c:ptCount val="11"/>
                <c:pt idx="0">
                  <c:v>12.57</c:v>
                </c:pt>
                <c:pt idx="1">
                  <c:v>0</c:v>
                </c:pt>
                <c:pt idx="2">
                  <c:v>0</c:v>
                </c:pt>
                <c:pt idx="3">
                  <c:v>0</c:v>
                </c:pt>
                <c:pt idx="4">
                  <c:v>0</c:v>
                </c:pt>
                <c:pt idx="5">
                  <c:v>0</c:v>
                </c:pt>
                <c:pt idx="6">
                  <c:v>8.67</c:v>
                </c:pt>
                <c:pt idx="7">
                  <c:v>0</c:v>
                </c:pt>
                <c:pt idx="8">
                  <c:v>0</c:v>
                </c:pt>
                <c:pt idx="9">
                  <c:v>0</c:v>
                </c:pt>
                <c:pt idx="10">
                  <c:v>0</c:v>
                </c:pt>
              </c:numCache>
            </c:numRef>
          </c:val>
          <c:smooth val="0"/>
          <c:extLst>
            <c:ext xmlns:c16="http://schemas.microsoft.com/office/drawing/2014/chart" uri="{C3380CC4-5D6E-409C-BE32-E72D297353CC}">
              <c16:uniqueId val="{00000002-58B2-49A9-B2BC-4C22B3214A0F}"/>
            </c:ext>
          </c:extLst>
        </c:ser>
        <c:ser>
          <c:idx val="3"/>
          <c:order val="3"/>
          <c:tx>
            <c:strRef>
              <c:f>'[Chart in Microsoft PowerPoint]Sheet2'!$O$3</c:f>
              <c:strCache>
                <c:ptCount val="1"/>
                <c:pt idx="0">
                  <c:v>Uganda</c:v>
                </c:pt>
              </c:strCache>
            </c:strRef>
          </c:tx>
          <c:spPr>
            <a:ln w="28575" cap="rnd">
              <a:solidFill>
                <a:schemeClr val="accent4"/>
              </a:solidFill>
              <a:round/>
            </a:ln>
            <a:effectLst/>
          </c:spPr>
          <c:marker>
            <c:symbol val="none"/>
          </c:marker>
          <c:cat>
            <c:numRef>
              <c:f>'[Chart in Microsoft PowerPoint]Sheet2'!$K$4:$K$14</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'[Chart in Microsoft PowerPoint]Sheet2'!$O$4:$O$14</c:f>
              <c:numCache>
                <c:formatCode>General</c:formatCode>
                <c:ptCount val="11"/>
                <c:pt idx="0">
                  <c:v>0</c:v>
                </c:pt>
                <c:pt idx="1">
                  <c:v>0</c:v>
                </c:pt>
                <c:pt idx="2">
                  <c:v>0</c:v>
                </c:pt>
                <c:pt idx="3">
                  <c:v>0</c:v>
                </c:pt>
                <c:pt idx="4">
                  <c:v>0</c:v>
                </c:pt>
                <c:pt idx="5">
                  <c:v>57.29</c:v>
                </c:pt>
                <c:pt idx="6">
                  <c:v>0</c:v>
                </c:pt>
                <c:pt idx="7">
                  <c:v>0</c:v>
                </c:pt>
                <c:pt idx="8">
                  <c:v>0</c:v>
                </c:pt>
                <c:pt idx="9">
                  <c:v>0</c:v>
                </c:pt>
                <c:pt idx="10">
                  <c:v>0</c:v>
                </c:pt>
              </c:numCache>
            </c:numRef>
          </c:val>
          <c:smooth val="0"/>
          <c:extLst>
            <c:ext xmlns:c16="http://schemas.microsoft.com/office/drawing/2014/chart" uri="{C3380CC4-5D6E-409C-BE32-E72D297353CC}">
              <c16:uniqueId val="{00000003-58B2-49A9-B2BC-4C22B3214A0F}"/>
            </c:ext>
          </c:extLst>
        </c:ser>
        <c:ser>
          <c:idx val="4"/>
          <c:order val="4"/>
          <c:tx>
            <c:strRef>
              <c:f>'[Chart in Microsoft PowerPoint]Sheet2'!$P$3</c:f>
              <c:strCache>
                <c:ptCount val="1"/>
                <c:pt idx="0">
                  <c:v>United Rep. of T</c:v>
                </c:pt>
              </c:strCache>
            </c:strRef>
          </c:tx>
          <c:spPr>
            <a:ln w="28575" cap="rnd">
              <a:solidFill>
                <a:schemeClr val="accent5"/>
              </a:solidFill>
              <a:round/>
            </a:ln>
            <a:effectLst/>
          </c:spPr>
          <c:marker>
            <c:symbol val="none"/>
          </c:marker>
          <c:cat>
            <c:numRef>
              <c:f>'[Chart in Microsoft PowerPoint]Sheet2'!$K$4:$K$14</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'[Chart in Microsoft PowerPoint]Sheet2'!$P$4:$P$14</c:f>
              <c:numCache>
                <c:formatCode>General</c:formatCode>
                <c:ptCount val="11"/>
                <c:pt idx="0">
                  <c:v>0</c:v>
                </c:pt>
                <c:pt idx="1">
                  <c:v>61.86</c:v>
                </c:pt>
                <c:pt idx="2">
                  <c:v>0</c:v>
                </c:pt>
                <c:pt idx="3">
                  <c:v>0</c:v>
                </c:pt>
                <c:pt idx="4">
                  <c:v>0</c:v>
                </c:pt>
                <c:pt idx="5">
                  <c:v>0</c:v>
                </c:pt>
                <c:pt idx="6">
                  <c:v>0</c:v>
                </c:pt>
                <c:pt idx="7">
                  <c:v>0</c:v>
                </c:pt>
                <c:pt idx="8">
                  <c:v>0</c:v>
                </c:pt>
                <c:pt idx="9">
                  <c:v>7.55</c:v>
                </c:pt>
                <c:pt idx="10">
                  <c:v>7.47</c:v>
                </c:pt>
              </c:numCache>
            </c:numRef>
          </c:val>
          <c:smooth val="0"/>
          <c:extLst>
            <c:ext xmlns:c16="http://schemas.microsoft.com/office/drawing/2014/chart" uri="{C3380CC4-5D6E-409C-BE32-E72D297353CC}">
              <c16:uniqueId val="{00000004-58B2-49A9-B2BC-4C22B3214A0F}"/>
            </c:ext>
          </c:extLst>
        </c:ser>
        <c:ser>
          <c:idx val="5"/>
          <c:order val="5"/>
          <c:tx>
            <c:strRef>
              <c:f>'[Chart in Microsoft PowerPoint]Sheet2'!$Q$3</c:f>
              <c:strCache>
                <c:ptCount val="1"/>
                <c:pt idx="0">
                  <c:v>Somalia</c:v>
                </c:pt>
              </c:strCache>
            </c:strRef>
          </c:tx>
          <c:spPr>
            <a:ln w="28575" cap="rnd">
              <a:solidFill>
                <a:schemeClr val="accent6"/>
              </a:solidFill>
              <a:round/>
            </a:ln>
            <a:effectLst/>
          </c:spPr>
          <c:marker>
            <c:symbol val="none"/>
          </c:marker>
          <c:cat>
            <c:numRef>
              <c:f>'[Chart in Microsoft PowerPoint]Sheet2'!$K$4:$K$14</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'[Chart in Microsoft PowerPoint]Sheet2'!$Q$4:$Q$14</c:f>
              <c:numCache>
                <c:formatCode>General</c:formatCode>
                <c:ptCount val="11"/>
                <c:pt idx="0">
                  <c:v>0</c:v>
                </c:pt>
                <c:pt idx="1">
                  <c:v>0</c:v>
                </c:pt>
                <c:pt idx="2">
                  <c:v>0</c:v>
                </c:pt>
                <c:pt idx="3">
                  <c:v>263.70999999999998</c:v>
                </c:pt>
                <c:pt idx="4">
                  <c:v>0</c:v>
                </c:pt>
                <c:pt idx="5">
                  <c:v>0</c:v>
                </c:pt>
                <c:pt idx="6">
                  <c:v>0</c:v>
                </c:pt>
                <c:pt idx="7">
                  <c:v>250.06</c:v>
                </c:pt>
                <c:pt idx="8">
                  <c:v>0</c:v>
                </c:pt>
                <c:pt idx="9">
                  <c:v>245.58</c:v>
                </c:pt>
                <c:pt idx="10">
                  <c:v>121.18</c:v>
                </c:pt>
              </c:numCache>
            </c:numRef>
          </c:val>
          <c:smooth val="0"/>
          <c:extLst>
            <c:ext xmlns:c16="http://schemas.microsoft.com/office/drawing/2014/chart" uri="{C3380CC4-5D6E-409C-BE32-E72D297353CC}">
              <c16:uniqueId val="{00000005-58B2-49A9-B2BC-4C22B3214A0F}"/>
            </c:ext>
          </c:extLst>
        </c:ser>
        <c:ser>
          <c:idx val="6"/>
          <c:order val="6"/>
          <c:tx>
            <c:strRef>
              <c:f>'[Chart in Microsoft PowerPoint]Sheet2'!$R$3</c:f>
              <c:strCache>
                <c:ptCount val="1"/>
                <c:pt idx="0">
                  <c:v>South Sudan</c:v>
                </c:pt>
              </c:strCache>
            </c:strRef>
          </c:tx>
          <c:spPr>
            <a:ln w="28575" cap="rnd">
              <a:solidFill>
                <a:schemeClr val="accent1">
                  <a:lumMod val="60000"/>
                </a:schemeClr>
              </a:solidFill>
              <a:round/>
            </a:ln>
            <a:effectLst/>
          </c:spPr>
          <c:marker>
            <c:symbol val="none"/>
          </c:marker>
          <c:cat>
            <c:numRef>
              <c:f>'[Chart in Microsoft PowerPoint]Sheet2'!$K$4:$K$14</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'[Chart in Microsoft PowerPoint]Sheet2'!$R$4:$R$14</c:f>
              <c:numCache>
                <c:formatCode>General</c:formatCode>
                <c:ptCount val="11"/>
                <c:pt idx="0">
                  <c:v>0</c:v>
                </c:pt>
                <c:pt idx="1">
                  <c:v>0</c:v>
                </c:pt>
                <c:pt idx="2">
                  <c:v>0</c:v>
                </c:pt>
                <c:pt idx="3">
                  <c:v>0</c:v>
                </c:pt>
                <c:pt idx="4">
                  <c:v>0</c:v>
                </c:pt>
                <c:pt idx="5">
                  <c:v>293.17</c:v>
                </c:pt>
                <c:pt idx="6">
                  <c:v>295.07</c:v>
                </c:pt>
                <c:pt idx="7">
                  <c:v>0</c:v>
                </c:pt>
                <c:pt idx="8">
                  <c:v>334.67</c:v>
                </c:pt>
                <c:pt idx="9">
                  <c:v>0</c:v>
                </c:pt>
                <c:pt idx="10">
                  <c:v>0</c:v>
                </c:pt>
              </c:numCache>
            </c:numRef>
          </c:val>
          <c:smooth val="0"/>
          <c:extLst>
            <c:ext xmlns:c16="http://schemas.microsoft.com/office/drawing/2014/chart" uri="{C3380CC4-5D6E-409C-BE32-E72D297353CC}">
              <c16:uniqueId val="{00000006-58B2-49A9-B2BC-4C22B3214A0F}"/>
            </c:ext>
          </c:extLst>
        </c:ser>
        <c:ser>
          <c:idx val="7"/>
          <c:order val="7"/>
          <c:tx>
            <c:strRef>
              <c:f>'[Chart in Microsoft PowerPoint]Sheet2'!$S$3</c:f>
              <c:strCache>
                <c:ptCount val="1"/>
                <c:pt idx="0">
                  <c:v>Rwanda</c:v>
                </c:pt>
              </c:strCache>
            </c:strRef>
          </c:tx>
          <c:spPr>
            <a:ln w="28575" cap="rnd">
              <a:solidFill>
                <a:schemeClr val="accent2">
                  <a:lumMod val="60000"/>
                </a:schemeClr>
              </a:solidFill>
              <a:round/>
            </a:ln>
            <a:effectLst/>
          </c:spPr>
          <c:marker>
            <c:symbol val="none"/>
          </c:marker>
          <c:cat>
            <c:numRef>
              <c:f>'[Chart in Microsoft PowerPoint]Sheet2'!$K$4:$K$14</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'[Chart in Microsoft PowerPoint]Sheet2'!$S$4:$S$14</c:f>
              <c:numCache>
                <c:formatCode>General</c:formatCode>
                <c:ptCount val="11"/>
                <c:pt idx="0">
                  <c:v>0</c:v>
                </c:pt>
                <c:pt idx="1">
                  <c:v>0</c:v>
                </c:pt>
                <c:pt idx="2">
                  <c:v>0</c:v>
                </c:pt>
                <c:pt idx="3">
                  <c:v>0</c:v>
                </c:pt>
                <c:pt idx="4">
                  <c:v>0</c:v>
                </c:pt>
                <c:pt idx="5">
                  <c:v>1</c:v>
                </c:pt>
                <c:pt idx="6">
                  <c:v>0</c:v>
                </c:pt>
                <c:pt idx="7">
                  <c:v>1</c:v>
                </c:pt>
                <c:pt idx="8">
                  <c:v>0</c:v>
                </c:pt>
                <c:pt idx="9">
                  <c:v>1</c:v>
                </c:pt>
                <c:pt idx="10">
                  <c:v>1</c:v>
                </c:pt>
              </c:numCache>
            </c:numRef>
          </c:val>
          <c:smooth val="0"/>
          <c:extLst>
            <c:ext xmlns:c16="http://schemas.microsoft.com/office/drawing/2014/chart" uri="{C3380CC4-5D6E-409C-BE32-E72D297353CC}">
              <c16:uniqueId val="{00000007-58B2-49A9-B2BC-4C22B3214A0F}"/>
            </c:ext>
          </c:extLst>
        </c:ser>
        <c:dLbls>
          <c:showLegendKey val="0"/>
          <c:showVal val="0"/>
          <c:showCatName val="0"/>
          <c:showSerName val="0"/>
          <c:showPercent val="0"/>
          <c:showBubbleSize val="0"/>
        </c:dLbls>
        <c:smooth val="0"/>
        <c:axId val="1531581680"/>
        <c:axId val="1530804592"/>
      </c:lineChart>
      <c:catAx>
        <c:axId val="15315816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30804592"/>
        <c:crosses val="autoZero"/>
        <c:auto val="1"/>
        <c:lblAlgn val="ctr"/>
        <c:lblOffset val="100"/>
        <c:noMultiLvlLbl val="0"/>
      </c:catAx>
      <c:valAx>
        <c:axId val="1530804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Accident</a:t>
                </a:r>
                <a:r>
                  <a:rPr lang="en-US" baseline="0" dirty="0"/>
                  <a:t> Rate per million departures</a:t>
                </a:r>
                <a:endParaRPr lang="en-US"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315816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Sheet2!$L$37</c:f>
              <c:strCache>
                <c:ptCount val="1"/>
                <c:pt idx="0">
                  <c:v>Uganda </c:v>
                </c:pt>
              </c:strCache>
            </c:strRef>
          </c:tx>
          <c:spPr>
            <a:solidFill>
              <a:schemeClr val="accent1"/>
            </a:solidFill>
            <a:ln>
              <a:noFill/>
            </a:ln>
            <a:effectLst/>
          </c:spPr>
          <c:invertIfNegative val="0"/>
          <c:cat>
            <c:strRef>
              <c:f>Sheet2!$K$38:$K$52</c:f>
              <c:strCache>
                <c:ptCount val="15"/>
                <c:pt idx="0">
                  <c:v>LOC-G</c:v>
                </c:pt>
                <c:pt idx="1">
                  <c:v>SEC</c:v>
                </c:pt>
                <c:pt idx="2">
                  <c:v>RAMP</c:v>
                </c:pt>
                <c:pt idx="3">
                  <c:v>RS</c:v>
                </c:pt>
                <c:pt idx="4">
                  <c:v>RE</c:v>
                </c:pt>
                <c:pt idx="5">
                  <c:v>ADRM</c:v>
                </c:pt>
                <c:pt idx="6">
                  <c:v>CFIT</c:v>
                </c:pt>
                <c:pt idx="7">
                  <c:v>SCF-PP</c:v>
                </c:pt>
                <c:pt idx="8">
                  <c:v>OTH</c:v>
                </c:pt>
                <c:pt idx="9">
                  <c:v>WILD</c:v>
                </c:pt>
                <c:pt idx="10">
                  <c:v>LOC-I</c:v>
                </c:pt>
                <c:pt idx="11">
                  <c:v>UNK</c:v>
                </c:pt>
                <c:pt idx="12">
                  <c:v>CCOL</c:v>
                </c:pt>
                <c:pt idx="13">
                  <c:v>RI</c:v>
                </c:pt>
                <c:pt idx="14">
                  <c:v>SCF-NP</c:v>
                </c:pt>
              </c:strCache>
            </c:strRef>
          </c:cat>
          <c:val>
            <c:numRef>
              <c:f>Sheet2!$L$38:$L$52</c:f>
              <c:numCache>
                <c:formatCode>General</c:formatCode>
                <c:ptCount val="15"/>
                <c:pt idx="0">
                  <c:v>0</c:v>
                </c:pt>
                <c:pt idx="1">
                  <c:v>0</c:v>
                </c:pt>
                <c:pt idx="2">
                  <c:v>1</c:v>
                </c:pt>
                <c:pt idx="3">
                  <c:v>1</c:v>
                </c:pt>
                <c:pt idx="4">
                  <c:v>0</c:v>
                </c:pt>
                <c:pt idx="5">
                  <c:v>0</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0-355D-4073-A667-EB825990A0D6}"/>
            </c:ext>
          </c:extLst>
        </c:ser>
        <c:ser>
          <c:idx val="1"/>
          <c:order val="1"/>
          <c:tx>
            <c:strRef>
              <c:f>Sheet2!$M$37</c:f>
              <c:strCache>
                <c:ptCount val="1"/>
                <c:pt idx="0">
                  <c:v>Burundi</c:v>
                </c:pt>
              </c:strCache>
            </c:strRef>
          </c:tx>
          <c:spPr>
            <a:solidFill>
              <a:schemeClr val="accent2"/>
            </a:solidFill>
            <a:ln>
              <a:noFill/>
            </a:ln>
            <a:effectLst/>
          </c:spPr>
          <c:invertIfNegative val="0"/>
          <c:cat>
            <c:strRef>
              <c:f>Sheet2!$K$38:$K$52</c:f>
              <c:strCache>
                <c:ptCount val="15"/>
                <c:pt idx="0">
                  <c:v>LOC-G</c:v>
                </c:pt>
                <c:pt idx="1">
                  <c:v>SEC</c:v>
                </c:pt>
                <c:pt idx="2">
                  <c:v>RAMP</c:v>
                </c:pt>
                <c:pt idx="3">
                  <c:v>RS</c:v>
                </c:pt>
                <c:pt idx="4">
                  <c:v>RE</c:v>
                </c:pt>
                <c:pt idx="5">
                  <c:v>ADRM</c:v>
                </c:pt>
                <c:pt idx="6">
                  <c:v>CFIT</c:v>
                </c:pt>
                <c:pt idx="7">
                  <c:v>SCF-PP</c:v>
                </c:pt>
                <c:pt idx="8">
                  <c:v>OTH</c:v>
                </c:pt>
                <c:pt idx="9">
                  <c:v>WILD</c:v>
                </c:pt>
                <c:pt idx="10">
                  <c:v>LOC-I</c:v>
                </c:pt>
                <c:pt idx="11">
                  <c:v>UNK</c:v>
                </c:pt>
                <c:pt idx="12">
                  <c:v>CCOL</c:v>
                </c:pt>
                <c:pt idx="13">
                  <c:v>RI</c:v>
                </c:pt>
                <c:pt idx="14">
                  <c:v>SCF-NP</c:v>
                </c:pt>
              </c:strCache>
            </c:strRef>
          </c:cat>
          <c:val>
            <c:numRef>
              <c:f>Sheet2!$M$38:$M$52</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1-355D-4073-A667-EB825990A0D6}"/>
            </c:ext>
          </c:extLst>
        </c:ser>
        <c:ser>
          <c:idx val="2"/>
          <c:order val="2"/>
          <c:tx>
            <c:strRef>
              <c:f>Sheet2!$N$37</c:f>
              <c:strCache>
                <c:ptCount val="1"/>
                <c:pt idx="0">
                  <c:v>TZ</c:v>
                </c:pt>
              </c:strCache>
            </c:strRef>
          </c:tx>
          <c:spPr>
            <a:solidFill>
              <a:schemeClr val="accent3"/>
            </a:solidFill>
            <a:ln>
              <a:noFill/>
            </a:ln>
            <a:effectLst/>
          </c:spPr>
          <c:invertIfNegative val="0"/>
          <c:cat>
            <c:strRef>
              <c:f>Sheet2!$K$38:$K$52</c:f>
              <c:strCache>
                <c:ptCount val="15"/>
                <c:pt idx="0">
                  <c:v>LOC-G</c:v>
                </c:pt>
                <c:pt idx="1">
                  <c:v>SEC</c:v>
                </c:pt>
                <c:pt idx="2">
                  <c:v>RAMP</c:v>
                </c:pt>
                <c:pt idx="3">
                  <c:v>RS</c:v>
                </c:pt>
                <c:pt idx="4">
                  <c:v>RE</c:v>
                </c:pt>
                <c:pt idx="5">
                  <c:v>ADRM</c:v>
                </c:pt>
                <c:pt idx="6">
                  <c:v>CFIT</c:v>
                </c:pt>
                <c:pt idx="7">
                  <c:v>SCF-PP</c:v>
                </c:pt>
                <c:pt idx="8">
                  <c:v>OTH</c:v>
                </c:pt>
                <c:pt idx="9">
                  <c:v>WILD</c:v>
                </c:pt>
                <c:pt idx="10">
                  <c:v>LOC-I</c:v>
                </c:pt>
                <c:pt idx="11">
                  <c:v>UNK</c:v>
                </c:pt>
                <c:pt idx="12">
                  <c:v>CCOL</c:v>
                </c:pt>
                <c:pt idx="13">
                  <c:v>RI</c:v>
                </c:pt>
                <c:pt idx="14">
                  <c:v>SCF-NP</c:v>
                </c:pt>
              </c:strCache>
            </c:strRef>
          </c:cat>
          <c:val>
            <c:numRef>
              <c:f>Sheet2!$N$38:$N$52</c:f>
              <c:numCache>
                <c:formatCode>General</c:formatCode>
                <c:ptCount val="15"/>
                <c:pt idx="0">
                  <c:v>0</c:v>
                </c:pt>
                <c:pt idx="1">
                  <c:v>0</c:v>
                </c:pt>
                <c:pt idx="2">
                  <c:v>0</c:v>
                </c:pt>
                <c:pt idx="3">
                  <c:v>0</c:v>
                </c:pt>
                <c:pt idx="4">
                  <c:v>2</c:v>
                </c:pt>
                <c:pt idx="5">
                  <c:v>1</c:v>
                </c:pt>
                <c:pt idx="6">
                  <c:v>1</c:v>
                </c:pt>
                <c:pt idx="7">
                  <c:v>1</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2-355D-4073-A667-EB825990A0D6}"/>
            </c:ext>
          </c:extLst>
        </c:ser>
        <c:ser>
          <c:idx val="3"/>
          <c:order val="3"/>
          <c:tx>
            <c:strRef>
              <c:f>Sheet2!$O$37</c:f>
              <c:strCache>
                <c:ptCount val="1"/>
                <c:pt idx="0">
                  <c:v>Kenya</c:v>
                </c:pt>
              </c:strCache>
            </c:strRef>
          </c:tx>
          <c:spPr>
            <a:solidFill>
              <a:schemeClr val="accent4"/>
            </a:solidFill>
            <a:ln>
              <a:noFill/>
            </a:ln>
            <a:effectLst/>
          </c:spPr>
          <c:invertIfNegative val="0"/>
          <c:cat>
            <c:strRef>
              <c:f>Sheet2!$K$38:$K$52</c:f>
              <c:strCache>
                <c:ptCount val="15"/>
                <c:pt idx="0">
                  <c:v>LOC-G</c:v>
                </c:pt>
                <c:pt idx="1">
                  <c:v>SEC</c:v>
                </c:pt>
                <c:pt idx="2">
                  <c:v>RAMP</c:v>
                </c:pt>
                <c:pt idx="3">
                  <c:v>RS</c:v>
                </c:pt>
                <c:pt idx="4">
                  <c:v>RE</c:v>
                </c:pt>
                <c:pt idx="5">
                  <c:v>ADRM</c:v>
                </c:pt>
                <c:pt idx="6">
                  <c:v>CFIT</c:v>
                </c:pt>
                <c:pt idx="7">
                  <c:v>SCF-PP</c:v>
                </c:pt>
                <c:pt idx="8">
                  <c:v>OTH</c:v>
                </c:pt>
                <c:pt idx="9">
                  <c:v>WILD</c:v>
                </c:pt>
                <c:pt idx="10">
                  <c:v>LOC-I</c:v>
                </c:pt>
                <c:pt idx="11">
                  <c:v>UNK</c:v>
                </c:pt>
                <c:pt idx="12">
                  <c:v>CCOL</c:v>
                </c:pt>
                <c:pt idx="13">
                  <c:v>RI</c:v>
                </c:pt>
                <c:pt idx="14">
                  <c:v>SCF-NP</c:v>
                </c:pt>
              </c:strCache>
            </c:strRef>
          </c:cat>
          <c:val>
            <c:numRef>
              <c:f>Sheet2!$O$38:$O$52</c:f>
              <c:numCache>
                <c:formatCode>General</c:formatCode>
                <c:ptCount val="15"/>
                <c:pt idx="0">
                  <c:v>0</c:v>
                </c:pt>
                <c:pt idx="1">
                  <c:v>0</c:v>
                </c:pt>
                <c:pt idx="2">
                  <c:v>0</c:v>
                </c:pt>
                <c:pt idx="3">
                  <c:v>0</c:v>
                </c:pt>
                <c:pt idx="4">
                  <c:v>1</c:v>
                </c:pt>
                <c:pt idx="5">
                  <c:v>0</c:v>
                </c:pt>
                <c:pt idx="6">
                  <c:v>0</c:v>
                </c:pt>
                <c:pt idx="7">
                  <c:v>0</c:v>
                </c:pt>
                <c:pt idx="8">
                  <c:v>1</c:v>
                </c:pt>
                <c:pt idx="9">
                  <c:v>1</c:v>
                </c:pt>
                <c:pt idx="10">
                  <c:v>0</c:v>
                </c:pt>
                <c:pt idx="11">
                  <c:v>0</c:v>
                </c:pt>
                <c:pt idx="12">
                  <c:v>0</c:v>
                </c:pt>
                <c:pt idx="13">
                  <c:v>0</c:v>
                </c:pt>
                <c:pt idx="14">
                  <c:v>0</c:v>
                </c:pt>
              </c:numCache>
            </c:numRef>
          </c:val>
          <c:extLst>
            <c:ext xmlns:c16="http://schemas.microsoft.com/office/drawing/2014/chart" uri="{C3380CC4-5D6E-409C-BE32-E72D297353CC}">
              <c16:uniqueId val="{00000003-355D-4073-A667-EB825990A0D6}"/>
            </c:ext>
          </c:extLst>
        </c:ser>
        <c:ser>
          <c:idx val="4"/>
          <c:order val="4"/>
          <c:tx>
            <c:strRef>
              <c:f>Sheet2!$P$37</c:f>
              <c:strCache>
                <c:ptCount val="1"/>
                <c:pt idx="0">
                  <c:v>Somalia</c:v>
                </c:pt>
              </c:strCache>
            </c:strRef>
          </c:tx>
          <c:spPr>
            <a:solidFill>
              <a:schemeClr val="accent5"/>
            </a:solidFill>
            <a:ln>
              <a:noFill/>
            </a:ln>
            <a:effectLst/>
          </c:spPr>
          <c:invertIfNegative val="0"/>
          <c:cat>
            <c:strRef>
              <c:f>Sheet2!$K$38:$K$52</c:f>
              <c:strCache>
                <c:ptCount val="15"/>
                <c:pt idx="0">
                  <c:v>LOC-G</c:v>
                </c:pt>
                <c:pt idx="1">
                  <c:v>SEC</c:v>
                </c:pt>
                <c:pt idx="2">
                  <c:v>RAMP</c:v>
                </c:pt>
                <c:pt idx="3">
                  <c:v>RS</c:v>
                </c:pt>
                <c:pt idx="4">
                  <c:v>RE</c:v>
                </c:pt>
                <c:pt idx="5">
                  <c:v>ADRM</c:v>
                </c:pt>
                <c:pt idx="6">
                  <c:v>CFIT</c:v>
                </c:pt>
                <c:pt idx="7">
                  <c:v>SCF-PP</c:v>
                </c:pt>
                <c:pt idx="8">
                  <c:v>OTH</c:v>
                </c:pt>
                <c:pt idx="9">
                  <c:v>WILD</c:v>
                </c:pt>
                <c:pt idx="10">
                  <c:v>LOC-I</c:v>
                </c:pt>
                <c:pt idx="11">
                  <c:v>UNK</c:v>
                </c:pt>
                <c:pt idx="12">
                  <c:v>CCOL</c:v>
                </c:pt>
                <c:pt idx="13">
                  <c:v>RI</c:v>
                </c:pt>
                <c:pt idx="14">
                  <c:v>SCF-NP</c:v>
                </c:pt>
              </c:strCache>
            </c:strRef>
          </c:cat>
          <c:val>
            <c:numRef>
              <c:f>Sheet2!$P$38:$P$52</c:f>
              <c:numCache>
                <c:formatCode>General</c:formatCode>
                <c:ptCount val="15"/>
                <c:pt idx="0">
                  <c:v>1</c:v>
                </c:pt>
                <c:pt idx="1">
                  <c:v>1</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4-355D-4073-A667-EB825990A0D6}"/>
            </c:ext>
          </c:extLst>
        </c:ser>
        <c:ser>
          <c:idx val="5"/>
          <c:order val="5"/>
          <c:tx>
            <c:strRef>
              <c:f>Sheet2!$Q$37</c:f>
              <c:strCache>
                <c:ptCount val="1"/>
                <c:pt idx="0">
                  <c:v>South Sudan</c:v>
                </c:pt>
              </c:strCache>
            </c:strRef>
          </c:tx>
          <c:spPr>
            <a:solidFill>
              <a:schemeClr val="accent6"/>
            </a:solidFill>
            <a:ln>
              <a:noFill/>
            </a:ln>
            <a:effectLst/>
          </c:spPr>
          <c:invertIfNegative val="0"/>
          <c:cat>
            <c:strRef>
              <c:f>Sheet2!$K$38:$K$52</c:f>
              <c:strCache>
                <c:ptCount val="15"/>
                <c:pt idx="0">
                  <c:v>LOC-G</c:v>
                </c:pt>
                <c:pt idx="1">
                  <c:v>SEC</c:v>
                </c:pt>
                <c:pt idx="2">
                  <c:v>RAMP</c:v>
                </c:pt>
                <c:pt idx="3">
                  <c:v>RS</c:v>
                </c:pt>
                <c:pt idx="4">
                  <c:v>RE</c:v>
                </c:pt>
                <c:pt idx="5">
                  <c:v>ADRM</c:v>
                </c:pt>
                <c:pt idx="6">
                  <c:v>CFIT</c:v>
                </c:pt>
                <c:pt idx="7">
                  <c:v>SCF-PP</c:v>
                </c:pt>
                <c:pt idx="8">
                  <c:v>OTH</c:v>
                </c:pt>
                <c:pt idx="9">
                  <c:v>WILD</c:v>
                </c:pt>
                <c:pt idx="10">
                  <c:v>LOC-I</c:v>
                </c:pt>
                <c:pt idx="11">
                  <c:v>UNK</c:v>
                </c:pt>
                <c:pt idx="12">
                  <c:v>CCOL</c:v>
                </c:pt>
                <c:pt idx="13">
                  <c:v>RI</c:v>
                </c:pt>
                <c:pt idx="14">
                  <c:v>SCF-NP</c:v>
                </c:pt>
              </c:strCache>
            </c:strRef>
          </c:cat>
          <c:val>
            <c:numRef>
              <c:f>Sheet2!$Q$38:$Q$52</c:f>
              <c:numCache>
                <c:formatCode>General</c:formatCode>
                <c:ptCount val="15"/>
                <c:pt idx="0">
                  <c:v>0</c:v>
                </c:pt>
                <c:pt idx="1">
                  <c:v>0</c:v>
                </c:pt>
                <c:pt idx="2">
                  <c:v>0</c:v>
                </c:pt>
                <c:pt idx="3">
                  <c:v>0</c:v>
                </c:pt>
                <c:pt idx="4">
                  <c:v>1</c:v>
                </c:pt>
                <c:pt idx="5">
                  <c:v>0</c:v>
                </c:pt>
                <c:pt idx="6">
                  <c:v>0</c:v>
                </c:pt>
                <c:pt idx="7">
                  <c:v>0</c:v>
                </c:pt>
                <c:pt idx="8">
                  <c:v>0</c:v>
                </c:pt>
                <c:pt idx="9">
                  <c:v>0</c:v>
                </c:pt>
                <c:pt idx="10">
                  <c:v>1</c:v>
                </c:pt>
                <c:pt idx="11">
                  <c:v>1</c:v>
                </c:pt>
                <c:pt idx="12">
                  <c:v>0</c:v>
                </c:pt>
                <c:pt idx="13">
                  <c:v>0</c:v>
                </c:pt>
                <c:pt idx="14">
                  <c:v>0</c:v>
                </c:pt>
              </c:numCache>
            </c:numRef>
          </c:val>
          <c:extLst>
            <c:ext xmlns:c16="http://schemas.microsoft.com/office/drawing/2014/chart" uri="{C3380CC4-5D6E-409C-BE32-E72D297353CC}">
              <c16:uniqueId val="{00000005-355D-4073-A667-EB825990A0D6}"/>
            </c:ext>
          </c:extLst>
        </c:ser>
        <c:ser>
          <c:idx val="6"/>
          <c:order val="6"/>
          <c:tx>
            <c:strRef>
              <c:f>Sheet2!$R$37</c:f>
              <c:strCache>
                <c:ptCount val="1"/>
                <c:pt idx="0">
                  <c:v>Rwanda</c:v>
                </c:pt>
              </c:strCache>
            </c:strRef>
          </c:tx>
          <c:spPr>
            <a:solidFill>
              <a:schemeClr val="accent1">
                <a:lumMod val="60000"/>
              </a:schemeClr>
            </a:solidFill>
            <a:ln>
              <a:noFill/>
            </a:ln>
            <a:effectLst/>
          </c:spPr>
          <c:invertIfNegative val="0"/>
          <c:cat>
            <c:strRef>
              <c:f>Sheet2!$K$38:$K$52</c:f>
              <c:strCache>
                <c:ptCount val="15"/>
                <c:pt idx="0">
                  <c:v>LOC-G</c:v>
                </c:pt>
                <c:pt idx="1">
                  <c:v>SEC</c:v>
                </c:pt>
                <c:pt idx="2">
                  <c:v>RAMP</c:v>
                </c:pt>
                <c:pt idx="3">
                  <c:v>RS</c:v>
                </c:pt>
                <c:pt idx="4">
                  <c:v>RE</c:v>
                </c:pt>
                <c:pt idx="5">
                  <c:v>ADRM</c:v>
                </c:pt>
                <c:pt idx="6">
                  <c:v>CFIT</c:v>
                </c:pt>
                <c:pt idx="7">
                  <c:v>SCF-PP</c:v>
                </c:pt>
                <c:pt idx="8">
                  <c:v>OTH</c:v>
                </c:pt>
                <c:pt idx="9">
                  <c:v>WILD</c:v>
                </c:pt>
                <c:pt idx="10">
                  <c:v>LOC-I</c:v>
                </c:pt>
                <c:pt idx="11">
                  <c:v>UNK</c:v>
                </c:pt>
                <c:pt idx="12">
                  <c:v>CCOL</c:v>
                </c:pt>
                <c:pt idx="13">
                  <c:v>RI</c:v>
                </c:pt>
                <c:pt idx="14">
                  <c:v>SCF-NP</c:v>
                </c:pt>
              </c:strCache>
            </c:strRef>
          </c:cat>
          <c:val>
            <c:numRef>
              <c:f>Sheet2!$R$38:$R$52</c:f>
              <c:numCache>
                <c:formatCode>General</c:formatCode>
                <c:ptCount val="15"/>
                <c:pt idx="0">
                  <c:v>0</c:v>
                </c:pt>
                <c:pt idx="1">
                  <c:v>0</c:v>
                </c:pt>
                <c:pt idx="2">
                  <c:v>0</c:v>
                </c:pt>
                <c:pt idx="3">
                  <c:v>0</c:v>
                </c:pt>
                <c:pt idx="4">
                  <c:v>2</c:v>
                </c:pt>
                <c:pt idx="5">
                  <c:v>0</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6-355D-4073-A667-EB825990A0D6}"/>
            </c:ext>
          </c:extLst>
        </c:ser>
        <c:ser>
          <c:idx val="7"/>
          <c:order val="7"/>
          <c:tx>
            <c:strRef>
              <c:f>Sheet2!$S$37</c:f>
              <c:strCache>
                <c:ptCount val="1"/>
                <c:pt idx="0">
                  <c:v>DRC</c:v>
                </c:pt>
              </c:strCache>
            </c:strRef>
          </c:tx>
          <c:spPr>
            <a:solidFill>
              <a:schemeClr val="accent2">
                <a:lumMod val="60000"/>
              </a:schemeClr>
            </a:solidFill>
            <a:ln>
              <a:noFill/>
            </a:ln>
            <a:effectLst/>
          </c:spPr>
          <c:invertIfNegative val="0"/>
          <c:cat>
            <c:strRef>
              <c:f>Sheet2!$K$38:$K$52</c:f>
              <c:strCache>
                <c:ptCount val="15"/>
                <c:pt idx="0">
                  <c:v>LOC-G</c:v>
                </c:pt>
                <c:pt idx="1">
                  <c:v>SEC</c:v>
                </c:pt>
                <c:pt idx="2">
                  <c:v>RAMP</c:v>
                </c:pt>
                <c:pt idx="3">
                  <c:v>RS</c:v>
                </c:pt>
                <c:pt idx="4">
                  <c:v>RE</c:v>
                </c:pt>
                <c:pt idx="5">
                  <c:v>ADRM</c:v>
                </c:pt>
                <c:pt idx="6">
                  <c:v>CFIT</c:v>
                </c:pt>
                <c:pt idx="7">
                  <c:v>SCF-PP</c:v>
                </c:pt>
                <c:pt idx="8">
                  <c:v>OTH</c:v>
                </c:pt>
                <c:pt idx="9">
                  <c:v>WILD</c:v>
                </c:pt>
                <c:pt idx="10">
                  <c:v>LOC-I</c:v>
                </c:pt>
                <c:pt idx="11">
                  <c:v>UNK</c:v>
                </c:pt>
                <c:pt idx="12">
                  <c:v>CCOL</c:v>
                </c:pt>
                <c:pt idx="13">
                  <c:v>RI</c:v>
                </c:pt>
                <c:pt idx="14">
                  <c:v>SCF-NP</c:v>
                </c:pt>
              </c:strCache>
            </c:strRef>
          </c:cat>
          <c:val>
            <c:numRef>
              <c:f>Sheet2!$S$38:$S$52</c:f>
              <c:numCache>
                <c:formatCode>General</c:formatCode>
                <c:ptCount val="15"/>
                <c:pt idx="0">
                  <c:v>0</c:v>
                </c:pt>
                <c:pt idx="1">
                  <c:v>0</c:v>
                </c:pt>
                <c:pt idx="2">
                  <c:v>0</c:v>
                </c:pt>
                <c:pt idx="3">
                  <c:v>0</c:v>
                </c:pt>
                <c:pt idx="4">
                  <c:v>2</c:v>
                </c:pt>
                <c:pt idx="5">
                  <c:v>1</c:v>
                </c:pt>
                <c:pt idx="6">
                  <c:v>0</c:v>
                </c:pt>
                <c:pt idx="7">
                  <c:v>1</c:v>
                </c:pt>
                <c:pt idx="8">
                  <c:v>0</c:v>
                </c:pt>
                <c:pt idx="9">
                  <c:v>0</c:v>
                </c:pt>
                <c:pt idx="10">
                  <c:v>1</c:v>
                </c:pt>
                <c:pt idx="11">
                  <c:v>0</c:v>
                </c:pt>
                <c:pt idx="12">
                  <c:v>1</c:v>
                </c:pt>
                <c:pt idx="13">
                  <c:v>1</c:v>
                </c:pt>
                <c:pt idx="14">
                  <c:v>1</c:v>
                </c:pt>
              </c:numCache>
            </c:numRef>
          </c:val>
          <c:extLst>
            <c:ext xmlns:c16="http://schemas.microsoft.com/office/drawing/2014/chart" uri="{C3380CC4-5D6E-409C-BE32-E72D297353CC}">
              <c16:uniqueId val="{00000007-355D-4073-A667-EB825990A0D6}"/>
            </c:ext>
          </c:extLst>
        </c:ser>
        <c:dLbls>
          <c:showLegendKey val="0"/>
          <c:showVal val="0"/>
          <c:showCatName val="0"/>
          <c:showSerName val="0"/>
          <c:showPercent val="0"/>
          <c:showBubbleSize val="0"/>
        </c:dLbls>
        <c:gapWidth val="182"/>
        <c:axId val="1812585648"/>
        <c:axId val="234416544"/>
      </c:barChart>
      <c:catAx>
        <c:axId val="1812585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4416544"/>
        <c:crosses val="autoZero"/>
        <c:auto val="1"/>
        <c:lblAlgn val="ctr"/>
        <c:lblOffset val="100"/>
        <c:noMultiLvlLbl val="0"/>
      </c:catAx>
      <c:valAx>
        <c:axId val="234416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2585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BB47AD50-9C31-4956-88CC-F615EAA26387}" type="datetimeFigureOut">
              <a:rPr lang="en-US" smtClean="0"/>
              <a:t>5/14/2024</a:t>
            </a:fld>
            <a:endParaRPr lang="en-US"/>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D9C7CF08-078A-419E-9B30-D5090F788A9D}" type="slidenum">
              <a:rPr lang="en-US" smtClean="0"/>
              <a:t>‹#›</a:t>
            </a:fld>
            <a:endParaRPr lang="en-US"/>
          </a:p>
        </p:txBody>
      </p:sp>
    </p:spTree>
    <p:extLst>
      <p:ext uri="{BB962C8B-B14F-4D97-AF65-F5344CB8AC3E}">
        <p14:creationId xmlns:p14="http://schemas.microsoft.com/office/powerpoint/2010/main" val="709622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6" tIns="47109" rIns="94216" bIns="47109"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16" tIns="47109" rIns="94216" bIns="47109" rtlCol="0"/>
          <a:lstStyle>
            <a:lvl1pPr algn="r">
              <a:defRPr sz="1200"/>
            </a:lvl1pPr>
          </a:lstStyle>
          <a:p>
            <a:fld id="{9FB12223-CEE7-45FA-BF52-D749BA4B1AC1}" type="datetimeFigureOut">
              <a:rPr lang="en-US" smtClean="0"/>
              <a:t>5/14/2024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6" tIns="47109" rIns="94216" bIns="47109"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16" tIns="47109" rIns="94216" bIns="471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39" cy="471053"/>
          </a:xfrm>
          <a:prstGeom prst="rect">
            <a:avLst/>
          </a:prstGeom>
        </p:spPr>
        <p:txBody>
          <a:bodyPr vert="horz" lIns="94216" tIns="47109" rIns="94216"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4"/>
            <a:ext cx="3077739" cy="471053"/>
          </a:xfrm>
          <a:prstGeom prst="rect">
            <a:avLst/>
          </a:prstGeom>
        </p:spPr>
        <p:txBody>
          <a:bodyPr vert="horz" lIns="94216" tIns="47109" rIns="94216" bIns="47109" rtlCol="0" anchor="b"/>
          <a:lstStyle>
            <a:lvl1pPr algn="r">
              <a:defRPr sz="1200"/>
            </a:lvl1pPr>
          </a:lstStyle>
          <a:p>
            <a:fld id="{121CF1E9-6804-4C93-92F1-ABACD63C9E31}" type="slidenum">
              <a:rPr lang="en-US" smtClean="0"/>
              <a:t>‹#›</a:t>
            </a:fld>
            <a:endParaRPr lang="en-US"/>
          </a:p>
        </p:txBody>
      </p:sp>
    </p:spTree>
    <p:extLst>
      <p:ext uri="{BB962C8B-B14F-4D97-AF65-F5344CB8AC3E}">
        <p14:creationId xmlns:p14="http://schemas.microsoft.com/office/powerpoint/2010/main" val="194078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271" indent="-288950">
              <a:defRPr>
                <a:solidFill>
                  <a:schemeClr val="tx1"/>
                </a:solidFill>
                <a:latin typeface="Arial" panose="020B0604020202020204" pitchFamily="34" charset="0"/>
                <a:cs typeface="Arial" panose="020B0604020202020204" pitchFamily="34" charset="0"/>
              </a:defRPr>
            </a:lvl2pPr>
            <a:lvl3pPr marL="1155802" indent="-231160">
              <a:defRPr>
                <a:solidFill>
                  <a:schemeClr val="tx1"/>
                </a:solidFill>
                <a:latin typeface="Arial" panose="020B0604020202020204" pitchFamily="34" charset="0"/>
                <a:cs typeface="Arial" panose="020B0604020202020204" pitchFamily="34" charset="0"/>
              </a:defRPr>
            </a:lvl3pPr>
            <a:lvl4pPr marL="1618122" indent="-231160">
              <a:defRPr>
                <a:solidFill>
                  <a:schemeClr val="tx1"/>
                </a:solidFill>
                <a:latin typeface="Arial" panose="020B0604020202020204" pitchFamily="34" charset="0"/>
                <a:cs typeface="Arial" panose="020B0604020202020204" pitchFamily="34" charset="0"/>
              </a:defRPr>
            </a:lvl4pPr>
            <a:lvl5pPr marL="2080443" indent="-231160">
              <a:defRPr>
                <a:solidFill>
                  <a:schemeClr val="tx1"/>
                </a:solidFill>
                <a:latin typeface="Arial" panose="020B0604020202020204" pitchFamily="34" charset="0"/>
                <a:cs typeface="Arial" panose="020B0604020202020204" pitchFamily="34" charset="0"/>
              </a:defRPr>
            </a:lvl5pPr>
            <a:lvl6pPr marL="254276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08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40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972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4D8773-01D0-4023-B6D0-EBFFAFFCDBCC}"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2025398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CF1E9-6804-4C93-92F1-ABACD63C9E31}" type="slidenum">
              <a:rPr lang="en-US" smtClean="0"/>
              <a:t>10</a:t>
            </a:fld>
            <a:endParaRPr lang="en-US"/>
          </a:p>
        </p:txBody>
      </p:sp>
    </p:spTree>
    <p:extLst>
      <p:ext uri="{BB962C8B-B14F-4D97-AF65-F5344CB8AC3E}">
        <p14:creationId xmlns:p14="http://schemas.microsoft.com/office/powerpoint/2010/main" val="42910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ts val="0"/>
              </a:spcBef>
              <a:spcAft>
                <a:spcPts val="0"/>
              </a:spcAft>
              <a:buClrTx/>
              <a:buSzTx/>
              <a:buFont typeface="+mj-lt"/>
              <a:buAutoNum type="arabicParen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Aircraft accident investigations generally, but not always, are conducted by the State in the which the accident occurs (the State of occurrence), regardless of whether the accident aircraft is registered in that State or was operated by an airline registered in that State. </a:t>
            </a:r>
          </a:p>
          <a:p>
            <a:pPr marL="228600" marR="0" lvl="0" indent="-228600" algn="l" defTabSz="914400" rtl="0" eaLnBrk="1" fontAlgn="base" latinLnBrk="0" hangingPunct="1">
              <a:lnSpc>
                <a:spcPct val="100000"/>
              </a:lnSpc>
              <a:spcBef>
                <a:spcPts val="0"/>
              </a:spcBef>
              <a:spcAft>
                <a:spcPts val="0"/>
              </a:spcAft>
              <a:buClrTx/>
              <a:buSzTx/>
              <a:buFont typeface="+mj-lt"/>
              <a:buAutoNum type="arabicParen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requirement is stipulated in Article 26 of the Convention on International Civil Aviation (CC), which says that “in the event of an accident to an aircraft of a Contracting State occurring in another Contracting State, and involving either death, serious injury, or serious technical defect in the aircraft or air navigation facilities, the State in which the accident occurs will institute an inquiry into the circumstances of the accident.”</a:t>
            </a:r>
          </a:p>
          <a:p>
            <a:pPr marL="228600" marR="0" lvl="0" indent="-228600" algn="l" defTabSz="914400" rtl="0" eaLnBrk="1" fontAlgn="base" latinLnBrk="0" hangingPunct="1">
              <a:lnSpc>
                <a:spcPct val="100000"/>
              </a:lnSpc>
              <a:spcBef>
                <a:spcPts val="0"/>
              </a:spcBef>
              <a:spcAft>
                <a:spcPts val="0"/>
              </a:spcAft>
              <a:buClrTx/>
              <a:buSzTx/>
              <a:buFont typeface="+mj-lt"/>
              <a:buAutoNum type="arabicParen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State of occurrence may delegate all or part of the investigation to another State or a regional accident and incident investigation organization and may also call on technical expertise from any source to assist with the investigation.</a:t>
            </a:r>
          </a:p>
          <a:p>
            <a:pPr marL="228600" marR="0" lvl="0" indent="-228600" algn="l" defTabSz="914400" rtl="0" eaLnBrk="1" fontAlgn="base" latinLnBrk="0" hangingPunct="1">
              <a:lnSpc>
                <a:spcPct val="100000"/>
              </a:lnSpc>
              <a:spcBef>
                <a:spcPts val="0"/>
              </a:spcBef>
              <a:spcAft>
                <a:spcPts val="0"/>
              </a:spcAft>
              <a:buClrTx/>
              <a:buSzTx/>
              <a:buFont typeface="+mj-lt"/>
              <a:buAutoNum type="arabicParen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States that generally are entitled to participate in an investigation include the State of the aircraft operator, the State where the accident aircraft is registered, the State of aircraft design and aircraft manufacture, and a State that has a special interest in the accident, such as because of fatalities or serious injuries to its citizens.</a:t>
            </a:r>
          </a:p>
          <a:p>
            <a:pPr marL="228600" marR="0" lvl="0" indent="-228600" algn="l" defTabSz="914400" rtl="0" eaLnBrk="1" fontAlgn="base" latinLnBrk="0" hangingPunct="1">
              <a:lnSpc>
                <a:spcPct val="107000"/>
              </a:lnSpc>
              <a:spcBef>
                <a:spcPts val="0"/>
              </a:spcBef>
              <a:spcAft>
                <a:spcPts val="750"/>
              </a:spcAft>
              <a:buClrTx/>
              <a:buSzTx/>
              <a:buFont typeface="+mj-lt"/>
              <a:buAutoNum type="arabicParenR"/>
              <a:tabLst/>
              <a:defRPr/>
            </a:pPr>
            <a:endPar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21CF1E9-6804-4C93-92F1-ABACD63C9E31}" type="slidenum">
              <a:rPr lang="en-US" smtClean="0"/>
              <a:t>3</a:t>
            </a:fld>
            <a:endParaRPr lang="en-US"/>
          </a:p>
        </p:txBody>
      </p:sp>
    </p:spTree>
    <p:extLst>
      <p:ext uri="{BB962C8B-B14F-4D97-AF65-F5344CB8AC3E}">
        <p14:creationId xmlns:p14="http://schemas.microsoft.com/office/powerpoint/2010/main" val="220312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91F46C7-EE5F-49E8-9C63-78229B6736F3}"/>
              </a:ext>
            </a:extLst>
          </p:cNvPr>
          <p:cNvSpPr>
            <a:spLocks noGrp="1"/>
          </p:cNvSpPr>
          <p:nvPr>
            <p:ph type="body" idx="1"/>
          </p:nvPr>
        </p:nvSpPr>
        <p:spPr/>
        <p:txBody>
          <a:bodyPr/>
          <a:lstStyle/>
          <a:p>
            <a:pPr marL="0" marR="0" lvl="0" indent="0" algn="l" defTabSz="914400" rtl="0" eaLnBrk="1" fontAlgn="base" latinLnBrk="0" hangingPunct="1">
              <a:lnSpc>
                <a:spcPct val="107000"/>
              </a:lnSpc>
              <a:spcBef>
                <a:spcPts val="750"/>
              </a:spcBef>
              <a:spcAft>
                <a:spcPts val="1500"/>
              </a:spcAft>
              <a:buClrTx/>
              <a:buSzTx/>
              <a:buFontTx/>
              <a:buNone/>
              <a:tabLst/>
              <a:defRPr/>
            </a:pPr>
            <a:r>
              <a:rPr kumimoji="0" lang="en-US" sz="1800" b="1" i="0" u="none" strike="noStrike" kern="0" cap="none" spc="-25" normalizeH="0" baseline="0" noProof="0" dirty="0">
                <a:ln>
                  <a:noFill/>
                </a:ln>
                <a:solidFill>
                  <a:srgbClr val="093C6B"/>
                </a:solidFill>
                <a:effectLst/>
                <a:uLnTx/>
                <a:uFillTx/>
                <a:latin typeface="Arial" panose="020B0604020202020204" pitchFamily="34" charset="0"/>
                <a:ea typeface="Times New Roman" panose="02020603050405020304" pitchFamily="18" charset="0"/>
                <a:cs typeface="Times New Roman" panose="02020603050405020304" pitchFamily="18" charset="0"/>
              </a:rPr>
              <a:t>Objective</a:t>
            </a:r>
            <a:endPar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base" latinLnBrk="0" hangingPunct="1">
              <a:lnSpc>
                <a:spcPct val="107000"/>
              </a:lnSpc>
              <a:spcBef>
                <a:spcPts val="0"/>
              </a:spcBef>
              <a:spcAft>
                <a:spcPts val="750"/>
              </a:spcAft>
              <a:buClrTx/>
              <a:buSzTx/>
              <a:buFont typeface="+mj-lt"/>
              <a:buAutoNum type="arabicParenR"/>
              <a:tabLst/>
              <a:defRPr/>
            </a:pPr>
            <a:r>
              <a:rPr kumimoji="0" lang="en-US" sz="1200" b="0" i="0" u="none" strike="noStrike" kern="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The sole objective of the investigation of an accident or incident shall be the prevention of accidents and incidents. It is not the purpose of this activity to apportion blame or liability. (ICAO Annex 13, Aircraft Accident and Incident Investigation)</a:t>
            </a:r>
            <a:endPar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CF1E9-6804-4C93-92F1-ABACD63C9E31}" type="slidenum">
              <a:rPr lang="en-US" smtClean="0"/>
              <a:t>5</a:t>
            </a:fld>
            <a:endParaRPr lang="en-US"/>
          </a:p>
        </p:txBody>
      </p:sp>
    </p:spTree>
    <p:extLst>
      <p:ext uri="{BB962C8B-B14F-4D97-AF65-F5344CB8AC3E}">
        <p14:creationId xmlns:p14="http://schemas.microsoft.com/office/powerpoint/2010/main" val="257558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due to the fact that the Directorate is operating under Public Service conditions and therefore unable to recruit and retain the highly skilled manpower to conduct aviation accidents/incidents investigations as required.</a:t>
            </a:r>
          </a:p>
          <a:p>
            <a:endParaRPr lang="en-US" dirty="0"/>
          </a:p>
        </p:txBody>
      </p:sp>
      <p:sp>
        <p:nvSpPr>
          <p:cNvPr id="4" name="Slide Number Placeholder 3"/>
          <p:cNvSpPr>
            <a:spLocks noGrp="1"/>
          </p:cNvSpPr>
          <p:nvPr>
            <p:ph type="sldNum" sz="quarter" idx="5"/>
          </p:nvPr>
        </p:nvSpPr>
        <p:spPr/>
        <p:txBody>
          <a:bodyPr/>
          <a:lstStyle/>
          <a:p>
            <a:fld id="{121CF1E9-6804-4C93-92F1-ABACD63C9E31}" type="slidenum">
              <a:rPr lang="en-US" smtClean="0"/>
              <a:t>7</a:t>
            </a:fld>
            <a:endParaRPr lang="en-US"/>
          </a:p>
        </p:txBody>
      </p:sp>
    </p:spTree>
    <p:extLst>
      <p:ext uri="{BB962C8B-B14F-4D97-AF65-F5344CB8AC3E}">
        <p14:creationId xmlns:p14="http://schemas.microsoft.com/office/powerpoint/2010/main" val="267344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Ground handling forms a significant and critical part of the aviation industry.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For several years the air operator, aerodrome and ground handling sectors of industry, together with a number of State regulators, have been concerned with the: </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¾"/>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and extent of damage to aircraft during ground handling and </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¾"/>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rate of safety occurrences to aircraft, passengers and airport workers.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Aerodrome safety is a vital link in aviation safety. Aerodrome safety is achieved by providing aerodrome facilities and maintaining aerodrome environments that are safe for aircraft operations.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By complying with the prescribed standards and procedures and taking a pro-active safety management approach in the operation of their aerodromes, aerodrome operators can demonstrate that they have discharged their safety obligations to the travelling public.</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With the growth of air traffic and the proliferation of third party ground handling companies, ground operations on airport aprons have become increasingly complex and potentially hazardous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Increasing apron operations and larger aircraft demand an increase in ground support equipment and faster turnarounds.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Considering all these challenges, effective oversight of ground handling activities is urged.</a:t>
            </a:r>
          </a:p>
        </p:txBody>
      </p:sp>
      <p:sp>
        <p:nvSpPr>
          <p:cNvPr id="4" name="Slide Number Placeholder 3"/>
          <p:cNvSpPr>
            <a:spLocks noGrp="1"/>
          </p:cNvSpPr>
          <p:nvPr>
            <p:ph type="sldNum" sz="quarter" idx="5"/>
          </p:nvPr>
        </p:nvSpPr>
        <p:spPr/>
        <p:txBody>
          <a:bodyPr/>
          <a:lstStyle/>
          <a:p>
            <a:fld id="{121CF1E9-6804-4C93-92F1-ABACD63C9E31}" type="slidenum">
              <a:rPr lang="en-US" smtClean="0"/>
              <a:t>8</a:t>
            </a:fld>
            <a:endParaRPr lang="en-US"/>
          </a:p>
        </p:txBody>
      </p:sp>
    </p:spTree>
    <p:extLst>
      <p:ext uri="{BB962C8B-B14F-4D97-AF65-F5344CB8AC3E}">
        <p14:creationId xmlns:p14="http://schemas.microsoft.com/office/powerpoint/2010/main" val="334181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Aircraft accident investigations are handled differently by States. At present, some States in the region have not established an independent body responsible for the investigation of aircraft accidents and incidents. In some States, established departments take charge. In others, a committee is assembled specifically for each occurrence. However, these do not address the situation of independence of the entity of AIG because: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In many circumstances, these departments or committees have neither adequate financial resource nor fully trained personnel necessary to perform investigation duties. Moreover, as these departments or committees fall within the organizational structures of their respective civil aviation authorities, the independence of the investigation as established by ICAO is not guaranteed. Hence, the need to subscribe to a regional body for the economy of scales where resources can be harnessed in achieving the predetermined business goals and objectives.</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According to ICAO report of 2022, from a total of 31 accidents, 7 were fatal resulting in 241 fatalities. This resulted in 19 accidents per million departures.</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There is then a correlation between the low EI (42.86%) of AIG related SARPs and the high accident rate of 5.63 accidents per million departures in the region just in 2022.</a:t>
            </a:r>
          </a:p>
        </p:txBody>
      </p:sp>
      <p:sp>
        <p:nvSpPr>
          <p:cNvPr id="4" name="Slide Number Placeholder 3"/>
          <p:cNvSpPr>
            <a:spLocks noGrp="1"/>
          </p:cNvSpPr>
          <p:nvPr>
            <p:ph type="sldNum" sz="quarter" idx="5"/>
          </p:nvPr>
        </p:nvSpPr>
        <p:spPr/>
        <p:txBody>
          <a:bodyPr/>
          <a:lstStyle/>
          <a:p>
            <a:fld id="{121CF1E9-6804-4C93-92F1-ABACD63C9E31}" type="slidenum">
              <a:rPr lang="en-US" smtClean="0"/>
              <a:t>9</a:t>
            </a:fld>
            <a:endParaRPr lang="en-US"/>
          </a:p>
        </p:txBody>
      </p:sp>
    </p:spTree>
    <p:extLst>
      <p:ext uri="{BB962C8B-B14F-4D97-AF65-F5344CB8AC3E}">
        <p14:creationId xmlns:p14="http://schemas.microsoft.com/office/powerpoint/2010/main" val="3377186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6172200"/>
            <a:ext cx="121920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153674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3" name="Straight Connector 2"/>
          <p:cNvSpPr>
            <a:spLocks noChangeShapeType="1"/>
          </p:cNvSpPr>
          <p:nvPr userDrawn="1"/>
        </p:nvSpPr>
        <p:spPr bwMode="auto">
          <a:xfrm>
            <a:off x="1625601" y="1066800"/>
            <a:ext cx="10240433" cy="0"/>
          </a:xfrm>
          <a:prstGeom prst="line">
            <a:avLst/>
          </a:pr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black"/>
                </a:solidFill>
              </a:ln>
              <a:solidFill>
                <a:prstClr val="black"/>
              </a:solidFill>
              <a:effectLst/>
              <a:uLnTx/>
              <a:uFillTx/>
              <a:latin typeface="Gill Sans MT"/>
              <a:ea typeface="+mn-ea"/>
              <a:cs typeface="+mn-cs"/>
            </a:endParaRPr>
          </a:p>
        </p:txBody>
      </p:sp>
      <p:sp>
        <p:nvSpPr>
          <p:cNvPr id="2" name="Title 1"/>
          <p:cNvSpPr>
            <a:spLocks noGrp="1"/>
          </p:cNvSpPr>
          <p:nvPr>
            <p:ph type="title"/>
          </p:nvPr>
        </p:nvSpPr>
        <p:spPr>
          <a:xfrm>
            <a:off x="1625600" y="152400"/>
            <a:ext cx="10261600" cy="838200"/>
          </a:xfrm>
          <a:prstGeom prst="rect">
            <a:avLst/>
          </a:prstGeom>
        </p:spPr>
        <p:txBody>
          <a:bodyPr anchor="b" anchorCtr="0"/>
          <a:lstStyle>
            <a:lvl1pPr>
              <a:defRPr sz="2400">
                <a:solidFill>
                  <a:schemeClr val="tx1"/>
                </a:solidFill>
              </a:defRPr>
            </a:lvl1pPr>
          </a:lstStyle>
          <a:p>
            <a:r>
              <a:rPr lang="en-US" dirty="0"/>
              <a:t>Click to edit Master title style</a:t>
            </a:r>
          </a:p>
        </p:txBody>
      </p:sp>
      <p:sp>
        <p:nvSpPr>
          <p:cNvPr id="4" name="Slide Number Placeholder 5"/>
          <p:cNvSpPr>
            <a:spLocks noGrp="1"/>
          </p:cNvSpPr>
          <p:nvPr>
            <p:ph type="sldNum" sz="quarter" idx="10"/>
          </p:nvPr>
        </p:nvSpPr>
        <p:spPr>
          <a:xfrm>
            <a:off x="9347200" y="6416676"/>
            <a:ext cx="264160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464653"/>
                </a:solidFill>
                <a:cs typeface="Arial" panose="020B0604020202020204" pitchFamily="34" charset="0"/>
              </a:defRPr>
            </a:lvl1pPr>
          </a:lstStyle>
          <a:p>
            <a:pPr fontAlgn="base">
              <a:spcBef>
                <a:spcPct val="0"/>
              </a:spcBef>
              <a:spcAft>
                <a:spcPct val="0"/>
              </a:spcAft>
              <a:defRPr/>
            </a:pPr>
            <a:fld id="{85BD550F-D438-42ED-AB6B-9AD6ABB6C7B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06191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Rectangle 1"/>
          <p:cNvSpPr/>
          <p:nvPr/>
        </p:nvSpPr>
        <p:spPr>
          <a:xfrm>
            <a:off x="0" y="6172200"/>
            <a:ext cx="121920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 name="Rectangle 2"/>
          <p:cNvSpPr/>
          <p:nvPr/>
        </p:nvSpPr>
        <p:spPr>
          <a:xfrm>
            <a:off x="3454400" y="1371600"/>
            <a:ext cx="8331200" cy="19050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 name="Rectangle 3"/>
          <p:cNvSpPr/>
          <p:nvPr/>
        </p:nvSpPr>
        <p:spPr>
          <a:xfrm>
            <a:off x="3556000" y="1371600"/>
            <a:ext cx="203200" cy="19050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 name="Subtitle 2"/>
          <p:cNvSpPr txBox="1">
            <a:spLocks/>
          </p:cNvSpPr>
          <p:nvPr/>
        </p:nvSpPr>
        <p:spPr bwMode="auto">
          <a:xfrm>
            <a:off x="3810000" y="1562100"/>
            <a:ext cx="7924800" cy="1524000"/>
          </a:xfrm>
          <a:prstGeom prst="rect">
            <a:avLst/>
          </a:prstGeom>
          <a:noFill/>
          <a:ln>
            <a:noFill/>
          </a:ln>
          <a:extLst/>
        </p:spPr>
        <p:txBody>
          <a:bodyPr anchor="ct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buFont typeface="Arial" charset="0"/>
              <a:buNone/>
              <a:defRPr/>
            </a:pPr>
            <a:r>
              <a:rPr lang="en-GB" sz="4400" b="1" dirty="0">
                <a:latin typeface="Gill Sans MT" panose="020B0502020104020203" pitchFamily="34" charset="0"/>
                <a:cs typeface="Times New Roman" pitchFamily="18" charset="0"/>
              </a:rPr>
              <a:t>Ministry of Infrastructure</a:t>
            </a:r>
          </a:p>
        </p:txBody>
      </p:sp>
      <p:pic>
        <p:nvPicPr>
          <p:cNvPr id="6" name="Picture 1" descr="armoir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04800" y="1350963"/>
            <a:ext cx="294640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8"/>
          <p:cNvSpPr txBox="1">
            <a:spLocks/>
          </p:cNvSpPr>
          <p:nvPr/>
        </p:nvSpPr>
        <p:spPr bwMode="auto">
          <a:xfrm>
            <a:off x="3860800" y="6248400"/>
            <a:ext cx="7823200" cy="6096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80000"/>
              </a:lnSpc>
              <a:spcBef>
                <a:spcPts val="600"/>
              </a:spcBef>
              <a:buClr>
                <a:schemeClr val="accent1"/>
              </a:buClr>
              <a:buSzPct val="76000"/>
              <a:buFont typeface="Symbol" pitchFamily="18" charset="2"/>
              <a:buNone/>
              <a:defRPr/>
            </a:pPr>
            <a:r>
              <a:rPr lang="en-US" sz="700" dirty="0">
                <a:solidFill>
                  <a:schemeClr val="bg2"/>
                </a:solidFill>
                <a:latin typeface="Bookman Old Style" pitchFamily="18" charset="0"/>
                <a:sym typeface="Symbol" pitchFamily="18" charset="2"/>
              </a:rPr>
              <a:t>© Policy and Planning Department: Confidential</a:t>
            </a:r>
          </a:p>
          <a:p>
            <a:pPr algn="r" eaLnBrk="1" hangingPunct="1">
              <a:lnSpc>
                <a:spcPct val="80000"/>
              </a:lnSpc>
              <a:spcBef>
                <a:spcPts val="600"/>
              </a:spcBef>
              <a:buClr>
                <a:schemeClr val="accent1"/>
              </a:buClr>
              <a:buSzPct val="76000"/>
              <a:buFont typeface="Symbol" pitchFamily="18" charset="2"/>
              <a:buNone/>
              <a:defRPr/>
            </a:pPr>
            <a:r>
              <a:rPr lang="en-US" sz="700" dirty="0">
                <a:solidFill>
                  <a:schemeClr val="bg2"/>
                </a:solidFill>
                <a:latin typeface="Bookman Old Style" pitchFamily="18" charset="0"/>
              </a:rPr>
              <a:t>This document does not constitute Government policy</a:t>
            </a:r>
          </a:p>
          <a:p>
            <a:pPr algn="r" eaLnBrk="1" hangingPunct="1">
              <a:lnSpc>
                <a:spcPct val="80000"/>
              </a:lnSpc>
              <a:spcBef>
                <a:spcPts val="600"/>
              </a:spcBef>
              <a:buClr>
                <a:schemeClr val="accent1"/>
              </a:buClr>
              <a:buSzPct val="76000"/>
              <a:buFont typeface="Symbol" pitchFamily="18" charset="2"/>
              <a:buNone/>
              <a:defRPr/>
            </a:pPr>
            <a:r>
              <a:rPr lang="en-US" sz="700" dirty="0">
                <a:solidFill>
                  <a:schemeClr val="bg2"/>
                </a:solidFill>
                <a:latin typeface="Bookman Old Style" pitchFamily="18" charset="0"/>
              </a:rPr>
              <a:t>This document forms part of an oral presentation and should not be reproduced or distributed without prior permission</a:t>
            </a:r>
          </a:p>
        </p:txBody>
      </p:sp>
    </p:spTree>
    <p:extLst>
      <p:ext uri="{BB962C8B-B14F-4D97-AF65-F5344CB8AC3E}">
        <p14:creationId xmlns:p14="http://schemas.microsoft.com/office/powerpoint/2010/main" val="28890783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Mechanism to Strengthen Accident and Incident Investigation in EAC</a:t>
            </a:r>
          </a:p>
        </p:txBody>
      </p:sp>
      <p:sp>
        <p:nvSpPr>
          <p:cNvPr id="6" name="Slide Number Placeholder 5"/>
          <p:cNvSpPr>
            <a:spLocks noGrp="1"/>
          </p:cNvSpPr>
          <p:nvPr>
            <p:ph type="sldNum" sz="quarter" idx="12"/>
          </p:nvPr>
        </p:nvSpPr>
        <p:spPr/>
        <p:txBody>
          <a:bodyPr/>
          <a:lstStyle>
            <a:lvl1pPr>
              <a:defRPr/>
            </a:lvl1pPr>
          </a:lstStyle>
          <a:p>
            <a:fld id="{0C862ABC-F386-409C-A4AC-AF909B4814F7}" type="slidenum">
              <a:rPr lang="en-US" smtClean="0"/>
              <a:t>‹#›</a:t>
            </a:fld>
            <a:endParaRPr lang="en-US"/>
          </a:p>
        </p:txBody>
      </p:sp>
    </p:spTree>
    <p:extLst>
      <p:ext uri="{BB962C8B-B14F-4D97-AF65-F5344CB8AC3E}">
        <p14:creationId xmlns:p14="http://schemas.microsoft.com/office/powerpoint/2010/main" val="1057113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203200" y="1219200"/>
            <a:ext cx="113792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27" name="Picture 1" descr="armoiri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203201" y="152400"/>
            <a:ext cx="1225551" cy="990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2566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Lst>
  <p:hf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2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23A900"/>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2400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Book Antiqua" panose="0204060205030503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Book Antiqua" panose="0204060205030503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Book Antiqua" panose="02040602050305030304" pitchFamily="18" charset="0"/>
              </a:defRPr>
            </a:lvl3pPr>
            <a:lvl4pPr marL="1600200" indent="-228600">
              <a:spcBef>
                <a:spcPts val="400"/>
              </a:spcBef>
              <a:buClr>
                <a:srgbClr val="23A900"/>
              </a:buClr>
              <a:buSzPct val="70000"/>
              <a:buFont typeface="Wingdings" panose="05000000000000000000" pitchFamily="2" charset="2"/>
              <a:buChar char=""/>
              <a:defRPr sz="2000">
                <a:solidFill>
                  <a:schemeClr val="tx1"/>
                </a:solidFill>
                <a:latin typeface="Book Antiqua" panose="0204060205030503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Book Antiqua" panose="0204060205030503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Book Antiqua" panose="0204060205030503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Book Antiqua" panose="0204060205030503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Book Antiqua" panose="0204060205030503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Book Antiqua" panose="02040602050305030304" pitchFamily="18" charset="0"/>
              </a:defRPr>
            </a:lvl9pPr>
          </a:lstStyle>
          <a:p>
            <a:pPr>
              <a:spcBef>
                <a:spcPct val="0"/>
              </a:spcBef>
              <a:buClrTx/>
              <a:buSzTx/>
              <a:buFontTx/>
              <a:buNone/>
            </a:pPr>
            <a:endParaRPr lang="en-GB" altLang="en-US" sz="1800">
              <a:latin typeface="Gill Sans MT" panose="020B0502020104020203" pitchFamily="34" charset="0"/>
            </a:endParaRPr>
          </a:p>
        </p:txBody>
      </p:sp>
      <p:sp>
        <p:nvSpPr>
          <p:cNvPr id="21507" name="Title 2"/>
          <p:cNvSpPr txBox="1">
            <a:spLocks/>
          </p:cNvSpPr>
          <p:nvPr/>
        </p:nvSpPr>
        <p:spPr bwMode="auto">
          <a:xfrm>
            <a:off x="8430324" y="6222365"/>
            <a:ext cx="3387725" cy="35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Book Antiqua" panose="0204060205030503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Book Antiqua" panose="0204060205030503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Book Antiqua" panose="02040602050305030304" pitchFamily="18" charset="0"/>
              </a:defRPr>
            </a:lvl3pPr>
            <a:lvl4pPr marL="1600200" indent="-228600">
              <a:spcBef>
                <a:spcPts val="400"/>
              </a:spcBef>
              <a:buClr>
                <a:srgbClr val="23A900"/>
              </a:buClr>
              <a:buSzPct val="70000"/>
              <a:buFont typeface="Wingdings" panose="05000000000000000000" pitchFamily="2" charset="2"/>
              <a:buChar char=""/>
              <a:defRPr sz="2000">
                <a:solidFill>
                  <a:schemeClr val="tx1"/>
                </a:solidFill>
                <a:latin typeface="Book Antiqua" panose="0204060205030503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Book Antiqua" panose="0204060205030503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Book Antiqua" panose="0204060205030503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Book Antiqua" panose="0204060205030503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Book Antiqua" panose="0204060205030503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Book Antiqua" panose="02040602050305030304" pitchFamily="18" charset="0"/>
              </a:defRPr>
            </a:lvl9pPr>
          </a:lstStyle>
          <a:p>
            <a:pPr algn="r">
              <a:spcBef>
                <a:spcPct val="0"/>
              </a:spcBef>
              <a:buClrTx/>
              <a:buSzTx/>
              <a:buFontTx/>
              <a:buNone/>
            </a:pPr>
            <a:fld id="{6F5F3CBC-EC49-4814-9601-4B57E2B879D8}" type="datetime2">
              <a:rPr lang="en-GB" altLang="en-US" sz="1400" smtClean="0">
                <a:solidFill>
                  <a:srgbClr val="002060"/>
                </a:solidFill>
                <a:latin typeface="+mj-lt"/>
              </a:rPr>
              <a:t>Tuesday, 14 May 2024</a:t>
            </a:fld>
            <a:endParaRPr lang="en-GB" altLang="en-US" sz="1400" dirty="0">
              <a:solidFill>
                <a:srgbClr val="002060"/>
              </a:solidFill>
              <a:latin typeface="+mj-lt"/>
            </a:endParaRPr>
          </a:p>
        </p:txBody>
      </p:sp>
      <p:sp>
        <p:nvSpPr>
          <p:cNvPr id="5" name="Title 1"/>
          <p:cNvSpPr txBox="1">
            <a:spLocks/>
          </p:cNvSpPr>
          <p:nvPr/>
        </p:nvSpPr>
        <p:spPr>
          <a:xfrm>
            <a:off x="2598203" y="2413998"/>
            <a:ext cx="6439988" cy="5764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Ministry of Infrastructure</a:t>
            </a:r>
            <a:endParaRPr lang="en-GB" sz="3200" dirty="0"/>
          </a:p>
        </p:txBody>
      </p:sp>
      <p:sp>
        <p:nvSpPr>
          <p:cNvPr id="6" name="Title 1"/>
          <p:cNvSpPr txBox="1">
            <a:spLocks/>
          </p:cNvSpPr>
          <p:nvPr/>
        </p:nvSpPr>
        <p:spPr>
          <a:xfrm>
            <a:off x="1246197" y="82194"/>
            <a:ext cx="9144000" cy="67947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t>Republic of Rwanda</a:t>
            </a:r>
            <a:endParaRPr lang="en-GB" sz="3600" dirty="0"/>
          </a:p>
        </p:txBody>
      </p:sp>
      <p:pic>
        <p:nvPicPr>
          <p:cNvPr id="7" name="Picture 6"/>
          <p:cNvPicPr>
            <a:picLocks noChangeAspect="1"/>
          </p:cNvPicPr>
          <p:nvPr/>
        </p:nvPicPr>
        <p:blipFill>
          <a:blip r:embed="rId3"/>
          <a:stretch>
            <a:fillRect/>
          </a:stretch>
        </p:blipFill>
        <p:spPr>
          <a:xfrm>
            <a:off x="4935936" y="761670"/>
            <a:ext cx="1453460" cy="1792224"/>
          </a:xfrm>
          <a:prstGeom prst="rect">
            <a:avLst/>
          </a:prstGeom>
        </p:spPr>
      </p:pic>
      <p:sp>
        <p:nvSpPr>
          <p:cNvPr id="8" name="Rectangle 1">
            <a:extLst>
              <a:ext uri="{FF2B5EF4-FFF2-40B4-BE49-F238E27FC236}">
                <a16:creationId xmlns:a16="http://schemas.microsoft.com/office/drawing/2014/main" id="{49F33E25-063D-4BBC-8C37-2BDB37C73943}"/>
              </a:ext>
            </a:extLst>
          </p:cNvPr>
          <p:cNvSpPr>
            <a:spLocks noChangeArrowheads="1"/>
          </p:cNvSpPr>
          <p:nvPr/>
        </p:nvSpPr>
        <p:spPr bwMode="auto">
          <a:xfrm>
            <a:off x="190500" y="4715360"/>
            <a:ext cx="11811000"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lnSpc>
                <a:spcPct val="85000"/>
              </a:lnSpc>
              <a:spcBef>
                <a:spcPct val="0"/>
              </a:spcBef>
              <a:spcAft>
                <a:spcPct val="0"/>
              </a:spcAft>
            </a:pPr>
            <a:r>
              <a:rPr lang="en-US" altLang="en-US" sz="3200" cap="small" dirty="0">
                <a:latin typeface="+mj-lt"/>
                <a:ea typeface="+mj-ea"/>
                <a:cs typeface="+mj-cs"/>
              </a:rPr>
              <a:t>Current Status and Mechanism for Strengthening Accident and Incident Investigation in the Region.</a:t>
            </a:r>
            <a:endParaRPr lang="en-GB" altLang="en-US" sz="3200" cap="small" dirty="0">
              <a:latin typeface="+mj-lt"/>
              <a:ea typeface="+mj-ea"/>
              <a:cs typeface="+mj-cs"/>
            </a:endParaRPr>
          </a:p>
        </p:txBody>
      </p:sp>
    </p:spTree>
    <p:extLst>
      <p:ext uri="{BB962C8B-B14F-4D97-AF65-F5344CB8AC3E}">
        <p14:creationId xmlns:p14="http://schemas.microsoft.com/office/powerpoint/2010/main" val="5469665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AE7997-2E86-449A-BE46-B4348DD9AB7F}"/>
              </a:ext>
            </a:extLst>
          </p:cNvPr>
          <p:cNvSpPr/>
          <p:nvPr/>
        </p:nvSpPr>
        <p:spPr>
          <a:xfrm>
            <a:off x="9674834" y="1250856"/>
            <a:ext cx="2375652" cy="5186035"/>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ü"/>
              <a:defRPr/>
            </a:pPr>
            <a:r>
              <a:rPr lang="en-US" spc="-50" dirty="0">
                <a:solidFill>
                  <a:srgbClr val="000000"/>
                </a:solidFill>
                <a:latin typeface="Arial" panose="020B0604020202020204" pitchFamily="34" charset="0"/>
                <a:cs typeface="Arial" panose="020B0604020202020204" pitchFamily="34" charset="0"/>
              </a:rPr>
              <a:t>Complementarity between aviation stakeholders and AIG</a:t>
            </a:r>
          </a:p>
          <a:p>
            <a:pPr marL="285750" indent="-285750">
              <a:spcBef>
                <a:spcPts val="600"/>
              </a:spcBef>
              <a:spcAft>
                <a:spcPts val="600"/>
              </a:spcAft>
              <a:buFont typeface="Wingdings" panose="05000000000000000000" pitchFamily="2" charset="2"/>
              <a:buChar char="ü"/>
              <a:defRPr/>
            </a:pPr>
            <a:r>
              <a:rPr lang="en-US" spc="-50" dirty="0">
                <a:solidFill>
                  <a:srgbClr val="000000"/>
                </a:solidFill>
                <a:latin typeface="Arial" panose="020B0604020202020204" pitchFamily="34" charset="0"/>
                <a:cs typeface="Arial" panose="020B0604020202020204" pitchFamily="34" charset="0"/>
              </a:rPr>
              <a:t>Establish framework for information/data sharing in the EAC region,</a:t>
            </a:r>
          </a:p>
          <a:p>
            <a:pPr marL="285750" indent="-285750">
              <a:spcBef>
                <a:spcPts val="600"/>
              </a:spcBef>
              <a:spcAft>
                <a:spcPts val="600"/>
              </a:spcAft>
              <a:buFont typeface="Wingdings" panose="05000000000000000000" pitchFamily="2" charset="2"/>
              <a:buChar char="ü"/>
              <a:defRPr/>
            </a:pPr>
            <a:r>
              <a:rPr lang="en-US" spc="-50" dirty="0">
                <a:solidFill>
                  <a:srgbClr val="000000"/>
                </a:solidFill>
                <a:latin typeface="Arial" panose="020B0604020202020204" pitchFamily="34" charset="0"/>
                <a:cs typeface="Arial" panose="020B0604020202020204" pitchFamily="34" charset="0"/>
              </a:rPr>
              <a:t>Sharing resources in the conduct of accident investigation including simulation of incidents in the region.</a:t>
            </a:r>
          </a:p>
          <a:p>
            <a:pPr>
              <a:defRPr/>
            </a:pPr>
            <a:endParaRPr lang="en-US" b="1" spc="-50" dirty="0">
              <a:solidFill>
                <a:srgbClr val="0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9725BBD-5A57-4C40-A44A-ECAA928875D6}"/>
              </a:ext>
            </a:extLst>
          </p:cNvPr>
          <p:cNvPicPr>
            <a:picLocks noChangeAspect="1"/>
          </p:cNvPicPr>
          <p:nvPr/>
        </p:nvPicPr>
        <p:blipFill>
          <a:blip r:embed="rId3"/>
          <a:stretch>
            <a:fillRect/>
          </a:stretch>
        </p:blipFill>
        <p:spPr>
          <a:xfrm>
            <a:off x="254224" y="1479456"/>
            <a:ext cx="9278937" cy="4137573"/>
          </a:xfrm>
          <a:prstGeom prst="rect">
            <a:avLst/>
          </a:prstGeom>
        </p:spPr>
      </p:pic>
      <p:sp>
        <p:nvSpPr>
          <p:cNvPr id="7" name="Rectangle 6">
            <a:extLst>
              <a:ext uri="{FF2B5EF4-FFF2-40B4-BE49-F238E27FC236}">
                <a16:creationId xmlns:a16="http://schemas.microsoft.com/office/drawing/2014/main" id="{E78D8C73-4F3B-486C-898C-4DE880276754}"/>
              </a:ext>
            </a:extLst>
          </p:cNvPr>
          <p:cNvSpPr/>
          <p:nvPr/>
        </p:nvSpPr>
        <p:spPr>
          <a:xfrm>
            <a:off x="1563501" y="547006"/>
            <a:ext cx="10486985" cy="461665"/>
          </a:xfrm>
          <a:prstGeom prst="rect">
            <a:avLst/>
          </a:prstGeom>
        </p:spPr>
        <p:txBody>
          <a:bodyPr wrap="square">
            <a:spAutoFit/>
          </a:bodyPr>
          <a:lstStyle/>
          <a:p>
            <a:pPr>
              <a:defRPr/>
            </a:pPr>
            <a:r>
              <a:rPr lang="en-US" sz="2400" b="1" cap="small" spc="-50" dirty="0">
                <a:solidFill>
                  <a:srgbClr val="000000"/>
                </a:solidFill>
                <a:latin typeface="Arial" panose="020B0604020202020204" pitchFamily="34" charset="0"/>
                <a:cs typeface="Arial" panose="020B0604020202020204" pitchFamily="34" charset="0"/>
              </a:rPr>
              <a:t>SSP and AIG: Implementation Model in Rwanda</a:t>
            </a:r>
          </a:p>
        </p:txBody>
      </p:sp>
      <p:sp>
        <p:nvSpPr>
          <p:cNvPr id="2" name="Slide Number Placeholder 1">
            <a:extLst>
              <a:ext uri="{FF2B5EF4-FFF2-40B4-BE49-F238E27FC236}">
                <a16:creationId xmlns:a16="http://schemas.microsoft.com/office/drawing/2014/main" id="{2C945678-37BA-4674-B2EB-7696B2699EED}"/>
              </a:ext>
            </a:extLst>
          </p:cNvPr>
          <p:cNvSpPr>
            <a:spLocks noGrp="1"/>
          </p:cNvSpPr>
          <p:nvPr>
            <p:ph type="sldNum" sz="quarter" idx="10"/>
          </p:nvPr>
        </p:nvSpPr>
        <p:spPr/>
        <p:txBody>
          <a:bodyPr/>
          <a:lstStyle/>
          <a:p>
            <a:pPr fontAlgn="base">
              <a:spcBef>
                <a:spcPct val="0"/>
              </a:spcBef>
              <a:spcAft>
                <a:spcPct val="0"/>
              </a:spcAft>
              <a:defRPr/>
            </a:pPr>
            <a:fld id="{85BD550F-D438-42ED-AB6B-9AD6ABB6C7B4}" type="slidenum">
              <a:rPr lang="en-US" altLang="en-US" smtClean="0"/>
              <a:pPr fontAlgn="base">
                <a:spcBef>
                  <a:spcPct val="0"/>
                </a:spcBef>
                <a:spcAft>
                  <a:spcPct val="0"/>
                </a:spcAft>
                <a:defRPr/>
              </a:pPr>
              <a:t>10</a:t>
            </a:fld>
            <a:endParaRPr lang="en-US" altLang="en-US"/>
          </a:p>
        </p:txBody>
      </p:sp>
    </p:spTree>
    <p:extLst>
      <p:ext uri="{BB962C8B-B14F-4D97-AF65-F5344CB8AC3E}">
        <p14:creationId xmlns:p14="http://schemas.microsoft.com/office/powerpoint/2010/main" val="3740680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6C17D7-6D7D-448A-9A7E-0E7F9DA5F558}"/>
              </a:ext>
            </a:extLst>
          </p:cNvPr>
          <p:cNvSpPr/>
          <p:nvPr/>
        </p:nvSpPr>
        <p:spPr>
          <a:xfrm>
            <a:off x="770931" y="1676435"/>
            <a:ext cx="11213249" cy="4340291"/>
          </a:xfrm>
          <a:prstGeom prst="rect">
            <a:avLst/>
          </a:prstGeom>
        </p:spPr>
        <p:txBody>
          <a:bodyPr wrap="square">
            <a:spAutoFit/>
          </a:bodyPr>
          <a:lstStyle/>
          <a:p>
            <a:pPr marL="342900" indent="-342900" algn="just">
              <a:lnSpc>
                <a:spcPct val="115000"/>
              </a:lnSpc>
              <a:spcBef>
                <a:spcPts val="600"/>
              </a:spcBef>
              <a:spcAft>
                <a:spcPts val="60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Reduce both accident and fatality rates to below AFI-Region average of 26.66 per million departures and </a:t>
            </a:r>
            <a:r>
              <a:rPr lang="en-US" dirty="0">
                <a:solidFill>
                  <a:srgbClr val="000000"/>
                </a:solidFill>
                <a:latin typeface="Times New Roman" panose="02020603050405020304" pitchFamily="18" charset="0"/>
                <a:cs typeface="Times New Roman" panose="02020603050405020304" pitchFamily="18" charset="0"/>
              </a:rPr>
              <a:t> fatalities.</a:t>
            </a:r>
            <a:endPar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Bef>
                <a:spcPts val="600"/>
              </a:spcBef>
              <a:spcAft>
                <a:spcPts val="60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Create a platform for structured sharing of knowledge, experiences and providing technical assistance to Partner States requiring help.</a:t>
            </a:r>
          </a:p>
          <a:p>
            <a:pPr marL="342900" indent="-342900" algn="just">
              <a:lnSpc>
                <a:spcPct val="115000"/>
              </a:lnSpc>
              <a:spcBef>
                <a:spcPts val="600"/>
              </a:spcBef>
              <a:spcAft>
                <a:spcPts val="60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Share resources for the conduct of accident investigation including simulation of incidents in the region.</a:t>
            </a:r>
          </a:p>
          <a:p>
            <a:pPr marL="342900" indent="-342900" algn="just">
              <a:lnSpc>
                <a:spcPct val="115000"/>
              </a:lnSpc>
              <a:spcBef>
                <a:spcPts val="600"/>
              </a:spcBef>
              <a:spcAft>
                <a:spcPts val="60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rPr>
              <a:t>Considering the 16th EAC Sectoral Council on Transport, Communication and Meteorology meeting held in June 2019, accelerate the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establishment</a:t>
            </a:r>
            <a:r>
              <a:rPr lang="en-US" dirty="0">
                <a:solidFill>
                  <a:srgbClr val="000000"/>
                </a:solidFill>
                <a:latin typeface="Times New Roman" panose="02020603050405020304" pitchFamily="18" charset="0"/>
                <a:ea typeface="Times New Roman" panose="02020603050405020304" pitchFamily="18" charset="0"/>
              </a:rPr>
              <a:t> of the framework for EAC regional accident investigation for the benefit of all Partner States. </a:t>
            </a:r>
          </a:p>
          <a:p>
            <a:pPr marL="342900" indent="-342900" algn="just">
              <a:lnSpc>
                <a:spcPct val="115000"/>
              </a:lnSpc>
              <a:spcBef>
                <a:spcPts val="600"/>
              </a:spcBef>
              <a:spcAft>
                <a:spcPts val="60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rPr>
              <a:t>Improve AIG EI of Annex 13 to sustain the current and projected aviation industry growth and make significant contribution towards Global Aviation Safety Plan (GASP) Goal One of achieving a continuous reduction of operational safety risks through investigation of civil aircraft incidents and accidents.</a:t>
            </a:r>
          </a:p>
          <a:p>
            <a:pPr marL="342900" indent="-342900" algn="just">
              <a:lnSpc>
                <a:spcPct val="115000"/>
              </a:lnSpc>
              <a:spcBef>
                <a:spcPts val="600"/>
              </a:spcBef>
              <a:spcAft>
                <a:spcPts val="600"/>
              </a:spcAft>
              <a:buFont typeface="+mj-lt"/>
              <a:buAutoNum type="arabicPeriod"/>
            </a:pPr>
            <a:endParaRPr lang="en-US" dirty="0">
              <a:solidFill>
                <a:srgbClr val="000000"/>
              </a:solid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1A7BFFFA-1021-4AE5-AB40-C117DCDB07B0}"/>
              </a:ext>
            </a:extLst>
          </p:cNvPr>
          <p:cNvSpPr txBox="1"/>
          <p:nvPr/>
        </p:nvSpPr>
        <p:spPr>
          <a:xfrm>
            <a:off x="1879522" y="379609"/>
            <a:ext cx="11060624" cy="461665"/>
          </a:xfrm>
          <a:prstGeom prst="rect">
            <a:avLst/>
          </a:prstGeom>
          <a:solidFill>
            <a:sysClr val="window" lastClr="FFFFFF"/>
          </a:solidFill>
        </p:spPr>
        <p:txBody>
          <a:bodyPr wrap="square" rtlCol="0">
            <a:spAutoFit/>
          </a:bodyPr>
          <a:lstStyle/>
          <a:p>
            <a:pPr lvl="0">
              <a:defRPr/>
            </a:pPr>
            <a:r>
              <a:rPr lang="en-US" sz="2400" b="1" kern="0" cap="small" spc="-50" dirty="0">
                <a:solidFill>
                  <a:srgbClr val="000000"/>
                </a:solidFill>
                <a:latin typeface="Arial" panose="020B0604020202020204" pitchFamily="34" charset="0"/>
                <a:cs typeface="Arial" panose="020B0604020202020204" pitchFamily="34" charset="0"/>
              </a:rPr>
              <a:t>Quick Takeaways: Way Forward for EAC</a:t>
            </a:r>
          </a:p>
        </p:txBody>
      </p:sp>
      <p:sp>
        <p:nvSpPr>
          <p:cNvPr id="2" name="Slide Number Placeholder 1">
            <a:extLst>
              <a:ext uri="{FF2B5EF4-FFF2-40B4-BE49-F238E27FC236}">
                <a16:creationId xmlns:a16="http://schemas.microsoft.com/office/drawing/2014/main" id="{4F551236-5B0C-499D-8542-D1CDA061DCEC}"/>
              </a:ext>
            </a:extLst>
          </p:cNvPr>
          <p:cNvSpPr>
            <a:spLocks noGrp="1"/>
          </p:cNvSpPr>
          <p:nvPr>
            <p:ph type="sldNum" sz="quarter" idx="10"/>
          </p:nvPr>
        </p:nvSpPr>
        <p:spPr/>
        <p:txBody>
          <a:bodyPr/>
          <a:lstStyle/>
          <a:p>
            <a:pPr fontAlgn="base">
              <a:spcBef>
                <a:spcPct val="0"/>
              </a:spcBef>
              <a:spcAft>
                <a:spcPct val="0"/>
              </a:spcAft>
              <a:defRPr/>
            </a:pPr>
            <a:fld id="{85BD550F-D438-42ED-AB6B-9AD6ABB6C7B4}" type="slidenum">
              <a:rPr lang="en-US" altLang="en-US" smtClean="0"/>
              <a:pPr fontAlgn="base">
                <a:spcBef>
                  <a:spcPct val="0"/>
                </a:spcBef>
                <a:spcAft>
                  <a:spcPct val="0"/>
                </a:spcAft>
                <a:defRPr/>
              </a:pPr>
              <a:t>11</a:t>
            </a:fld>
            <a:endParaRPr lang="en-US" altLang="en-US"/>
          </a:p>
        </p:txBody>
      </p:sp>
    </p:spTree>
    <p:extLst>
      <p:ext uri="{BB962C8B-B14F-4D97-AF65-F5344CB8AC3E}">
        <p14:creationId xmlns:p14="http://schemas.microsoft.com/office/powerpoint/2010/main" val="90144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F11B6F-B7C5-4C37-B752-96D8D371B688}"/>
              </a:ext>
            </a:extLst>
          </p:cNvPr>
          <p:cNvSpPr txBox="1">
            <a:spLocks/>
          </p:cNvSpPr>
          <p:nvPr/>
        </p:nvSpPr>
        <p:spPr>
          <a:xfrm>
            <a:off x="1508760" y="274637"/>
            <a:ext cx="10972800" cy="503238"/>
          </a:xfrm>
          <a:prstGeom prst="rect">
            <a:avLst/>
          </a:prstGeom>
        </p:spPr>
        <p:txBody>
          <a:bodyPr anchor="b" anchorCtr="0"/>
          <a:lstStyle>
            <a:lvl1pPr algn="l" rtl="0" eaLnBrk="0" fontAlgn="base" hangingPunct="0">
              <a:spcBef>
                <a:spcPct val="0"/>
              </a:spcBef>
              <a:spcAft>
                <a:spcPct val="0"/>
              </a:spcAft>
              <a:defRPr sz="2400" kern="1200">
                <a:solidFill>
                  <a:schemeClr val="tx1"/>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r>
              <a:rPr lang="en-US" b="1" cap="small" dirty="0">
                <a:latin typeface="Arial" panose="020B0604020202020204" pitchFamily="34" charset="0"/>
                <a:cs typeface="Arial" panose="020B0604020202020204" pitchFamily="34" charset="0"/>
              </a:rPr>
              <a:t>Outline</a:t>
            </a:r>
            <a:endParaRPr lang="en-US" cap="small" dirty="0">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EE7D5457-71F2-4A41-9FA9-1FA981DE9056}"/>
              </a:ext>
            </a:extLst>
          </p:cNvPr>
          <p:cNvSpPr txBox="1">
            <a:spLocks/>
          </p:cNvSpPr>
          <p:nvPr/>
        </p:nvSpPr>
        <p:spPr>
          <a:xfrm>
            <a:off x="1508760" y="1603813"/>
            <a:ext cx="10395065" cy="4016526"/>
          </a:xfrm>
          <a:prstGeom prst="rect">
            <a:avLst/>
          </a:prstGeom>
        </p:spPr>
        <p:txBody>
          <a:bodyPr vert="horz" lIns="0" tIns="45720" rIns="0" bIns="45720" rtlCol="0">
            <a:noAutofit/>
          </a:bodyPr>
          <a:lstStyle>
            <a:lvl1pPr marL="457200" indent="-457200" algn="l" defTabSz="914400" rtl="0" eaLnBrk="1" latinLnBrk="0" hangingPunct="1">
              <a:lnSpc>
                <a:spcPct val="90000"/>
              </a:lnSpc>
              <a:spcBef>
                <a:spcPts val="1200"/>
              </a:spcBef>
              <a:spcAft>
                <a:spcPts val="200"/>
              </a:spcAft>
              <a:buClr>
                <a:srgbClr val="002060"/>
              </a:buClr>
              <a:buSzPct val="100000"/>
              <a:buFont typeface="Wingdings" panose="05000000000000000000" pitchFamily="2" charset="2"/>
              <a:buChar char="q"/>
              <a:defRPr sz="2400" kern="1200">
                <a:solidFill>
                  <a:schemeClr val="tx1">
                    <a:lumMod val="75000"/>
                    <a:lumOff val="25000"/>
                  </a:schemeClr>
                </a:solidFill>
                <a:latin typeface="+mn-lt"/>
                <a:ea typeface="+mn-ea"/>
                <a:cs typeface="+mn-cs"/>
              </a:defRPr>
            </a:lvl1pPr>
            <a:lvl2pPr marL="914400" indent="-457200" algn="l" defTabSz="914400" rtl="0" eaLnBrk="1" latinLnBrk="0" hangingPunct="1">
              <a:lnSpc>
                <a:spcPct val="90000"/>
              </a:lnSpc>
              <a:spcBef>
                <a:spcPts val="200"/>
              </a:spcBef>
              <a:spcAft>
                <a:spcPts val="400"/>
              </a:spcAft>
              <a:buClr>
                <a:srgbClr val="002060"/>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2"/>
              </a:buClr>
              <a:buFont typeface="Constantia" panose="02030602050306030303" pitchFamily="18"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2"/>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2"/>
              </a:buClr>
              <a:buFont typeface="Courier New" panose="02070309020205020404" pitchFamily="49" charset="0"/>
              <a:buChar char="o"/>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eaLnBrk="0" fontAlgn="base" hangingPunct="0">
              <a:lnSpc>
                <a:spcPct val="250000"/>
              </a:lnSpc>
              <a:spcBef>
                <a:spcPct val="0"/>
              </a:spcBef>
              <a:spcAft>
                <a:spcPct val="0"/>
              </a:spcAft>
              <a:buClrTx/>
              <a:buSzTx/>
              <a:buFont typeface="Wingdings" panose="05000000000000000000" pitchFamily="2" charset="2"/>
              <a:buAutoNum type="arabicPeriod"/>
            </a:pPr>
            <a:r>
              <a:rPr lang="en-US" altLang="en-US" sz="1800" spc="-50" dirty="0">
                <a:latin typeface="Arial" panose="020B0604020202020204" pitchFamily="34" charset="0"/>
                <a:ea typeface="+mj-ea"/>
                <a:cs typeface="Arial" panose="020B0604020202020204" pitchFamily="34" charset="0"/>
              </a:rPr>
              <a:t>Why investigation of aviation Occurrence?</a:t>
            </a:r>
          </a:p>
          <a:p>
            <a:pPr marL="342900" indent="-342900" eaLnBrk="0" fontAlgn="base" hangingPunct="0">
              <a:lnSpc>
                <a:spcPct val="250000"/>
              </a:lnSpc>
              <a:spcBef>
                <a:spcPct val="0"/>
              </a:spcBef>
              <a:spcAft>
                <a:spcPct val="0"/>
              </a:spcAft>
              <a:buClrTx/>
              <a:buSzTx/>
              <a:buFont typeface="Wingdings" panose="05000000000000000000" pitchFamily="2" charset="2"/>
              <a:buAutoNum type="arabicPeriod"/>
            </a:pPr>
            <a:r>
              <a:rPr lang="en-US" altLang="en-US" sz="1800" spc="-50" dirty="0">
                <a:latin typeface="Arial" panose="020B0604020202020204" pitchFamily="34" charset="0"/>
                <a:ea typeface="+mj-ea"/>
                <a:cs typeface="Arial" panose="020B0604020202020204" pitchFamily="34" charset="0"/>
              </a:rPr>
              <a:t>Regional accident statistics</a:t>
            </a:r>
          </a:p>
          <a:p>
            <a:pPr marL="342900" indent="-342900" eaLnBrk="0" fontAlgn="base" hangingPunct="0">
              <a:lnSpc>
                <a:spcPct val="250000"/>
              </a:lnSpc>
              <a:spcBef>
                <a:spcPct val="0"/>
              </a:spcBef>
              <a:spcAft>
                <a:spcPct val="0"/>
              </a:spcAft>
              <a:buClrTx/>
              <a:buSzTx/>
              <a:buFont typeface="Wingdings" panose="05000000000000000000" pitchFamily="2" charset="2"/>
              <a:buAutoNum type="arabicPeriod"/>
            </a:pPr>
            <a:r>
              <a:rPr lang="en-US" altLang="en-US" sz="1800" spc="-50" dirty="0">
                <a:latin typeface="Arial" panose="020B0604020202020204" pitchFamily="34" charset="0"/>
                <a:ea typeface="+mj-ea"/>
                <a:cs typeface="Arial" panose="020B0604020202020204" pitchFamily="34" charset="0"/>
              </a:rPr>
              <a:t>Accidents by occurrence category</a:t>
            </a:r>
          </a:p>
          <a:p>
            <a:pPr marL="342900" indent="-342900" eaLnBrk="0" fontAlgn="base" hangingPunct="0">
              <a:lnSpc>
                <a:spcPct val="250000"/>
              </a:lnSpc>
              <a:spcBef>
                <a:spcPct val="0"/>
              </a:spcBef>
              <a:spcAft>
                <a:spcPct val="0"/>
              </a:spcAft>
              <a:buClrTx/>
              <a:buSzTx/>
              <a:buFont typeface="Wingdings" panose="05000000000000000000" pitchFamily="2" charset="2"/>
              <a:buAutoNum type="arabicPeriod"/>
            </a:pPr>
            <a:r>
              <a:rPr lang="en-US" altLang="en-US" sz="1800" spc="-50" dirty="0">
                <a:latin typeface="Arial" panose="020B0604020202020204" pitchFamily="34" charset="0"/>
                <a:ea typeface="+mj-ea"/>
                <a:cs typeface="Arial" panose="020B0604020202020204" pitchFamily="34" charset="0"/>
              </a:rPr>
              <a:t>EAC Partner State compliance with ICAO Annex 13 SARPs</a:t>
            </a:r>
          </a:p>
          <a:p>
            <a:pPr marL="342900" indent="-342900" eaLnBrk="0" fontAlgn="base" hangingPunct="0">
              <a:lnSpc>
                <a:spcPct val="250000"/>
              </a:lnSpc>
              <a:spcBef>
                <a:spcPct val="0"/>
              </a:spcBef>
              <a:spcAft>
                <a:spcPct val="0"/>
              </a:spcAft>
              <a:buClrTx/>
              <a:buSzTx/>
              <a:buFont typeface="Wingdings" panose="05000000000000000000" pitchFamily="2" charset="2"/>
              <a:buAutoNum type="arabicPeriod"/>
            </a:pPr>
            <a:r>
              <a:rPr lang="en-US" altLang="en-US" sz="1800" spc="-50" dirty="0">
                <a:latin typeface="Arial" panose="020B0604020202020204" pitchFamily="34" charset="0"/>
                <a:ea typeface="+mj-ea"/>
                <a:cs typeface="Arial" panose="020B0604020202020204" pitchFamily="34" charset="0"/>
              </a:rPr>
              <a:t>The way forward - effective SSP </a:t>
            </a:r>
          </a:p>
        </p:txBody>
      </p:sp>
      <p:sp>
        <p:nvSpPr>
          <p:cNvPr id="2" name="Slide Number Placeholder 1">
            <a:extLst>
              <a:ext uri="{FF2B5EF4-FFF2-40B4-BE49-F238E27FC236}">
                <a16:creationId xmlns:a16="http://schemas.microsoft.com/office/drawing/2014/main" id="{3E2FF0FE-C84F-4E76-9C43-437D93AA3897}"/>
              </a:ext>
            </a:extLst>
          </p:cNvPr>
          <p:cNvSpPr>
            <a:spLocks noGrp="1"/>
          </p:cNvSpPr>
          <p:nvPr>
            <p:ph type="sldNum" sz="quarter" idx="10"/>
          </p:nvPr>
        </p:nvSpPr>
        <p:spPr/>
        <p:txBody>
          <a:bodyPr/>
          <a:lstStyle/>
          <a:p>
            <a:pPr fontAlgn="base">
              <a:spcBef>
                <a:spcPct val="0"/>
              </a:spcBef>
              <a:spcAft>
                <a:spcPct val="0"/>
              </a:spcAft>
              <a:defRPr/>
            </a:pPr>
            <a:fld id="{85BD550F-D438-42ED-AB6B-9AD6ABB6C7B4}" type="slidenum">
              <a:rPr lang="en-US" altLang="en-US" smtClean="0"/>
              <a:pPr fontAlgn="base">
                <a:spcBef>
                  <a:spcPct val="0"/>
                </a:spcBef>
                <a:spcAft>
                  <a:spcPct val="0"/>
                </a:spcAft>
                <a:defRPr/>
              </a:pPr>
              <a:t>2</a:t>
            </a:fld>
            <a:endParaRPr lang="en-US" altLang="en-US"/>
          </a:p>
        </p:txBody>
      </p:sp>
    </p:spTree>
    <p:extLst>
      <p:ext uri="{BB962C8B-B14F-4D97-AF65-F5344CB8AC3E}">
        <p14:creationId xmlns:p14="http://schemas.microsoft.com/office/powerpoint/2010/main" val="2319078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F11B6F-B7C5-4C37-B752-96D8D371B688}"/>
              </a:ext>
            </a:extLst>
          </p:cNvPr>
          <p:cNvSpPr txBox="1">
            <a:spLocks/>
          </p:cNvSpPr>
          <p:nvPr/>
        </p:nvSpPr>
        <p:spPr>
          <a:xfrm>
            <a:off x="1508760" y="274637"/>
            <a:ext cx="10972800" cy="503238"/>
          </a:xfrm>
          <a:prstGeom prst="rect">
            <a:avLst/>
          </a:prstGeom>
        </p:spPr>
        <p:txBody>
          <a:bodyPr anchor="b" anchorCtr="0"/>
          <a:lstStyle>
            <a:lvl1pPr algn="l" rtl="0" eaLnBrk="0" fontAlgn="base" hangingPunct="0">
              <a:spcBef>
                <a:spcPct val="0"/>
              </a:spcBef>
              <a:spcAft>
                <a:spcPct val="0"/>
              </a:spcAft>
              <a:defRPr sz="2400" kern="1200">
                <a:solidFill>
                  <a:schemeClr val="tx1"/>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r>
              <a:rPr lang="en-US" b="1" cap="small" dirty="0">
                <a:latin typeface="Arial" panose="020B0604020202020204" pitchFamily="34" charset="0"/>
                <a:cs typeface="Arial" panose="020B0604020202020204" pitchFamily="34" charset="0"/>
              </a:rPr>
              <a:t>Background</a:t>
            </a:r>
            <a:endParaRPr lang="en-US" cap="small"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1B4E29F-2C01-44C0-A7D9-51FA9011519E}"/>
              </a:ext>
            </a:extLst>
          </p:cNvPr>
          <p:cNvSpPr/>
          <p:nvPr/>
        </p:nvSpPr>
        <p:spPr>
          <a:xfrm>
            <a:off x="851214" y="1515088"/>
            <a:ext cx="2857757" cy="3600986"/>
          </a:xfrm>
          <a:prstGeom prst="rect">
            <a:avLst/>
          </a:prstGeom>
        </p:spPr>
        <p:txBody>
          <a:bodyPr wrap="square">
            <a:spAutoFit/>
          </a:bodyPr>
          <a:lstStyle/>
          <a:p>
            <a:pPr>
              <a:spcBef>
                <a:spcPts val="600"/>
              </a:spcBef>
              <a:spcAft>
                <a:spcPts val="600"/>
              </a:spcAft>
            </a:pPr>
            <a:r>
              <a:rPr lang="en-US" b="1" kern="0" spc="-25" dirty="0">
                <a:solidFill>
                  <a:srgbClr val="093C6B"/>
                </a:solidFill>
                <a:latin typeface="Arial" panose="020B0604020202020204" pitchFamily="34" charset="0"/>
                <a:cs typeface="Times New Roman" panose="02020603050405020304" pitchFamily="18" charset="0"/>
              </a:rPr>
              <a:t>Article 26 </a:t>
            </a:r>
            <a:r>
              <a:rPr lang="en-US" kern="0" spc="-25" dirty="0">
                <a:solidFill>
                  <a:srgbClr val="093C6B"/>
                </a:solidFill>
                <a:latin typeface="Arial" panose="020B0604020202020204" pitchFamily="34" charset="0"/>
                <a:cs typeface="Times New Roman" panose="02020603050405020304" pitchFamily="18" charset="0"/>
              </a:rPr>
              <a:t>of the Chicago Convention:</a:t>
            </a:r>
          </a:p>
          <a:p>
            <a:pPr marL="285750" indent="-285750">
              <a:spcBef>
                <a:spcPts val="600"/>
              </a:spcBef>
              <a:spcAft>
                <a:spcPts val="600"/>
              </a:spcAft>
              <a:buFont typeface="Symbol" panose="05050102010706020507" pitchFamily="18" charset="2"/>
              <a:buChar char="¾"/>
            </a:pPr>
            <a:r>
              <a:rPr lang="en-US" kern="0" spc="-25" dirty="0">
                <a:solidFill>
                  <a:srgbClr val="093C6B"/>
                </a:solidFill>
                <a:latin typeface="Arial" panose="020B0604020202020204" pitchFamily="34" charset="0"/>
                <a:cs typeface="Times New Roman" panose="02020603050405020304" pitchFamily="18" charset="0"/>
              </a:rPr>
              <a:t>Provides for the investigation of aviation accidents;</a:t>
            </a:r>
          </a:p>
          <a:p>
            <a:pPr marL="285750" indent="-285750">
              <a:spcBef>
                <a:spcPts val="600"/>
              </a:spcBef>
              <a:spcAft>
                <a:spcPts val="600"/>
              </a:spcAft>
              <a:buFont typeface="Symbol" panose="05050102010706020507" pitchFamily="18" charset="2"/>
              <a:buChar char="¾"/>
            </a:pPr>
            <a:r>
              <a:rPr lang="en-US" kern="0" spc="-25" dirty="0">
                <a:solidFill>
                  <a:srgbClr val="093C6B"/>
                </a:solidFill>
                <a:latin typeface="Arial" panose="020B0604020202020204" pitchFamily="34" charset="0"/>
                <a:cs typeface="Times New Roman" panose="02020603050405020304" pitchFamily="18" charset="0"/>
              </a:rPr>
              <a:t>Mandates State of occurrence to Institute the investigation;</a:t>
            </a:r>
          </a:p>
          <a:p>
            <a:pPr marL="285750" indent="-285750">
              <a:spcBef>
                <a:spcPts val="600"/>
              </a:spcBef>
              <a:spcAft>
                <a:spcPts val="600"/>
              </a:spcAft>
              <a:buFont typeface="Symbol" panose="05050102010706020507" pitchFamily="18" charset="2"/>
              <a:buChar char="¾"/>
            </a:pPr>
            <a:r>
              <a:rPr lang="en-US" kern="0" spc="-25" dirty="0">
                <a:solidFill>
                  <a:srgbClr val="093C6B"/>
                </a:solidFill>
                <a:latin typeface="Arial" panose="020B0604020202020204" pitchFamily="34" charset="0"/>
                <a:cs typeface="Times New Roman" panose="02020603050405020304" pitchFamily="18" charset="0"/>
              </a:rPr>
              <a:t>Provides for other States to appoint observers.</a:t>
            </a:r>
            <a:endParaRPr lang="en-US" dirty="0">
              <a:solidFill>
                <a:srgbClr val="000000"/>
              </a:solidFill>
              <a:latin typeface="Arial" panose="020B0604020202020204"/>
            </a:endParaRPr>
          </a:p>
        </p:txBody>
      </p:sp>
      <p:sp>
        <p:nvSpPr>
          <p:cNvPr id="3" name="Slide Number Placeholder 2">
            <a:extLst>
              <a:ext uri="{FF2B5EF4-FFF2-40B4-BE49-F238E27FC236}">
                <a16:creationId xmlns:a16="http://schemas.microsoft.com/office/drawing/2014/main" id="{2F4ED9BC-1995-4E50-AD2E-1140890A20DB}"/>
              </a:ext>
            </a:extLst>
          </p:cNvPr>
          <p:cNvSpPr>
            <a:spLocks noGrp="1"/>
          </p:cNvSpPr>
          <p:nvPr>
            <p:ph type="sldNum" sz="quarter" idx="10"/>
          </p:nvPr>
        </p:nvSpPr>
        <p:spPr/>
        <p:txBody>
          <a:bodyPr/>
          <a:lstStyle/>
          <a:p>
            <a:pPr fontAlgn="base">
              <a:spcBef>
                <a:spcPct val="0"/>
              </a:spcBef>
              <a:spcAft>
                <a:spcPct val="0"/>
              </a:spcAft>
              <a:defRPr/>
            </a:pPr>
            <a:fld id="{85BD550F-D438-42ED-AB6B-9AD6ABB6C7B4}" type="slidenum">
              <a:rPr lang="en-US" altLang="en-US" smtClean="0"/>
              <a:pPr fontAlgn="base">
                <a:spcBef>
                  <a:spcPct val="0"/>
                </a:spcBef>
                <a:spcAft>
                  <a:spcPct val="0"/>
                </a:spcAft>
                <a:defRPr/>
              </a:pPr>
              <a:t>3</a:t>
            </a:fld>
            <a:endParaRPr lang="en-US" altLang="en-US"/>
          </a:p>
        </p:txBody>
      </p:sp>
      <p:pic>
        <p:nvPicPr>
          <p:cNvPr id="7" name="Picture 6">
            <a:extLst>
              <a:ext uri="{FF2B5EF4-FFF2-40B4-BE49-F238E27FC236}">
                <a16:creationId xmlns:a16="http://schemas.microsoft.com/office/drawing/2014/main" id="{01C2620A-2BFF-4193-A3AD-F2ACBBB46263}"/>
              </a:ext>
            </a:extLst>
          </p:cNvPr>
          <p:cNvPicPr>
            <a:picLocks noChangeAspect="1"/>
          </p:cNvPicPr>
          <p:nvPr/>
        </p:nvPicPr>
        <p:blipFill>
          <a:blip r:embed="rId3"/>
          <a:stretch>
            <a:fillRect/>
          </a:stretch>
        </p:blipFill>
        <p:spPr>
          <a:xfrm>
            <a:off x="3869160" y="1217138"/>
            <a:ext cx="8119639" cy="3539798"/>
          </a:xfrm>
          <a:prstGeom prst="rect">
            <a:avLst/>
          </a:prstGeom>
        </p:spPr>
      </p:pic>
    </p:spTree>
    <p:extLst>
      <p:ext uri="{BB962C8B-B14F-4D97-AF65-F5344CB8AC3E}">
        <p14:creationId xmlns:p14="http://schemas.microsoft.com/office/powerpoint/2010/main" val="51257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ECE188-A036-4085-8C33-E8184E565375}"/>
              </a:ext>
            </a:extLst>
          </p:cNvPr>
          <p:cNvSpPr txBox="1"/>
          <p:nvPr/>
        </p:nvSpPr>
        <p:spPr>
          <a:xfrm>
            <a:off x="1508760" y="289114"/>
            <a:ext cx="11060624" cy="46166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small" spc="-50" normalizeH="0" baseline="0" noProof="0" dirty="0">
                <a:ln>
                  <a:noFill/>
                </a:ln>
                <a:solidFill>
                  <a:srgbClr val="000000"/>
                </a:solidFill>
                <a:effectLst/>
                <a:uLnTx/>
                <a:uFillTx/>
                <a:latin typeface="Arial" panose="020B0604020202020204" pitchFamily="34" charset="0"/>
                <a:cs typeface="Arial" panose="020B0604020202020204" pitchFamily="34" charset="0"/>
              </a:rPr>
              <a:t>Sole objective of investigating aviation occurrences </a:t>
            </a:r>
          </a:p>
        </p:txBody>
      </p:sp>
      <p:grpSp>
        <p:nvGrpSpPr>
          <p:cNvPr id="6" name="Group 5">
            <a:extLst>
              <a:ext uri="{FF2B5EF4-FFF2-40B4-BE49-F238E27FC236}">
                <a16:creationId xmlns:a16="http://schemas.microsoft.com/office/drawing/2014/main" id="{ACB94BA7-1807-4FCA-B050-0B229A262747}"/>
              </a:ext>
            </a:extLst>
          </p:cNvPr>
          <p:cNvGrpSpPr/>
          <p:nvPr/>
        </p:nvGrpSpPr>
        <p:grpSpPr>
          <a:xfrm>
            <a:off x="1971604" y="1539791"/>
            <a:ext cx="7489372" cy="2902199"/>
            <a:chOff x="1778706" y="2257018"/>
            <a:chExt cx="8646846" cy="3662693"/>
          </a:xfrm>
        </p:grpSpPr>
        <p:sp>
          <p:nvSpPr>
            <p:cNvPr id="7" name="Rectangle 6">
              <a:extLst>
                <a:ext uri="{FF2B5EF4-FFF2-40B4-BE49-F238E27FC236}">
                  <a16:creationId xmlns:a16="http://schemas.microsoft.com/office/drawing/2014/main" id="{7D58D00A-E796-4A0B-8448-429168868E18}"/>
                </a:ext>
              </a:extLst>
            </p:cNvPr>
            <p:cNvSpPr/>
            <p:nvPr/>
          </p:nvSpPr>
          <p:spPr>
            <a:xfrm>
              <a:off x="2189978" y="2578210"/>
              <a:ext cx="7674338" cy="463441"/>
            </a:xfrm>
            <a:prstGeom prst="rect">
              <a:avLst/>
            </a:prstGeom>
          </p:spPr>
          <p:txBody>
            <a:bodyPr wrap="square">
              <a:spAutoFit/>
            </a:bodyPr>
            <a:lstStyle/>
            <a:p>
              <a:pPr fontAlgn="base">
                <a:lnSpc>
                  <a:spcPct val="107000"/>
                </a:lnSpc>
                <a:spcBef>
                  <a:spcPts val="750"/>
                </a:spcBef>
                <a:spcAft>
                  <a:spcPts val="1500"/>
                </a:spcAft>
              </a:pPr>
              <a:r>
                <a:rPr lang="en-US" b="1" kern="0" spc="-25" dirty="0">
                  <a:solidFill>
                    <a:srgbClr val="093C6B"/>
                  </a:solidFill>
                  <a:latin typeface="Arial" panose="020B0604020202020204" pitchFamily="34" charset="0"/>
                  <a:cs typeface="Times New Roman" panose="02020603050405020304" pitchFamily="18" charset="0"/>
                </a:rPr>
                <a:t>The prevention of accidents and incidents. </a:t>
              </a:r>
            </a:p>
          </p:txBody>
        </p:sp>
        <p:sp>
          <p:nvSpPr>
            <p:cNvPr id="8" name="Rectangle 7">
              <a:extLst>
                <a:ext uri="{FF2B5EF4-FFF2-40B4-BE49-F238E27FC236}">
                  <a16:creationId xmlns:a16="http://schemas.microsoft.com/office/drawing/2014/main" id="{4F5E5FE5-AA2C-4743-8A85-386911BEA043}"/>
                </a:ext>
              </a:extLst>
            </p:cNvPr>
            <p:cNvSpPr/>
            <p:nvPr/>
          </p:nvSpPr>
          <p:spPr>
            <a:xfrm>
              <a:off x="1778706" y="5221913"/>
              <a:ext cx="8646846" cy="466112"/>
            </a:xfrm>
            <a:prstGeom prst="rect">
              <a:avLst/>
            </a:prstGeom>
          </p:spPr>
          <p:txBody>
            <a:bodyPr wrap="square">
              <a:spAutoFit/>
            </a:bodyPr>
            <a:lstStyle/>
            <a:p>
              <a:r>
                <a:rPr lang="en-US" b="1" kern="0" spc="-25" dirty="0">
                  <a:solidFill>
                    <a:srgbClr val="093C6B"/>
                  </a:solidFill>
                  <a:latin typeface="Arial" panose="020B0604020202020204" pitchFamily="34" charset="0"/>
                  <a:cs typeface="Times New Roman" panose="02020603050405020304" pitchFamily="18" charset="0"/>
                </a:rPr>
                <a:t>The purpose is not to apportion blame or liability.</a:t>
              </a:r>
            </a:p>
          </p:txBody>
        </p:sp>
        <p:pic>
          <p:nvPicPr>
            <p:cNvPr id="9" name="Picture 2" descr="Green Check Mark Icon Images – Browse 90,198 Stock Photos ...">
              <a:extLst>
                <a:ext uri="{FF2B5EF4-FFF2-40B4-BE49-F238E27FC236}">
                  <a16:creationId xmlns:a16="http://schemas.microsoft.com/office/drawing/2014/main" id="{3236D00C-4F43-4C5F-84F2-C06CD50B5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2626" y="2257018"/>
              <a:ext cx="1105826" cy="1105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1,800+ Red X Mark Stock Photos, Pictures &amp; Royalty-Free ...">
              <a:extLst>
                <a:ext uri="{FF2B5EF4-FFF2-40B4-BE49-F238E27FC236}">
                  <a16:creationId xmlns:a16="http://schemas.microsoft.com/office/drawing/2014/main" id="{1CD77A4D-1DC4-4412-BD58-81A49C29E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6684" y="4967943"/>
              <a:ext cx="951769" cy="95176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id="{0EE9150B-A6C6-462C-98D4-277882893B46}"/>
              </a:ext>
            </a:extLst>
          </p:cNvPr>
          <p:cNvSpPr>
            <a:spLocks noGrp="1"/>
          </p:cNvSpPr>
          <p:nvPr>
            <p:ph type="sldNum" sz="quarter" idx="10"/>
          </p:nvPr>
        </p:nvSpPr>
        <p:spPr/>
        <p:txBody>
          <a:bodyPr/>
          <a:lstStyle/>
          <a:p>
            <a:pPr fontAlgn="base">
              <a:spcBef>
                <a:spcPct val="0"/>
              </a:spcBef>
              <a:spcAft>
                <a:spcPct val="0"/>
              </a:spcAft>
              <a:defRPr/>
            </a:pPr>
            <a:fld id="{85BD550F-D438-42ED-AB6B-9AD6ABB6C7B4}" type="slidenum">
              <a:rPr lang="en-US" altLang="en-US" smtClean="0"/>
              <a:pPr fontAlgn="base">
                <a:spcBef>
                  <a:spcPct val="0"/>
                </a:spcBef>
                <a:spcAft>
                  <a:spcPct val="0"/>
                </a:spcAft>
                <a:defRPr/>
              </a:pPr>
              <a:t>4</a:t>
            </a:fld>
            <a:endParaRPr lang="en-US" altLang="en-US"/>
          </a:p>
        </p:txBody>
      </p:sp>
    </p:spTree>
    <p:extLst>
      <p:ext uri="{BB962C8B-B14F-4D97-AF65-F5344CB8AC3E}">
        <p14:creationId xmlns:p14="http://schemas.microsoft.com/office/powerpoint/2010/main" val="169324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85BD550F-D438-42ED-AB6B-9AD6ABB6C7B4}" type="slidenum">
              <a:rPr lang="en-US" altLang="en-US" smtClean="0"/>
              <a:pPr fontAlgn="base">
                <a:spcBef>
                  <a:spcPct val="0"/>
                </a:spcBef>
                <a:spcAft>
                  <a:spcPct val="0"/>
                </a:spcAft>
                <a:defRPr/>
              </a:pPr>
              <a:t>5</a:t>
            </a:fld>
            <a:endParaRPr lang="en-US" altLang="en-US"/>
          </a:p>
        </p:txBody>
      </p:sp>
      <p:sp>
        <p:nvSpPr>
          <p:cNvPr id="5" name="TextBox 4">
            <a:extLst>
              <a:ext uri="{FF2B5EF4-FFF2-40B4-BE49-F238E27FC236}">
                <a16:creationId xmlns:a16="http://schemas.microsoft.com/office/drawing/2014/main" id="{152B9486-F8A8-43EE-AD50-7189376B3880}"/>
              </a:ext>
            </a:extLst>
          </p:cNvPr>
          <p:cNvSpPr txBox="1"/>
          <p:nvPr/>
        </p:nvSpPr>
        <p:spPr>
          <a:xfrm>
            <a:off x="1563638" y="338990"/>
            <a:ext cx="11060624" cy="46166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small" spc="-50" normalizeH="0" baseline="0" noProof="0" dirty="0">
                <a:ln>
                  <a:noFill/>
                </a:ln>
                <a:solidFill>
                  <a:srgbClr val="000000"/>
                </a:solidFill>
                <a:effectLst/>
                <a:uLnTx/>
                <a:uFillTx/>
                <a:latin typeface="Arial" panose="020B0604020202020204" pitchFamily="34" charset="0"/>
                <a:cs typeface="Arial" panose="020B0604020202020204" pitchFamily="34" charset="0"/>
              </a:rPr>
              <a:t>Accident/Fatality Rates by Year in EAC based on </a:t>
            </a:r>
            <a:r>
              <a:rPr kumimoji="0" lang="en-US" sz="2400" b="1" i="0" u="none" strike="noStrike" kern="0" cap="small" spc="-50" normalizeH="0" baseline="0" noProof="0" dirty="0" err="1">
                <a:ln>
                  <a:noFill/>
                </a:ln>
                <a:solidFill>
                  <a:srgbClr val="000000"/>
                </a:solidFill>
                <a:effectLst/>
                <a:uLnTx/>
                <a:uFillTx/>
                <a:latin typeface="Arial" panose="020B0604020202020204" pitchFamily="34" charset="0"/>
                <a:cs typeface="Arial" panose="020B0604020202020204" pitchFamily="34" charset="0"/>
              </a:rPr>
              <a:t>i</a:t>
            </a:r>
            <a:r>
              <a:rPr kumimoji="0" lang="en-US" sz="2400" b="1" i="0" u="none" strike="noStrike" kern="0" cap="small" spc="-50" normalizeH="0" baseline="0" noProof="0" dirty="0">
                <a:ln>
                  <a:noFill/>
                </a:ln>
                <a:solidFill>
                  <a:srgbClr val="000000"/>
                </a:solidFill>
                <a:effectLst/>
                <a:uLnTx/>
                <a:uFillTx/>
                <a:latin typeface="Arial" panose="020B0604020202020204" pitchFamily="34" charset="0"/>
                <a:cs typeface="Arial" panose="020B0604020202020204" pitchFamily="34" charset="0"/>
              </a:rPr>
              <a:t>-STARS Data</a:t>
            </a:r>
          </a:p>
        </p:txBody>
      </p:sp>
      <p:graphicFrame>
        <p:nvGraphicFramePr>
          <p:cNvPr id="6" name="Chart 5">
            <a:extLst>
              <a:ext uri="{FF2B5EF4-FFF2-40B4-BE49-F238E27FC236}">
                <a16:creationId xmlns:a16="http://schemas.microsoft.com/office/drawing/2014/main" id="{7F7F416A-EF06-4EB6-93DE-AFE5D1AD40F1}"/>
              </a:ext>
            </a:extLst>
          </p:cNvPr>
          <p:cNvGraphicFramePr>
            <a:graphicFrameLocks/>
          </p:cNvGraphicFramePr>
          <p:nvPr>
            <p:extLst>
              <p:ext uri="{D42A27DB-BD31-4B8C-83A1-F6EECF244321}">
                <p14:modId xmlns:p14="http://schemas.microsoft.com/office/powerpoint/2010/main" val="1432795282"/>
              </p:ext>
            </p:extLst>
          </p:nvPr>
        </p:nvGraphicFramePr>
        <p:xfrm>
          <a:off x="140414" y="1278866"/>
          <a:ext cx="8589929" cy="506523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447E08FB-ADA9-4319-BD5C-66ECDCEC1DDD}"/>
              </a:ext>
            </a:extLst>
          </p:cNvPr>
          <p:cNvSpPr/>
          <p:nvPr/>
        </p:nvSpPr>
        <p:spPr>
          <a:xfrm>
            <a:off x="8640567" y="1278866"/>
            <a:ext cx="3411019" cy="5416868"/>
          </a:xfrm>
          <a:prstGeom prst="rect">
            <a:avLst/>
          </a:prstGeom>
        </p:spPr>
        <p:txBody>
          <a:bodyPr wrap="square">
            <a:spAutoFit/>
          </a:bodyPr>
          <a:lstStyle/>
          <a:p>
            <a:pPr marL="285750" indent="-285750" algn="just">
              <a:spcBef>
                <a:spcPts val="600"/>
              </a:spcBef>
              <a:spcAft>
                <a:spcPts val="600"/>
              </a:spcAft>
              <a:buFont typeface="Symbol" panose="05050102010706020507" pitchFamily="18" charset="2"/>
              <a:buChar char="¾"/>
            </a:pPr>
            <a:r>
              <a:rPr lang="en-US" dirty="0">
                <a:solidFill>
                  <a:srgbClr val="000000"/>
                </a:solidFill>
                <a:latin typeface="Arial" panose="020B0604020202020204" pitchFamily="34" charset="0"/>
                <a:cs typeface="Arial" panose="020B0604020202020204" pitchFamily="34" charset="0"/>
              </a:rPr>
              <a:t>The accident trend analysis shows a regression on the rate of accidents for the period of 2013–2022. </a:t>
            </a:r>
          </a:p>
          <a:p>
            <a:pPr marL="285750" indent="-285750" algn="just">
              <a:spcBef>
                <a:spcPts val="600"/>
              </a:spcBef>
              <a:spcAft>
                <a:spcPts val="600"/>
              </a:spcAft>
              <a:buFont typeface="Symbol" panose="05050102010706020507" pitchFamily="18" charset="2"/>
              <a:buChar char="¾"/>
            </a:pPr>
            <a:r>
              <a:rPr lang="en-US" dirty="0">
                <a:solidFill>
                  <a:srgbClr val="000000"/>
                </a:solidFill>
                <a:latin typeface="Arial" panose="020B0604020202020204" pitchFamily="34" charset="0"/>
                <a:cs typeface="Arial" panose="020B0604020202020204" pitchFamily="34" charset="0"/>
              </a:rPr>
              <a:t>Period 2013 until 2016  shows a significant reduction of accidents.</a:t>
            </a:r>
          </a:p>
          <a:p>
            <a:pPr marL="285750" indent="-285750" algn="just">
              <a:spcBef>
                <a:spcPts val="600"/>
              </a:spcBef>
              <a:spcAft>
                <a:spcPts val="600"/>
              </a:spcAft>
              <a:buFont typeface="Symbol" panose="05050102010706020507" pitchFamily="18" charset="2"/>
              <a:buChar char="¾"/>
            </a:pPr>
            <a:r>
              <a:rPr lang="en-US" dirty="0">
                <a:solidFill>
                  <a:srgbClr val="FF0000"/>
                </a:solidFill>
                <a:latin typeface="Arial" panose="020B0604020202020204" pitchFamily="34" charset="0"/>
                <a:cs typeface="Arial" panose="020B0604020202020204" pitchFamily="34" charset="0"/>
              </a:rPr>
              <a:t>Period 2016 until 2022 shows a trend of increment.</a:t>
            </a:r>
          </a:p>
          <a:p>
            <a:pPr marL="285750" indent="-285750" algn="just">
              <a:spcBef>
                <a:spcPts val="600"/>
              </a:spcBef>
              <a:spcAft>
                <a:spcPts val="600"/>
              </a:spcAft>
              <a:buFont typeface="Symbol" panose="05050102010706020507" pitchFamily="18" charset="2"/>
              <a:buChar char="¾"/>
            </a:pPr>
            <a:r>
              <a:rPr lang="en-US" dirty="0">
                <a:solidFill>
                  <a:srgbClr val="000000"/>
                </a:solidFill>
                <a:latin typeface="Arial" panose="020B0604020202020204" pitchFamily="34" charset="0"/>
                <a:cs typeface="Arial" panose="020B0604020202020204" pitchFamily="34" charset="0"/>
              </a:rPr>
              <a:t>Year 2021 shows significant low rate likely  due to impact of COVID-19, resulting in a reduction of the flights.</a:t>
            </a:r>
          </a:p>
          <a:p>
            <a:pPr marL="285750" indent="-285750" algn="just">
              <a:spcBef>
                <a:spcPts val="600"/>
              </a:spcBef>
              <a:spcAft>
                <a:spcPts val="600"/>
              </a:spcAft>
              <a:buFont typeface="Symbol" panose="05050102010706020507" pitchFamily="18" charset="2"/>
              <a:buChar char="¾"/>
            </a:pPr>
            <a:r>
              <a:rPr lang="en-US" dirty="0">
                <a:solidFill>
                  <a:srgbClr val="000000"/>
                </a:solidFill>
                <a:latin typeface="Arial" panose="020B0604020202020204" pitchFamily="34" charset="0"/>
                <a:cs typeface="Arial" panose="020B0604020202020204" pitchFamily="34" charset="0"/>
              </a:rPr>
              <a:t>Fatality rate relatively constant suggesting further investigation such as improving rescue operations.</a:t>
            </a:r>
            <a:endParaRPr lang="pt-B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061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85BD550F-D438-42ED-AB6B-9AD6ABB6C7B4}" type="slidenum">
              <a:rPr lang="en-US" altLang="en-US" smtClean="0"/>
              <a:pPr fontAlgn="base">
                <a:spcBef>
                  <a:spcPct val="0"/>
                </a:spcBef>
                <a:spcAft>
                  <a:spcPct val="0"/>
                </a:spcAft>
                <a:defRPr/>
              </a:pPr>
              <a:t>6</a:t>
            </a:fld>
            <a:endParaRPr lang="en-US" altLang="en-US"/>
          </a:p>
        </p:txBody>
      </p:sp>
      <p:sp>
        <p:nvSpPr>
          <p:cNvPr id="7" name="Title 1">
            <a:extLst>
              <a:ext uri="{FF2B5EF4-FFF2-40B4-BE49-F238E27FC236}">
                <a16:creationId xmlns:a16="http://schemas.microsoft.com/office/drawing/2014/main" id="{6FAA0C08-ECD2-419E-BA04-0932292827BA}"/>
              </a:ext>
            </a:extLst>
          </p:cNvPr>
          <p:cNvSpPr txBox="1">
            <a:spLocks/>
          </p:cNvSpPr>
          <p:nvPr/>
        </p:nvSpPr>
        <p:spPr>
          <a:xfrm>
            <a:off x="1508760" y="274637"/>
            <a:ext cx="10972800" cy="503238"/>
          </a:xfrm>
          <a:prstGeom prst="rect">
            <a:avLst/>
          </a:prstGeom>
        </p:spPr>
        <p:txBody>
          <a:bodyPr anchor="b" anchorCtr="0"/>
          <a:lstStyle>
            <a:lvl1pPr algn="l" rtl="0" eaLnBrk="0" fontAlgn="base" hangingPunct="0">
              <a:spcBef>
                <a:spcPct val="0"/>
              </a:spcBef>
              <a:spcAft>
                <a:spcPct val="0"/>
              </a:spcAft>
              <a:defRPr sz="2400" kern="1200">
                <a:solidFill>
                  <a:schemeClr val="tx1"/>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r>
              <a:rPr lang="en-US" b="1" cap="small" dirty="0">
                <a:latin typeface="Arial" panose="020B0604020202020204" pitchFamily="34" charset="0"/>
                <a:cs typeface="Arial" panose="020B0604020202020204" pitchFamily="34" charset="0"/>
              </a:rPr>
              <a:t>Current Rwanda Performance vs RASG-AFI</a:t>
            </a:r>
            <a:endParaRPr lang="en-US" cap="small"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0043031-3ED0-49A3-973E-3D13AD28A5DD}"/>
              </a:ext>
            </a:extLst>
          </p:cNvPr>
          <p:cNvSpPr/>
          <p:nvPr/>
        </p:nvSpPr>
        <p:spPr>
          <a:xfrm>
            <a:off x="8733034" y="1443841"/>
            <a:ext cx="3255766" cy="3970318"/>
          </a:xfrm>
          <a:prstGeom prst="rect">
            <a:avLst/>
          </a:prstGeom>
        </p:spPr>
        <p:txBody>
          <a:bodyPr wrap="square">
            <a:spAutoFit/>
          </a:bodyPr>
          <a:lstStyle/>
          <a:p>
            <a:pPr marL="285750" indent="-285750" algn="just">
              <a:buFont typeface="Symbol" panose="05050102010706020507" pitchFamily="18" charset="2"/>
              <a:buChar char="¾"/>
            </a:pPr>
            <a:r>
              <a:rPr lang="pt-BR" dirty="0">
                <a:solidFill>
                  <a:srgbClr val="000000"/>
                </a:solidFill>
                <a:latin typeface="Arial" panose="020B0604020202020204" pitchFamily="34" charset="0"/>
                <a:cs typeface="Arial" panose="020B0604020202020204" pitchFamily="34" charset="0"/>
              </a:rPr>
              <a:t>EAC accident rates  are high as shown in Partner State.</a:t>
            </a:r>
          </a:p>
          <a:p>
            <a:pPr marL="285750" indent="-285750" algn="just">
              <a:buFont typeface="Symbol" panose="05050102010706020507" pitchFamily="18" charset="2"/>
              <a:buChar char="¾"/>
            </a:pPr>
            <a:endParaRPr lang="pt-BR" dirty="0">
              <a:solidFill>
                <a:srgbClr val="000000"/>
              </a:solidFill>
              <a:latin typeface="Arial" panose="020B0604020202020204" pitchFamily="34" charset="0"/>
              <a:cs typeface="Arial" panose="020B0604020202020204" pitchFamily="34" charset="0"/>
            </a:endParaRPr>
          </a:p>
          <a:p>
            <a:pPr marL="285750" indent="-285750" algn="just">
              <a:buFont typeface="Symbol" panose="05050102010706020507" pitchFamily="18" charset="2"/>
              <a:buChar char="¾"/>
            </a:pPr>
            <a:r>
              <a:rPr lang="pt-BR" dirty="0">
                <a:solidFill>
                  <a:srgbClr val="000000"/>
                </a:solidFill>
                <a:latin typeface="Arial" panose="020B0604020202020204" pitchFamily="34" charset="0"/>
                <a:cs typeface="Arial" panose="020B0604020202020204" pitchFamily="34" charset="0"/>
              </a:rPr>
              <a:t>Its is critical that the reports are shared and acted upon within the region.</a:t>
            </a:r>
          </a:p>
          <a:p>
            <a:pPr marL="285750" indent="-285750" algn="just">
              <a:buFont typeface="Symbol" panose="05050102010706020507" pitchFamily="18" charset="2"/>
              <a:buChar char="¾"/>
            </a:pPr>
            <a:endParaRPr lang="pt-BR" dirty="0">
              <a:solidFill>
                <a:srgbClr val="000000"/>
              </a:solidFill>
              <a:latin typeface="Arial" panose="020B0604020202020204" pitchFamily="34" charset="0"/>
              <a:cs typeface="Arial" panose="020B0604020202020204" pitchFamily="34" charset="0"/>
            </a:endParaRPr>
          </a:p>
          <a:p>
            <a:pPr marL="285750" indent="-285750" algn="just">
              <a:buFont typeface="Symbol" panose="05050102010706020507" pitchFamily="18" charset="2"/>
              <a:buChar char="¾"/>
            </a:pPr>
            <a:r>
              <a:rPr lang="pt-BR" dirty="0">
                <a:solidFill>
                  <a:srgbClr val="000000"/>
                </a:solidFill>
                <a:latin typeface="Arial" panose="020B0604020202020204" pitchFamily="34" charset="0"/>
                <a:cs typeface="Arial" panose="020B0604020202020204" pitchFamily="34" charset="0"/>
              </a:rPr>
              <a:t>Partner States urged to committee resources in the investigation of aviation occurrences to reduce rate of accidents.</a:t>
            </a:r>
          </a:p>
          <a:p>
            <a:pPr algn="just"/>
            <a:endParaRPr lang="en-US" dirty="0">
              <a:solidFill>
                <a:srgbClr val="000000"/>
              </a:solidFill>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246381F0-41FC-453E-9007-E23780D8EFF1}"/>
              </a:ext>
            </a:extLst>
          </p:cNvPr>
          <p:cNvGraphicFramePr>
            <a:graphicFrameLocks/>
          </p:cNvGraphicFramePr>
          <p:nvPr>
            <p:extLst>
              <p:ext uri="{D42A27DB-BD31-4B8C-83A1-F6EECF244321}">
                <p14:modId xmlns:p14="http://schemas.microsoft.com/office/powerpoint/2010/main" val="1570130337"/>
              </p:ext>
            </p:extLst>
          </p:nvPr>
        </p:nvGraphicFramePr>
        <p:xfrm>
          <a:off x="409253" y="1327934"/>
          <a:ext cx="8077201" cy="5350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4556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05A3F4F-9DB7-4B2A-85A7-A60E857782DC}"/>
              </a:ext>
            </a:extLst>
          </p:cNvPr>
          <p:cNvGraphicFramePr>
            <a:graphicFrameLocks/>
          </p:cNvGraphicFramePr>
          <p:nvPr>
            <p:extLst>
              <p:ext uri="{D42A27DB-BD31-4B8C-83A1-F6EECF244321}">
                <p14:modId xmlns:p14="http://schemas.microsoft.com/office/powerpoint/2010/main" val="1406988494"/>
              </p:ext>
            </p:extLst>
          </p:nvPr>
        </p:nvGraphicFramePr>
        <p:xfrm>
          <a:off x="44717" y="1168869"/>
          <a:ext cx="7049668" cy="5200921"/>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08C57956-A6C4-49E6-BFE4-F453F5C4044B}"/>
              </a:ext>
            </a:extLst>
          </p:cNvPr>
          <p:cNvPicPr>
            <a:picLocks noChangeAspect="1"/>
          </p:cNvPicPr>
          <p:nvPr/>
        </p:nvPicPr>
        <p:blipFill>
          <a:blip r:embed="rId4"/>
          <a:stretch>
            <a:fillRect/>
          </a:stretch>
        </p:blipFill>
        <p:spPr>
          <a:xfrm>
            <a:off x="7194766" y="1168869"/>
            <a:ext cx="4952517" cy="3159306"/>
          </a:xfrm>
          <a:prstGeom prst="rect">
            <a:avLst/>
          </a:prstGeom>
        </p:spPr>
      </p:pic>
      <p:sp>
        <p:nvSpPr>
          <p:cNvPr id="7" name="TextBox 6">
            <a:extLst>
              <a:ext uri="{FF2B5EF4-FFF2-40B4-BE49-F238E27FC236}">
                <a16:creationId xmlns:a16="http://schemas.microsoft.com/office/drawing/2014/main" id="{3BA4F3E5-4B79-47AC-B6EC-4CB7F7F93354}"/>
              </a:ext>
            </a:extLst>
          </p:cNvPr>
          <p:cNvSpPr txBox="1"/>
          <p:nvPr/>
        </p:nvSpPr>
        <p:spPr>
          <a:xfrm>
            <a:off x="9039208" y="1390932"/>
            <a:ext cx="3121273" cy="646331"/>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a:rPr>
              <a:t>Runway Excursions are leading in EAC region.</a:t>
            </a:r>
          </a:p>
        </p:txBody>
      </p:sp>
      <p:pic>
        <p:nvPicPr>
          <p:cNvPr id="8" name="Picture 2" descr="What is the protocol for airplanes after experiencing a bird ...">
            <a:extLst>
              <a:ext uri="{FF2B5EF4-FFF2-40B4-BE49-F238E27FC236}">
                <a16:creationId xmlns:a16="http://schemas.microsoft.com/office/drawing/2014/main" id="{570044DD-849E-436B-A7C1-925FDC97CB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4766" y="4341210"/>
            <a:ext cx="4952517" cy="234463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Oval 8">
            <a:extLst>
              <a:ext uri="{FF2B5EF4-FFF2-40B4-BE49-F238E27FC236}">
                <a16:creationId xmlns:a16="http://schemas.microsoft.com/office/drawing/2014/main" id="{8EE88167-DA81-4A13-8830-D83315F563FA}"/>
              </a:ext>
            </a:extLst>
          </p:cNvPr>
          <p:cNvSpPr/>
          <p:nvPr/>
        </p:nvSpPr>
        <p:spPr>
          <a:xfrm>
            <a:off x="9609833" y="3592641"/>
            <a:ext cx="2633141" cy="2198428"/>
          </a:xfrm>
          <a:prstGeom prst="wedgeEllipseCallout">
            <a:avLst/>
          </a:prstGeom>
          <a:solidFill>
            <a:sysClr val="window" lastClr="FFFFFF"/>
          </a:solidFill>
          <a:ln w="15875" cap="flat" cmpd="sng" algn="ctr">
            <a:solidFill>
              <a:srgbClr val="94A0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rPr>
              <a:t>Aircraft damage due to Wild life on the increase causing disruptions in flight operations.</a:t>
            </a:r>
          </a:p>
        </p:txBody>
      </p:sp>
      <p:sp>
        <p:nvSpPr>
          <p:cNvPr id="2" name="Slide Number Placeholder 1">
            <a:extLst>
              <a:ext uri="{FF2B5EF4-FFF2-40B4-BE49-F238E27FC236}">
                <a16:creationId xmlns:a16="http://schemas.microsoft.com/office/drawing/2014/main" id="{94B66967-A8FD-4633-817D-E32E68BB1B0C}"/>
              </a:ext>
            </a:extLst>
          </p:cNvPr>
          <p:cNvSpPr>
            <a:spLocks noGrp="1"/>
          </p:cNvSpPr>
          <p:nvPr>
            <p:ph type="sldNum" sz="quarter" idx="10"/>
          </p:nvPr>
        </p:nvSpPr>
        <p:spPr/>
        <p:txBody>
          <a:bodyPr/>
          <a:lstStyle/>
          <a:p>
            <a:pPr fontAlgn="base">
              <a:spcBef>
                <a:spcPct val="0"/>
              </a:spcBef>
              <a:spcAft>
                <a:spcPct val="0"/>
              </a:spcAft>
              <a:defRPr/>
            </a:pPr>
            <a:fld id="{85BD550F-D438-42ED-AB6B-9AD6ABB6C7B4}" type="slidenum">
              <a:rPr lang="en-US" altLang="en-US" smtClean="0"/>
              <a:pPr fontAlgn="base">
                <a:spcBef>
                  <a:spcPct val="0"/>
                </a:spcBef>
                <a:spcAft>
                  <a:spcPct val="0"/>
                </a:spcAft>
                <a:defRPr/>
              </a:pPr>
              <a:t>7</a:t>
            </a:fld>
            <a:endParaRPr lang="en-US" altLang="en-US"/>
          </a:p>
        </p:txBody>
      </p:sp>
      <p:sp>
        <p:nvSpPr>
          <p:cNvPr id="10" name="TextBox 9">
            <a:extLst>
              <a:ext uri="{FF2B5EF4-FFF2-40B4-BE49-F238E27FC236}">
                <a16:creationId xmlns:a16="http://schemas.microsoft.com/office/drawing/2014/main" id="{65576FCE-CD2A-48C4-B695-D5AA9C0069EA}"/>
              </a:ext>
            </a:extLst>
          </p:cNvPr>
          <p:cNvSpPr txBox="1"/>
          <p:nvPr/>
        </p:nvSpPr>
        <p:spPr>
          <a:xfrm>
            <a:off x="1564073" y="385631"/>
            <a:ext cx="10424727" cy="46166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small" spc="-50" normalizeH="0" baseline="0" noProof="0" dirty="0">
                <a:ln>
                  <a:noFill/>
                </a:ln>
                <a:solidFill>
                  <a:srgbClr val="000000"/>
                </a:solidFill>
                <a:effectLst/>
                <a:uLnTx/>
                <a:uFillTx/>
                <a:latin typeface="Arial" panose="020B0604020202020204" pitchFamily="34" charset="0"/>
                <a:cs typeface="Arial" panose="020B0604020202020204" pitchFamily="34" charset="0"/>
              </a:rPr>
              <a:t>Occurrence by Category- Based on </a:t>
            </a:r>
            <a:r>
              <a:rPr kumimoji="0" lang="en-US" sz="2400" b="1" i="0" u="none" strike="noStrike" kern="0" cap="small" spc="-50" normalizeH="0" baseline="0" noProof="0" dirty="0" err="1">
                <a:ln>
                  <a:noFill/>
                </a:ln>
                <a:solidFill>
                  <a:srgbClr val="000000"/>
                </a:solidFill>
                <a:effectLst/>
                <a:uLnTx/>
                <a:uFillTx/>
                <a:latin typeface="Arial" panose="020B0604020202020204" pitchFamily="34" charset="0"/>
                <a:cs typeface="Arial" panose="020B0604020202020204" pitchFamily="34" charset="0"/>
              </a:rPr>
              <a:t>i</a:t>
            </a:r>
            <a:r>
              <a:rPr kumimoji="0" lang="en-US" sz="2400" b="1" i="0" u="none" strike="noStrike" kern="0" cap="small" spc="-50" normalizeH="0" baseline="0" noProof="0" dirty="0">
                <a:ln>
                  <a:noFill/>
                </a:ln>
                <a:solidFill>
                  <a:srgbClr val="000000"/>
                </a:solidFill>
                <a:effectLst/>
                <a:uLnTx/>
                <a:uFillTx/>
                <a:latin typeface="Arial" panose="020B0604020202020204" pitchFamily="34" charset="0"/>
                <a:cs typeface="Arial" panose="020B0604020202020204" pitchFamily="34" charset="0"/>
              </a:rPr>
              <a:t>-STARS Data</a:t>
            </a:r>
          </a:p>
        </p:txBody>
      </p:sp>
    </p:spTree>
    <p:extLst>
      <p:ext uri="{BB962C8B-B14F-4D97-AF65-F5344CB8AC3E}">
        <p14:creationId xmlns:p14="http://schemas.microsoft.com/office/powerpoint/2010/main" val="293777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B9FE23-25EF-4C53-8C46-DB33B5AE5834}"/>
              </a:ext>
            </a:extLst>
          </p:cNvPr>
          <p:cNvSpPr txBox="1">
            <a:spLocks/>
          </p:cNvSpPr>
          <p:nvPr/>
        </p:nvSpPr>
        <p:spPr>
          <a:xfrm>
            <a:off x="1398575" y="319483"/>
            <a:ext cx="10058400" cy="709081"/>
          </a:xfrm>
          <a:prstGeom prst="rect">
            <a:avLst/>
          </a:prstGeom>
        </p:spPr>
        <p:txBody>
          <a:bodyPr vert="horz" lIns="91440" tIns="45720" rIns="91440" bIns="45720" rtlCol="0" anchor="ctr">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2400" b="1" i="0" u="none" strike="noStrike" kern="1200" cap="small" spc="-5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Ground Handling Related Occurrences on the rise </a:t>
            </a:r>
          </a:p>
        </p:txBody>
      </p:sp>
      <p:pic>
        <p:nvPicPr>
          <p:cNvPr id="6" name="Picture 2" descr="510 Latest Airline disasters ideas | airline, aviation, aviation accidents">
            <a:extLst>
              <a:ext uri="{FF2B5EF4-FFF2-40B4-BE49-F238E27FC236}">
                <a16:creationId xmlns:a16="http://schemas.microsoft.com/office/drawing/2014/main" id="{0C8508FC-C3C7-4FDC-8549-D1B5424EA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722" y="1234847"/>
            <a:ext cx="7345876" cy="494912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84CA1D87-4FA0-4661-A47A-E1BD08DC6B65}"/>
              </a:ext>
            </a:extLst>
          </p:cNvPr>
          <p:cNvSpPr txBox="1">
            <a:spLocks/>
          </p:cNvSpPr>
          <p:nvPr/>
        </p:nvSpPr>
        <p:spPr>
          <a:xfrm>
            <a:off x="528917" y="1234848"/>
            <a:ext cx="3775956" cy="494912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002060"/>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002060"/>
              </a:buClr>
              <a:buFont typeface="Constantia" panose="02030602050306030303" pitchFamily="18"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002060"/>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002060"/>
              </a:buClr>
              <a:buFont typeface="Courier New" panose="02070309020205020404" pitchFamily="49" charset="0"/>
              <a:buChar char="o"/>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200"/>
              </a:spcAft>
              <a:buClrTx/>
              <a:buSzPct val="10000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 the growth of air traffic and the proliferation of third party ground handling companies, ground operations on airport aprons have become increasingly complex and potentially hazardous.</a:t>
            </a:r>
          </a:p>
          <a:p>
            <a:pPr marL="0" indent="0">
              <a:lnSpc>
                <a:spcPct val="100000"/>
              </a:lnSpc>
              <a:buClrTx/>
              <a:buNone/>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lnSpc>
                <a:spcPct val="100000"/>
              </a:lnSpc>
              <a:buClrTx/>
              <a:buNone/>
            </a:pPr>
            <a:endParaRPr lang="en-US" sz="1800" dirty="0">
              <a:solidFill>
                <a:srgbClr val="000000"/>
              </a:solidFill>
              <a:latin typeface="Arial" panose="020B0604020202020204" pitchFamily="34" charset="0"/>
              <a:cs typeface="Arial" panose="020B0604020202020204" pitchFamily="34" charset="0"/>
            </a:endParaRPr>
          </a:p>
          <a:p>
            <a:pPr marL="0" indent="0">
              <a:lnSpc>
                <a:spcPct val="100000"/>
              </a:lnSpc>
              <a:buClrTx/>
              <a:buNone/>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200"/>
              </a:spcBef>
              <a:spcAft>
                <a:spcPts val="200"/>
              </a:spcAft>
              <a:buClrTx/>
              <a:buSzPct val="10000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Time </a:t>
            </a:r>
            <a:r>
              <a:rPr lang="en-US" sz="1800" dirty="0">
                <a:solidFill>
                  <a:srgbClr val="000000"/>
                </a:solidFill>
                <a:latin typeface="Arial" panose="020B0604020202020204" pitchFamily="34" charset="0"/>
                <a:cs typeface="Arial" panose="020B0604020202020204" pitchFamily="34" charset="0"/>
              </a:rPr>
              <a:t>industry considers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conducting oversight of ground handling companies and flight safety services for a well interfaced safety management system.</a:t>
            </a:r>
          </a:p>
        </p:txBody>
      </p:sp>
      <p:sp>
        <p:nvSpPr>
          <p:cNvPr id="8" name="Explosion: 8 Points 7">
            <a:extLst>
              <a:ext uri="{FF2B5EF4-FFF2-40B4-BE49-F238E27FC236}">
                <a16:creationId xmlns:a16="http://schemas.microsoft.com/office/drawing/2014/main" id="{255C52E9-57A7-454F-92DC-A8B45A09D449}"/>
              </a:ext>
            </a:extLst>
          </p:cNvPr>
          <p:cNvSpPr/>
          <p:nvPr/>
        </p:nvSpPr>
        <p:spPr>
          <a:xfrm>
            <a:off x="9336739" y="2270589"/>
            <a:ext cx="2940425" cy="2554038"/>
          </a:xfrm>
          <a:prstGeom prst="irregularSeal1">
            <a:avLst/>
          </a:prstGeom>
          <a:solidFill>
            <a:srgbClr val="E48312"/>
          </a:solidFill>
          <a:ln w="15875"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Wrong Cargo Hold</a:t>
            </a:r>
          </a:p>
        </p:txBody>
      </p:sp>
      <p:sp>
        <p:nvSpPr>
          <p:cNvPr id="2" name="Slide Number Placeholder 1">
            <a:extLst>
              <a:ext uri="{FF2B5EF4-FFF2-40B4-BE49-F238E27FC236}">
                <a16:creationId xmlns:a16="http://schemas.microsoft.com/office/drawing/2014/main" id="{6FE95AAA-C52D-4303-A827-16565D6A335E}"/>
              </a:ext>
            </a:extLst>
          </p:cNvPr>
          <p:cNvSpPr>
            <a:spLocks noGrp="1"/>
          </p:cNvSpPr>
          <p:nvPr>
            <p:ph type="sldNum" sz="quarter" idx="10"/>
          </p:nvPr>
        </p:nvSpPr>
        <p:spPr/>
        <p:txBody>
          <a:bodyPr/>
          <a:lstStyle/>
          <a:p>
            <a:pPr fontAlgn="base">
              <a:spcBef>
                <a:spcPct val="0"/>
              </a:spcBef>
              <a:spcAft>
                <a:spcPct val="0"/>
              </a:spcAft>
              <a:defRPr/>
            </a:pPr>
            <a:fld id="{85BD550F-D438-42ED-AB6B-9AD6ABB6C7B4}" type="slidenum">
              <a:rPr lang="en-US" altLang="en-US" smtClean="0"/>
              <a:pPr fontAlgn="base">
                <a:spcBef>
                  <a:spcPct val="0"/>
                </a:spcBef>
                <a:spcAft>
                  <a:spcPct val="0"/>
                </a:spcAft>
                <a:defRPr/>
              </a:pPr>
              <a:t>8</a:t>
            </a:fld>
            <a:endParaRPr lang="en-US" altLang="en-US"/>
          </a:p>
        </p:txBody>
      </p:sp>
    </p:spTree>
    <p:extLst>
      <p:ext uri="{BB962C8B-B14F-4D97-AF65-F5344CB8AC3E}">
        <p14:creationId xmlns:p14="http://schemas.microsoft.com/office/powerpoint/2010/main" val="372696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FC991D-CAFA-409B-B6CD-EAE6BE7DEC12}"/>
              </a:ext>
            </a:extLst>
          </p:cNvPr>
          <p:cNvSpPr/>
          <p:nvPr/>
        </p:nvSpPr>
        <p:spPr>
          <a:xfrm>
            <a:off x="8238403" y="1296837"/>
            <a:ext cx="3509682" cy="4524315"/>
          </a:xfrm>
          <a:prstGeom prst="rect">
            <a:avLst/>
          </a:prstGeom>
        </p:spPr>
        <p:txBody>
          <a:bodyPr wrap="square">
            <a:spAutoFit/>
          </a:bodyPr>
          <a:lstStyle/>
          <a:p>
            <a:r>
              <a:rPr lang="en-US" dirty="0">
                <a:solidFill>
                  <a:srgbClr val="000000"/>
                </a:solidFill>
                <a:latin typeface="Arial" panose="020B0604020202020204" pitchFamily="34" charset="0"/>
                <a:cs typeface="Arial" panose="020B0604020202020204" pitchFamily="34" charset="0"/>
              </a:rPr>
              <a:t>Key challenges as identified by ICAO include:</a:t>
            </a:r>
          </a:p>
          <a:p>
            <a:pPr marL="342900" indent="-342900">
              <a:buFont typeface="+mj-lt"/>
              <a:buAutoNum type="arabicParenR"/>
            </a:pPr>
            <a:r>
              <a:rPr lang="en-US" dirty="0">
                <a:solidFill>
                  <a:srgbClr val="000000"/>
                </a:solidFill>
                <a:latin typeface="Arial" panose="020B0604020202020204"/>
              </a:rPr>
              <a:t>Lack of Qualified personnel to:</a:t>
            </a:r>
          </a:p>
          <a:p>
            <a:pPr marL="742950" lvl="1" indent="-285750">
              <a:buFont typeface="Symbol" panose="05050102010706020507" pitchFamily="18" charset="2"/>
              <a:buChar char="¾"/>
            </a:pPr>
            <a:r>
              <a:rPr lang="en-US" dirty="0">
                <a:solidFill>
                  <a:srgbClr val="000000"/>
                </a:solidFill>
                <a:latin typeface="Arial" panose="020B0604020202020204"/>
              </a:rPr>
              <a:t>establish credible investigation entities as well as to conduct the investigations.</a:t>
            </a:r>
          </a:p>
          <a:p>
            <a:pPr marL="742950" lvl="1" indent="-285750">
              <a:buFont typeface="Symbol" panose="05050102010706020507" pitchFamily="18" charset="2"/>
              <a:buChar char="¾"/>
            </a:pPr>
            <a:r>
              <a:rPr lang="en-US" dirty="0">
                <a:solidFill>
                  <a:srgbClr val="000000"/>
                </a:solidFill>
                <a:latin typeface="Arial" panose="020B0604020202020204"/>
              </a:rPr>
              <a:t>Develop appropriate legislation, regulations, and technical guidance material.</a:t>
            </a:r>
          </a:p>
          <a:p>
            <a:pPr marL="342900" indent="-342900">
              <a:buFont typeface="+mj-lt"/>
              <a:buAutoNum type="arabicParenR" startAt="2"/>
            </a:pPr>
            <a:r>
              <a:rPr lang="en-US" dirty="0">
                <a:solidFill>
                  <a:srgbClr val="000000"/>
                </a:solidFill>
                <a:latin typeface="Arial" panose="020B0604020202020204"/>
              </a:rPr>
              <a:t>Lack of training institutions for aircraft accident investigation in EAC and in Africa in general.</a:t>
            </a:r>
          </a:p>
        </p:txBody>
      </p:sp>
      <p:pic>
        <p:nvPicPr>
          <p:cNvPr id="8" name="Picture 7">
            <a:extLst>
              <a:ext uri="{FF2B5EF4-FFF2-40B4-BE49-F238E27FC236}">
                <a16:creationId xmlns:a16="http://schemas.microsoft.com/office/drawing/2014/main" id="{566BB97C-ACFE-4EE0-9A92-FCFEE627C550}"/>
              </a:ext>
            </a:extLst>
          </p:cNvPr>
          <p:cNvPicPr/>
          <p:nvPr/>
        </p:nvPicPr>
        <p:blipFill>
          <a:blip r:embed="rId3"/>
          <a:stretch>
            <a:fillRect/>
          </a:stretch>
        </p:blipFill>
        <p:spPr>
          <a:xfrm>
            <a:off x="227549" y="1295543"/>
            <a:ext cx="7015770" cy="5430248"/>
          </a:xfrm>
          <a:prstGeom prst="rect">
            <a:avLst/>
          </a:prstGeom>
        </p:spPr>
      </p:pic>
      <p:sp>
        <p:nvSpPr>
          <p:cNvPr id="9" name="Text Box 12">
            <a:extLst>
              <a:ext uri="{FF2B5EF4-FFF2-40B4-BE49-F238E27FC236}">
                <a16:creationId xmlns:a16="http://schemas.microsoft.com/office/drawing/2014/main" id="{0EC5D858-27D7-466B-8A5C-80F33DE2904D}"/>
              </a:ext>
            </a:extLst>
          </p:cNvPr>
          <p:cNvSpPr txBox="1"/>
          <p:nvPr/>
        </p:nvSpPr>
        <p:spPr>
          <a:xfrm>
            <a:off x="3379710" y="4077242"/>
            <a:ext cx="581025" cy="3460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b="1"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Rwanda</a:t>
            </a:r>
            <a:endPar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US" sz="900" b="1"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37%</a:t>
            </a:r>
            <a:endPar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13">
            <a:extLst>
              <a:ext uri="{FF2B5EF4-FFF2-40B4-BE49-F238E27FC236}">
                <a16:creationId xmlns:a16="http://schemas.microsoft.com/office/drawing/2014/main" id="{434A620E-FA62-435D-8779-A6E3A5C5D060}"/>
              </a:ext>
            </a:extLst>
          </p:cNvPr>
          <p:cNvSpPr txBox="1"/>
          <p:nvPr/>
        </p:nvSpPr>
        <p:spPr>
          <a:xfrm>
            <a:off x="3123759" y="4423319"/>
            <a:ext cx="680085" cy="3530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900" b="1"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Burundi</a:t>
            </a:r>
            <a:endPar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900" b="1"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32%</a:t>
            </a:r>
            <a:endPar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900" b="1"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6D023459-FD77-4958-9677-26C87938EC0E}"/>
              </a:ext>
            </a:extLst>
          </p:cNvPr>
          <p:cNvPicPr>
            <a:picLocks noChangeAspect="1"/>
          </p:cNvPicPr>
          <p:nvPr/>
        </p:nvPicPr>
        <p:blipFill>
          <a:blip r:embed="rId4"/>
          <a:stretch>
            <a:fillRect/>
          </a:stretch>
        </p:blipFill>
        <p:spPr>
          <a:xfrm>
            <a:off x="2930916" y="2456669"/>
            <a:ext cx="1664352" cy="268247"/>
          </a:xfrm>
          <a:prstGeom prst="rect">
            <a:avLst/>
          </a:prstGeom>
        </p:spPr>
      </p:pic>
      <p:pic>
        <p:nvPicPr>
          <p:cNvPr id="12" name="Picture 11">
            <a:extLst>
              <a:ext uri="{FF2B5EF4-FFF2-40B4-BE49-F238E27FC236}">
                <a16:creationId xmlns:a16="http://schemas.microsoft.com/office/drawing/2014/main" id="{2EF47A7A-5548-4E11-A5F3-59A542E5758A}"/>
              </a:ext>
            </a:extLst>
          </p:cNvPr>
          <p:cNvPicPr>
            <a:picLocks noChangeAspect="1"/>
          </p:cNvPicPr>
          <p:nvPr/>
        </p:nvPicPr>
        <p:blipFill>
          <a:blip r:embed="rId4"/>
          <a:stretch>
            <a:fillRect/>
          </a:stretch>
        </p:blipFill>
        <p:spPr>
          <a:xfrm>
            <a:off x="5305165" y="3112720"/>
            <a:ext cx="1664352" cy="268247"/>
          </a:xfrm>
          <a:prstGeom prst="rect">
            <a:avLst/>
          </a:prstGeom>
        </p:spPr>
      </p:pic>
      <p:sp>
        <p:nvSpPr>
          <p:cNvPr id="13" name="Rectangle 12">
            <a:extLst>
              <a:ext uri="{FF2B5EF4-FFF2-40B4-BE49-F238E27FC236}">
                <a16:creationId xmlns:a16="http://schemas.microsoft.com/office/drawing/2014/main" id="{67B128FC-9527-459A-BF37-278E2246DB59}"/>
              </a:ext>
            </a:extLst>
          </p:cNvPr>
          <p:cNvSpPr/>
          <p:nvPr/>
        </p:nvSpPr>
        <p:spPr>
          <a:xfrm>
            <a:off x="227549" y="5894794"/>
            <a:ext cx="2286000" cy="830997"/>
          </a:xfrm>
          <a:prstGeom prst="rect">
            <a:avLst/>
          </a:prstGeom>
        </p:spPr>
        <p:txBody>
          <a:bodyPr wrap="square">
            <a:spAutoFit/>
          </a:bodyPr>
          <a:lstStyle/>
          <a:p>
            <a:r>
              <a:rPr lang="en-US" sz="800" b="1" dirty="0">
                <a:solidFill>
                  <a:srgbClr val="000000"/>
                </a:solidFill>
                <a:latin typeface="Arial" panose="020B0604020202020204" pitchFamily="34" charset="0"/>
                <a:cs typeface="Arial" panose="020B0604020202020204" pitchFamily="34" charset="0"/>
              </a:rPr>
              <a:t>Notes:</a:t>
            </a:r>
          </a:p>
          <a:p>
            <a:pPr marL="171450" indent="-171450">
              <a:buFont typeface="Symbol" panose="05050102010706020507" pitchFamily="18" charset="2"/>
              <a:buChar char="¾"/>
            </a:pPr>
            <a:r>
              <a:rPr lang="en-US" sz="800" dirty="0">
                <a:solidFill>
                  <a:srgbClr val="000000"/>
                </a:solidFill>
                <a:latin typeface="Arial" panose="020B0604020202020204" pitchFamily="34" charset="0"/>
                <a:cs typeface="Arial" panose="020B0604020202020204" pitchFamily="34" charset="0"/>
              </a:rPr>
              <a:t>EAC Average EI of ICAO SARPs is 30.34%,</a:t>
            </a:r>
          </a:p>
          <a:p>
            <a:pPr marL="171450" indent="-171450">
              <a:buFont typeface="Symbol" panose="05050102010706020507" pitchFamily="18" charset="2"/>
              <a:buChar char="¾"/>
            </a:pPr>
            <a:r>
              <a:rPr lang="en-US" sz="800" dirty="0">
                <a:solidFill>
                  <a:srgbClr val="000000"/>
                </a:solidFill>
                <a:latin typeface="Arial" panose="020B0604020202020204" pitchFamily="34" charset="0"/>
                <a:cs typeface="Arial" panose="020B0604020202020204" pitchFamily="34" charset="0"/>
              </a:rPr>
              <a:t>AFI-Region Average EI of ICAO SARPs is 42%</a:t>
            </a:r>
          </a:p>
          <a:p>
            <a:pPr marL="171450" indent="-171450">
              <a:buFont typeface="Symbol" panose="05050102010706020507" pitchFamily="18" charset="2"/>
              <a:buChar char="¾"/>
            </a:pPr>
            <a:r>
              <a:rPr lang="en-US" sz="800" dirty="0">
                <a:solidFill>
                  <a:srgbClr val="000000"/>
                </a:solidFill>
                <a:latin typeface="Arial" panose="020B0604020202020204" pitchFamily="34" charset="0"/>
                <a:cs typeface="Arial" panose="020B0604020202020204" pitchFamily="34" charset="0"/>
              </a:rPr>
              <a:t>World Average EI of ICAO SARPs is 60%.</a:t>
            </a:r>
          </a:p>
        </p:txBody>
      </p:sp>
      <p:sp>
        <p:nvSpPr>
          <p:cNvPr id="14" name="TextBox 13">
            <a:extLst>
              <a:ext uri="{FF2B5EF4-FFF2-40B4-BE49-F238E27FC236}">
                <a16:creationId xmlns:a16="http://schemas.microsoft.com/office/drawing/2014/main" id="{68625687-0B82-45C3-9D78-D6309B16AACE}"/>
              </a:ext>
            </a:extLst>
          </p:cNvPr>
          <p:cNvSpPr txBox="1"/>
          <p:nvPr/>
        </p:nvSpPr>
        <p:spPr>
          <a:xfrm>
            <a:off x="1439205" y="414288"/>
            <a:ext cx="11060624" cy="46166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small" spc="-50" normalizeH="0" baseline="0" noProof="0" dirty="0">
                <a:ln>
                  <a:noFill/>
                </a:ln>
                <a:solidFill>
                  <a:srgbClr val="000000"/>
                </a:solidFill>
                <a:effectLst/>
                <a:uLnTx/>
                <a:uFillTx/>
                <a:latin typeface="Arial" panose="020B0604020202020204" pitchFamily="34" charset="0"/>
                <a:cs typeface="Arial" panose="020B0604020202020204" pitchFamily="34" charset="0"/>
              </a:rPr>
              <a:t>EAC Effective Implementation of ICAO Annex 13 SARPs</a:t>
            </a:r>
          </a:p>
        </p:txBody>
      </p:sp>
      <p:sp>
        <p:nvSpPr>
          <p:cNvPr id="15" name="Slide Number Placeholder 14">
            <a:extLst>
              <a:ext uri="{FF2B5EF4-FFF2-40B4-BE49-F238E27FC236}">
                <a16:creationId xmlns:a16="http://schemas.microsoft.com/office/drawing/2014/main" id="{438E96F5-9B79-44B0-B150-FCEA5E654594}"/>
              </a:ext>
            </a:extLst>
          </p:cNvPr>
          <p:cNvSpPr>
            <a:spLocks noGrp="1"/>
          </p:cNvSpPr>
          <p:nvPr>
            <p:ph type="sldNum" sz="quarter" idx="10"/>
          </p:nvPr>
        </p:nvSpPr>
        <p:spPr/>
        <p:txBody>
          <a:bodyPr/>
          <a:lstStyle/>
          <a:p>
            <a:pPr fontAlgn="base">
              <a:spcBef>
                <a:spcPct val="0"/>
              </a:spcBef>
              <a:spcAft>
                <a:spcPct val="0"/>
              </a:spcAft>
              <a:defRPr/>
            </a:pPr>
            <a:fld id="{85BD550F-D438-42ED-AB6B-9AD6ABB6C7B4}" type="slidenum">
              <a:rPr lang="en-US" altLang="en-US" smtClean="0"/>
              <a:pPr fontAlgn="base">
                <a:spcBef>
                  <a:spcPct val="0"/>
                </a:spcBef>
                <a:spcAft>
                  <a:spcPct val="0"/>
                </a:spcAft>
                <a:defRPr/>
              </a:pPr>
              <a:t>9</a:t>
            </a:fld>
            <a:endParaRPr lang="en-US" altLang="en-US"/>
          </a:p>
        </p:txBody>
      </p:sp>
    </p:spTree>
    <p:extLst>
      <p:ext uri="{BB962C8B-B14F-4D97-AF65-F5344CB8AC3E}">
        <p14:creationId xmlns:p14="http://schemas.microsoft.com/office/powerpoint/2010/main" val="857523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_Origin">
  <a:themeElements>
    <a:clrScheme name="SPU colour scheme">
      <a:dk1>
        <a:sysClr val="windowText" lastClr="000000"/>
      </a:dk1>
      <a:lt1>
        <a:srgbClr val="FFFFFF"/>
      </a:lt1>
      <a:dk2>
        <a:srgbClr val="464653"/>
      </a:dk2>
      <a:lt2>
        <a:srgbClr val="DDE9EC"/>
      </a:lt2>
      <a:accent1>
        <a:srgbClr val="00B0F0"/>
      </a:accent1>
      <a:accent2>
        <a:srgbClr val="29C000"/>
      </a:accent2>
      <a:accent3>
        <a:srgbClr val="FFFF00"/>
      </a:accent3>
      <a:accent4>
        <a:srgbClr val="192EF7"/>
      </a:accent4>
      <a:accent5>
        <a:srgbClr val="F6C120"/>
      </a:accent5>
      <a:accent6>
        <a:srgbClr val="638BAD"/>
      </a:accent6>
      <a:hlink>
        <a:srgbClr val="518592"/>
      </a:hlink>
      <a:folHlink>
        <a:srgbClr val="7F7F7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ysClr val="window" lastClr="FFFFFF"/>
    </a:lt1>
    <a:dk2>
      <a:srgbClr val="637052"/>
    </a:dk2>
    <a:lt2>
      <a:srgbClr val="CCDDEA"/>
    </a:lt2>
    <a:accent1>
      <a:srgbClr val="E48312"/>
    </a:accent1>
    <a:accent2>
      <a:srgbClr val="002060"/>
    </a:accent2>
    <a:accent3>
      <a:srgbClr val="865640"/>
    </a:accent3>
    <a:accent4>
      <a:srgbClr val="9B8357"/>
    </a:accent4>
    <a:accent5>
      <a:srgbClr val="C2BC80"/>
    </a:accent5>
    <a:accent6>
      <a:srgbClr val="94A088"/>
    </a:accent6>
    <a:hlink>
      <a:srgbClr val="637052"/>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rgbClr val="000000"/>
    </a:dk1>
    <a:lt1>
      <a:sysClr val="window" lastClr="FFFFFF"/>
    </a:lt1>
    <a:dk2>
      <a:srgbClr val="637052"/>
    </a:dk2>
    <a:lt2>
      <a:srgbClr val="CCDDEA"/>
    </a:lt2>
    <a:accent1>
      <a:srgbClr val="E48312"/>
    </a:accent1>
    <a:accent2>
      <a:srgbClr val="002060"/>
    </a:accent2>
    <a:accent3>
      <a:srgbClr val="865640"/>
    </a:accent3>
    <a:accent4>
      <a:srgbClr val="9B8357"/>
    </a:accent4>
    <a:accent5>
      <a:srgbClr val="C2BC80"/>
    </a:accent5>
    <a:accent6>
      <a:srgbClr val="94A088"/>
    </a:accent6>
    <a:hlink>
      <a:srgbClr val="637052"/>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14067</TotalTime>
  <Words>1363</Words>
  <Application>Microsoft Office PowerPoint</Application>
  <PresentationFormat>Widescreen</PresentationFormat>
  <Paragraphs>107</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Bookman Old Style</vt:lpstr>
      <vt:lpstr>Calibri</vt:lpstr>
      <vt:lpstr>Gill Sans MT</vt:lpstr>
      <vt:lpstr>Symbol</vt:lpstr>
      <vt:lpstr>Times New Roman</vt:lpstr>
      <vt:lpstr>Wingdings</vt:lpstr>
      <vt:lpstr>Wingdings 3</vt:lpstr>
      <vt:lpstr>5_Origin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Sector Retreat October 2020</dc:title>
  <dc:creator>Samuel Imananiyogakiza</dc:creator>
  <cp:lastModifiedBy>Biggie Zimvumi</cp:lastModifiedBy>
  <cp:revision>326</cp:revision>
  <cp:lastPrinted>2021-11-18T13:44:52Z</cp:lastPrinted>
  <dcterms:created xsi:type="dcterms:W3CDTF">2020-10-14T10:26:09Z</dcterms:created>
  <dcterms:modified xsi:type="dcterms:W3CDTF">2024-05-14T13:09:41Z</dcterms:modified>
</cp:coreProperties>
</file>