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4607"/>
  </p:normalViewPr>
  <p:slideViewPr>
    <p:cSldViewPr snapToGrid="0">
      <p:cViewPr varScale="1">
        <p:scale>
          <a:sx n="106" d="100"/>
          <a:sy n="106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CB85E-F3CE-42CE-A6BF-75864B05F2FC}" type="datetimeFigureOut">
              <a:rPr lang="en-UG" smtClean="0"/>
              <a:t>5/16/24</a:t>
            </a:fld>
            <a:endParaRPr lang="en-U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7A803-1A96-444A-8F92-3A061815C430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51861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CASSOA Logo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70FCA-18CE-7E2A-7992-A9B3F278F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029AF-61A3-0449-9D0A-2B338B717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C36E8-B13B-FED9-38A0-1A181101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FCE74-B178-CCBD-23D1-D5B01489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93CAB-64C4-2412-5C49-3C30A0DE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82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A7B3-B424-3A48-2F91-CB0F649C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415172-43E5-8D49-9020-AAFBAD617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B8341-0A39-4A46-BFBC-9DBEDD47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B3BEC-FE33-8A52-3BA5-14539F47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67EA8-419B-341B-9565-14EEFD19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32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59DA5-C237-3792-DB73-8866136CE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25E87-3229-F116-D879-C541D9E1D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A7BA6-33EC-0DFB-4E4C-25C1E03A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A6190-C52F-9E04-F08A-A84FA60E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00EB4-BDA4-F2EC-557D-2DAF5CBD8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73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B87B-BFB7-D9E9-2B67-56617C77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2EE84-EA56-8BD9-772D-87057C78C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AAA15-0B1A-8DE2-567D-0A998214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6E75B-1EE2-68B3-9B54-F802CE79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829A-75B3-8423-CEB3-39BFDA59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64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B8BC-7132-1777-60F0-086F70FC2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75912-6F4A-7275-19A5-6854AB721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5071A-EC09-1066-30BD-44302B86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8D428-0346-AAC5-FCC6-F2179CD4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3412D-9A2B-CE6C-29AD-E753AC85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1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517BF-2A61-E8C9-F566-0C1C2AC2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640F6-C7BC-2C0C-F000-862A0DF18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6315E-1AD0-264E-3993-E3854FA60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529F6-CD67-A6BE-C9A9-B0396AB9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3C30B-FC3C-CE36-770A-36EBE523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CEBA1-B734-1091-5E70-27151024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2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170E-FB94-E556-9D74-ADDC0978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F976C-7177-A8BB-4FBF-D51833738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E01BB-D16F-6045-6C74-18555D5D4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3620A-6BCB-0C8B-7909-6CDDE81C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659C4-E70A-B461-9581-DF1D48232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4E05A5-9F99-CEC4-B53E-24ED46157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AAAC00-7B42-25C4-8B06-09062AF08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84F8CD-83FF-32D1-BAB0-5F8562DD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3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AAE08-A78F-FD07-14B2-DB4E49F7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00C35-2B2E-F017-2CB8-A20EF239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5D2ED-71F6-23BF-EE8D-2BAF8E5E2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3D76D-9713-01AF-BB20-A436425BC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54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224DF-FD68-60F5-DF70-FBB966B89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4EDB3-F94E-38CF-6F8F-B5295B87F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558C4-AA93-FA20-ECB2-EFE584419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3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BF990-0DF0-95BF-17B8-DEE3161A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3108F-C742-8284-867F-2F3A9B6BC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F356C-B108-42B4-B35D-A3B0B9E7C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F504D-7982-D4B2-FBBA-475711F8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A97-1F40-76AD-E927-81C73368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8A485-9237-6866-282F-DF8B4451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00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8356E-28B6-17EB-16DE-F929D0554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5FE26-DC36-F135-C367-826C0A827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73B8B-2711-A7E3-0C50-D3BE4F145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D8C61-B6DA-1B37-6244-4625B1FA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846D-E961-497B-B9D4-B77D4375A54F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AF61F-B5AB-297C-5D95-9C388E9D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DB217-0D6B-7C14-FC46-92ED7681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72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BE670-86A0-108B-BD1B-EC588634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B48D3-5E3B-59BF-C824-9F03812F8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69BC8-3122-200B-1F04-7A4027B3B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846D-E961-497B-B9D4-B77D4375A54F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12337-1439-704D-C888-94DC2ED49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F672B-9C27-5D0C-D8B1-8867B1BD7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F1D5E-0779-45EA-B86C-11BEF28C6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76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essbooks.bccampus.ca/esm1/chapter/chapter-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20843&amp;picture=security-machin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4free.org/photo/13653/audit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success-career-man-career-ladder-805552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09A1429-258F-13B7-11DD-A414F0D50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13" y="1805807"/>
            <a:ext cx="9793574" cy="3549964"/>
          </a:xfrm>
          <a:prstGeom prst="flowChartAlternateProcess">
            <a:avLst/>
          </a:prstGeom>
          <a:noFill/>
        </p:spPr>
        <p:txBody>
          <a:bodyPr>
            <a:normAutofit fontScale="90000"/>
          </a:bodyPr>
          <a:lstStyle/>
          <a:p>
            <a:pPr algn="ctr"/>
            <a:r>
              <a:rPr lang="en-UG" sz="4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“Enhancing Aviation Security and Facilitation: the Roles of Regional Safety and Security Oversight </a:t>
            </a:r>
            <a:r>
              <a:rPr lang="en-UG" sz="4400" b="1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Organizations”</a:t>
            </a:r>
            <a:br>
              <a:rPr lang="en-US" sz="4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4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PHILBERT BAKILANA</a:t>
            </a:r>
            <a:b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PRINCIPAL AVIATION SECURITY OFFICER – CASSOA</a:t>
            </a:r>
            <a:b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16th May 2024</a:t>
            </a:r>
            <a:endParaRPr lang="en-GB" dirty="0">
              <a:solidFill>
                <a:srgbClr val="F366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F101DE-62BE-514D-544A-658139087B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0"/>
          <a:stretch/>
        </p:blipFill>
        <p:spPr>
          <a:xfrm>
            <a:off x="156400" y="216276"/>
            <a:ext cx="4055249" cy="158953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019737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Way Forward  </a:t>
            </a:r>
            <a:br>
              <a:rPr lang="en-GB" b="1" dirty="0">
                <a:latin typeface="Century Gothic" panose="020B0502020202020204" pitchFamily="34" charset="0"/>
              </a:rPr>
            </a:br>
            <a:endParaRPr lang="en-GB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01E6D6D-9D49-B7B7-4399-B5F8012B5F5E}"/>
              </a:ext>
            </a:extLst>
          </p:cNvPr>
          <p:cNvSpPr txBox="1"/>
          <p:nvPr/>
        </p:nvSpPr>
        <p:spPr>
          <a:xfrm>
            <a:off x="1130300" y="1722666"/>
            <a:ext cx="97155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Implementation of API/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PNR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Cooperation with ICAO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ESAF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Capacity building programmes and activities; and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</a:t>
            </a:r>
            <a:r>
              <a:rPr lang="en-GB" sz="3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lementation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sustainable funding mechanism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dirty="0"/>
              <a:t>;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3931749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838200" y="969818"/>
            <a:ext cx="11353800" cy="562494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701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701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18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18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 panose="05020102010507070707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altLang="en-US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73091"/>
          </a:xfrm>
          <a:prstGeom prst="rect">
            <a:avLst/>
          </a:prstGeom>
        </p:spPr>
      </p:pic>
      <p:sp>
        <p:nvSpPr>
          <p:cNvPr id="7" name="Subtitle 5"/>
          <p:cNvSpPr txBox="1"/>
          <p:nvPr/>
        </p:nvSpPr>
        <p:spPr>
          <a:xfrm>
            <a:off x="496329" y="3589680"/>
            <a:ext cx="11353800" cy="260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          Thank you……</a:t>
            </a:r>
          </a:p>
          <a:p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GB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598"/>
            <a:ext cx="12192000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DF62FC0-9903-5D83-1DF6-BA3563AA31EE}"/>
              </a:ext>
            </a:extLst>
          </p:cNvPr>
          <p:cNvSpPr txBox="1"/>
          <p:nvPr/>
        </p:nvSpPr>
        <p:spPr>
          <a:xfrm>
            <a:off x="717161" y="1817747"/>
            <a:ext cx="6248400" cy="259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Membership of EAC CASSOA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Activities to Support Partner States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Challenges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Way Forward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8D41A9-4A8E-6BF3-93C8-DE6F28DF5723}"/>
              </a:ext>
            </a:extLst>
          </p:cNvPr>
          <p:cNvSpPr txBox="1"/>
          <p:nvPr/>
        </p:nvSpPr>
        <p:spPr>
          <a:xfrm>
            <a:off x="1435100" y="46412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132437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Membership of the EAC</a:t>
            </a:r>
            <a:endParaRPr lang="en-GB" b="1" dirty="0">
              <a:effectLst>
                <a:glow rad="165100">
                  <a:schemeClr val="bg1"/>
                </a:glo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67489A8-78D7-E805-D508-16E168DD42DA}"/>
              </a:ext>
            </a:extLst>
          </p:cNvPr>
          <p:cNvSpPr txBox="1"/>
          <p:nvPr/>
        </p:nvSpPr>
        <p:spPr>
          <a:xfrm>
            <a:off x="933060" y="1502229"/>
            <a:ext cx="7271139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74930" lvl="0" indent="0" algn="just" defTabSz="914400" rtl="0" eaLnBrk="1" fontAlgn="auto" latinLnBrk="0" hangingPunct="1">
              <a:lnSpc>
                <a:spcPct val="150000"/>
              </a:lnSpc>
              <a:spcBef>
                <a:spcPts val="122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EAC-CASSOA is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RSOO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established by the East African Community Partner States primarily to provide a common legislative framework and mechanism for the Partner States to fulfil their international civil aviation safety and security oversight obligations under the Chicago Convention and its Annexes thereto. 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991CFAF3-1781-5F89-28E6-6F5BE02F9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597" y="1790343"/>
            <a:ext cx="3691005" cy="313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32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Activities to Support Partner States</a:t>
            </a:r>
            <a:br>
              <a:rPr lang="en-GB" b="1" dirty="0">
                <a:latin typeface="Century Gothic" panose="020B0502020202020204" pitchFamily="34" charset="0"/>
              </a:rPr>
            </a:br>
            <a:endParaRPr lang="en-GB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3DBA132-FE02-9EC0-40C5-6B8D2E0B25AA}"/>
              </a:ext>
            </a:extLst>
          </p:cNvPr>
          <p:cNvSpPr txBox="1"/>
          <p:nvPr/>
        </p:nvSpPr>
        <p:spPr>
          <a:xfrm>
            <a:off x="838200" y="1502229"/>
            <a:ext cx="7086600" cy="3454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main objective is to facilitate efficient and effective security oversight of aviation operations in the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 States by:-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development and routine review of civil aviation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AVSEC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regulations and </a:t>
            </a: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support to the EAC Partner States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B7D1B2-1618-2E04-EE97-596B0AC45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24800" y="1645838"/>
            <a:ext cx="4267200" cy="357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3741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Activities to Support Partner States</a:t>
            </a:r>
            <a:br>
              <a:rPr lang="en-GB" b="1" dirty="0">
                <a:latin typeface="Century Gothic" panose="020B0502020202020204" pitchFamily="34" charset="0"/>
              </a:rPr>
            </a:br>
            <a:endParaRPr lang="en-GB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0932095-E40B-0A27-51C2-EE3E6263C925}"/>
              </a:ext>
            </a:extLst>
          </p:cNvPr>
          <p:cNvSpPr txBox="1"/>
          <p:nvPr/>
        </p:nvSpPr>
        <p:spPr>
          <a:xfrm>
            <a:off x="1041400" y="1576979"/>
            <a:ext cx="7404100" cy="203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Joint activities with ICAO Regional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Office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ESAF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workshops and training activities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D7C378-595F-33AF-994E-330E7178E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07262" y="2133600"/>
            <a:ext cx="4484738" cy="324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9334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8415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ICAO</a:t>
            </a:r>
            <a:r>
              <a:rPr lang="en-GB" sz="4800" b="1" dirty="0"/>
              <a:t> 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USAP CMA SCORES IN THE EAC</a:t>
            </a:r>
            <a:endParaRPr lang="en-GB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3161E0C-90C3-66D7-DD37-457C43D2E7BC}"/>
              </a:ext>
            </a:extLst>
          </p:cNvPr>
          <p:cNvSpPr txBox="1"/>
          <p:nvPr/>
        </p:nvSpPr>
        <p:spPr>
          <a:xfrm>
            <a:off x="933061" y="1748849"/>
            <a:ext cx="741084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GB" sz="3200" dirty="0"/>
              <a:t>The current USAP CMA global average score is 72.77 %, AFI Region Average Score is 64.31% and </a:t>
            </a:r>
            <a:r>
              <a:rPr lang="en-GB" sz="3200" dirty="0" err="1"/>
              <a:t>ESAF</a:t>
            </a:r>
            <a:r>
              <a:rPr lang="en-GB" sz="3200" dirty="0"/>
              <a:t> Region Average Score is 66.46%. The graph indicates the scores of USAP CMA in the EAC region which is above the AFI and </a:t>
            </a:r>
            <a:r>
              <a:rPr lang="en-GB" sz="3200" dirty="0" err="1"/>
              <a:t>ESAF</a:t>
            </a:r>
            <a:r>
              <a:rPr lang="en-GB" sz="3200" dirty="0"/>
              <a:t> regions average score. This means that the EAC region is performing well in the USAP CMA audits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B0BF7E-843C-534C-5E87-0B6473FAB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20100" y="2025520"/>
            <a:ext cx="4000500" cy="35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9531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ICAO</a:t>
            </a:r>
            <a:r>
              <a:rPr lang="en-GB" sz="4800" b="1" dirty="0"/>
              <a:t> </a:t>
            </a: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USAP CMA SCORES IN THE EAC</a:t>
            </a:r>
            <a:endParaRPr lang="en-GB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97F99F6-7340-60A2-87C2-CF558E4E1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482540"/>
              </p:ext>
            </p:extLst>
          </p:nvPr>
        </p:nvGraphicFramePr>
        <p:xfrm>
          <a:off x="1186498" y="1095572"/>
          <a:ext cx="8452802" cy="4963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581342" imgH="2752659" progId="Excel.Sheet.12">
                  <p:embed/>
                </p:oleObj>
              </mc:Choice>
              <mc:Fallback>
                <p:oleObj name="Worksheet" r:id="rId3" imgW="4581342" imgH="275265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FFE07EC-4217-73F6-E0D2-E83BBBAAF1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6498" y="1095572"/>
                        <a:ext cx="8452802" cy="4963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F1E1CEA-B442-CAAB-4688-C70F01732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" y="5080000"/>
            <a:ext cx="6527800" cy="4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5804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Success Factors</a:t>
            </a:r>
            <a:br>
              <a:rPr lang="en-GB" b="1" dirty="0">
                <a:latin typeface="Century Gothic" panose="020B0502020202020204" pitchFamily="34" charset="0"/>
              </a:rPr>
            </a:br>
            <a:endParaRPr lang="en-GB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261A85F-03CE-3541-43F6-20E427C4A194}"/>
              </a:ext>
            </a:extLst>
          </p:cNvPr>
          <p:cNvSpPr txBox="1"/>
          <p:nvPr/>
        </p:nvSpPr>
        <p:spPr>
          <a:xfrm>
            <a:off x="838200" y="1596951"/>
            <a:ext cx="9753600" cy="3442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Cooperation from States</a:t>
            </a: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States to share resources</a:t>
            </a: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Agency focused to its mandate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Workshops and training activities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Readiness assessments.</a:t>
            </a: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A3F95E-CC83-6A5D-5FEF-AFED142B1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03336" y="1212980"/>
            <a:ext cx="5007886" cy="35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3841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E0834-00C2-F6BA-FDF3-B565D43D1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F20EB-7339-95C0-01A7-DA937B5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2268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Challenges</a:t>
            </a:r>
            <a:endParaRPr lang="en-GB" b="1" dirty="0">
              <a:effectLst>
                <a:glow rad="165100">
                  <a:schemeClr val="bg1"/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A825F4-326E-7A72-BAF9-93F7D4DB6DD3}"/>
              </a:ext>
            </a:extLst>
          </p:cNvPr>
          <p:cNvSpPr txBox="1">
            <a:spLocks/>
          </p:cNvSpPr>
          <p:nvPr/>
        </p:nvSpPr>
        <p:spPr>
          <a:xfrm>
            <a:off x="838200" y="1362269"/>
            <a:ext cx="10515600" cy="3993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6DFB14-8E5C-CDBD-A3AA-F262CFDDB28A}"/>
              </a:ext>
            </a:extLst>
          </p:cNvPr>
          <p:cNvCxnSpPr/>
          <p:nvPr/>
        </p:nvCxnSpPr>
        <p:spPr>
          <a:xfrm>
            <a:off x="933061" y="1212980"/>
            <a:ext cx="5162939" cy="0"/>
          </a:xfrm>
          <a:prstGeom prst="line">
            <a:avLst/>
          </a:prstGeom>
          <a:ln w="57150">
            <a:solidFill>
              <a:srgbClr val="F36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2DA75E8-DE68-1D1B-95F2-593C7D2238B6}"/>
              </a:ext>
            </a:extLst>
          </p:cNvPr>
          <p:cNvSpPr txBox="1"/>
          <p:nvPr/>
        </p:nvSpPr>
        <p:spPr>
          <a:xfrm>
            <a:off x="933060" y="1928717"/>
            <a:ext cx="804583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implementation of Annex 09-Facilitation provisions (API/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PNR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Resolution of USAP CMA findings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Protocol Question requirements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Partner States onboarding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G" sz="2400" dirty="0"/>
          </a:p>
        </p:txBody>
      </p:sp>
    </p:spTree>
    <p:extLst>
      <p:ext uri="{BB962C8B-B14F-4D97-AF65-F5344CB8AC3E}">
        <p14:creationId xmlns:p14="http://schemas.microsoft.com/office/powerpoint/2010/main" val="2521837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320</Words>
  <Application>Microsoft Macintosh PowerPoint</Application>
  <PresentationFormat>Widescreen</PresentationFormat>
  <Paragraphs>46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Tahoma</vt:lpstr>
      <vt:lpstr>Wingdings</vt:lpstr>
      <vt:lpstr>Office Theme</vt:lpstr>
      <vt:lpstr>Worksheet</vt:lpstr>
      <vt:lpstr>“Enhancing Aviation Security and Facilitation: the Roles of Regional Safety and Security Oversight Organizations”  PHILBERT BAKILANA PRINCIPAL AVIATION SECURITY OFFICER – CASSOA  16th May 2024</vt:lpstr>
      <vt:lpstr>Contents</vt:lpstr>
      <vt:lpstr>Membership of the EAC</vt:lpstr>
      <vt:lpstr> Activities to Support Partner States </vt:lpstr>
      <vt:lpstr> Activities to Support Partner States </vt:lpstr>
      <vt:lpstr>ICAO USAP CMA SCORES IN THE EAC</vt:lpstr>
      <vt:lpstr>ICAO USAP CMA SCORES IN THE EAC</vt:lpstr>
      <vt:lpstr> Success Factors </vt:lpstr>
      <vt:lpstr>Challenges</vt:lpstr>
      <vt:lpstr> Way Forward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Mochere</dc:creator>
  <cp:lastModifiedBy>Emilius Sasiyo</cp:lastModifiedBy>
  <cp:revision>10</cp:revision>
  <dcterms:created xsi:type="dcterms:W3CDTF">2024-05-07T09:20:29Z</dcterms:created>
  <dcterms:modified xsi:type="dcterms:W3CDTF">2024-05-16T07:24:08Z</dcterms:modified>
</cp:coreProperties>
</file>