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4676"/>
  </p:normalViewPr>
  <p:slideViewPr>
    <p:cSldViewPr snapToGrid="0">
      <p:cViewPr varScale="1">
        <p:scale>
          <a:sx n="106" d="100"/>
          <a:sy n="106" d="100"/>
        </p:scale>
        <p:origin x="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70FCA-18CE-7E2A-7992-A9B3F278F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029AF-61A3-0449-9D0A-2B338B717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C36E8-B13B-FED9-38A0-1A181101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FCE74-B178-CCBD-23D1-D5B01489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93CAB-64C4-2412-5C49-3C30A0DE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82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A7B3-B424-3A48-2F91-CB0F649C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415172-43E5-8D49-9020-AAFBAD617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B8341-0A39-4A46-BFBC-9DBEDD47F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B3BEC-FE33-8A52-3BA5-14539F47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67EA8-419B-341B-9565-14EEFD19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32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59DA5-C237-3792-DB73-8866136CE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C25E87-3229-F116-D879-C541D9E1D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A7BA6-33EC-0DFB-4E4C-25C1E03A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A6190-C52F-9E04-F08A-A84FA60E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00EB4-BDA4-F2EC-557D-2DAF5CBD8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73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B87B-BFB7-D9E9-2B67-56617C77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2EE84-EA56-8BD9-772D-87057C78C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AAA15-0B1A-8DE2-567D-0A998214D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6E75B-1EE2-68B3-9B54-F802CE79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D829A-75B3-8423-CEB3-39BFDA59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64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B8BC-7132-1777-60F0-086F70FC2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75912-6F4A-7275-19A5-6854AB721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5071A-EC09-1066-30BD-44302B863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8D428-0346-AAC5-FCC6-F2179CD4C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3412D-9A2B-CE6C-29AD-E753AC854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1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517BF-2A61-E8C9-F566-0C1C2AC2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640F6-C7BC-2C0C-F000-862A0DF18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6315E-1AD0-264E-3993-E3854FA60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529F6-CD67-A6BE-C9A9-B0396AB9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3C30B-FC3C-CE36-770A-36EBE523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CEBA1-B734-1091-5E70-271510247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12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170E-FB94-E556-9D74-ADDC0978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F976C-7177-A8BB-4FBF-D51833738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E01BB-D16F-6045-6C74-18555D5D4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3620A-6BCB-0C8B-7909-6CDDE81C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C659C4-E70A-B461-9581-DF1D48232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4E05A5-9F99-CEC4-B53E-24ED46157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AAAC00-7B42-25C4-8B06-09062AF08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84F8CD-83FF-32D1-BAB0-5F8562DD5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3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AAE08-A78F-FD07-14B2-DB4E49F77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00C35-2B2E-F017-2CB8-A20EF2393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5D2ED-71F6-23BF-EE8D-2BAF8E5E2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C3D76D-9713-01AF-BB20-A436425BC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54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224DF-FD68-60F5-DF70-FBB966B89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4EDB3-F94E-38CF-6F8F-B5295B87F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558C4-AA93-FA20-ECB2-EFE584419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53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BF990-0DF0-95BF-17B8-DEE3161A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3108F-C742-8284-867F-2F3A9B6B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F356C-B108-42B4-B35D-A3B0B9E7C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F504D-7982-D4B2-FBBA-475711F86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A97-1F40-76AD-E927-81C73368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8A485-9237-6866-282F-DF8B4451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00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8356E-28B6-17EB-16DE-F929D0554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5FE26-DC36-F135-C367-826C0A827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73B8B-2711-A7E3-0C50-D3BE4F145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D8C61-B6DA-1B37-6244-4625B1FA1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AF61F-B5AB-297C-5D95-9C388E9D8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DB217-0D6B-7C14-FC46-92ED7681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72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BE670-86A0-108B-BD1B-EC588634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B48D3-5E3B-59BF-C824-9F03812F8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69BC8-3122-200B-1F04-7A4027B3B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846D-E961-497B-B9D4-B77D4375A54F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12337-1439-704D-C888-94DC2ED49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F672B-9C27-5D0C-D8B1-8867B1BD7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76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09A1429-258F-13B7-11DD-A414F0D50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213" y="1805806"/>
            <a:ext cx="9793574" cy="4943909"/>
          </a:xfrm>
          <a:prstGeom prst="flowChartAlternateProcess">
            <a:avLst/>
          </a:prstGeom>
          <a:noFill/>
        </p:spPr>
        <p:txBody>
          <a:bodyPr>
            <a:normAutofit fontScale="9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0070C0"/>
                </a:solidFill>
                <a:ea typeface="+mj-ea"/>
              </a:rPr>
              <a:t>6</a:t>
            </a:r>
            <a:r>
              <a:rPr lang="en-US" sz="2200" b="1" baseline="30000" dirty="0">
                <a:solidFill>
                  <a:srgbClr val="0070C0"/>
                </a:solidFill>
                <a:ea typeface="+mj-ea"/>
              </a:rPr>
              <a:t>TH</a:t>
            </a:r>
            <a:r>
              <a:rPr lang="en-US" sz="2200" b="1" dirty="0">
                <a:solidFill>
                  <a:srgbClr val="0070C0"/>
                </a:solidFill>
                <a:ea typeface="+mj-ea"/>
              </a:rPr>
              <a:t> EAC AVIATION SYMPOSIUM</a:t>
            </a:r>
            <a:br>
              <a:rPr lang="en-US" sz="2200" b="1" dirty="0">
                <a:solidFill>
                  <a:srgbClr val="00B050"/>
                </a:solidFill>
              </a:rPr>
            </a:br>
            <a:r>
              <a:rPr lang="en-US" sz="2200" b="1" dirty="0">
                <a:solidFill>
                  <a:srgbClr val="00B050"/>
                </a:solidFill>
              </a:rPr>
              <a:t>15</a:t>
            </a:r>
            <a:r>
              <a:rPr lang="en-US" sz="2200" b="1" baseline="30000" dirty="0">
                <a:solidFill>
                  <a:srgbClr val="00B050"/>
                </a:solidFill>
              </a:rPr>
              <a:t>th</a:t>
            </a:r>
            <a:r>
              <a:rPr lang="en-US" sz="2200" b="1" dirty="0">
                <a:solidFill>
                  <a:srgbClr val="00B050"/>
                </a:solidFill>
              </a:rPr>
              <a:t> – 16</a:t>
            </a:r>
            <a:r>
              <a:rPr lang="en-US" sz="2200" b="1" baseline="30000" dirty="0">
                <a:solidFill>
                  <a:srgbClr val="00B050"/>
                </a:solidFill>
              </a:rPr>
              <a:t>th</a:t>
            </a:r>
            <a:r>
              <a:rPr lang="en-US" sz="2200" b="1" dirty="0">
                <a:solidFill>
                  <a:srgbClr val="00B050"/>
                </a:solidFill>
              </a:rPr>
              <a:t> May 2024</a:t>
            </a:r>
            <a:br>
              <a:rPr lang="en-US" sz="3100" b="1" dirty="0">
                <a:solidFill>
                  <a:srgbClr val="00B050"/>
                </a:solidFill>
              </a:rPr>
            </a:br>
            <a:br>
              <a:rPr lang="en-US" sz="4400" b="1" dirty="0">
                <a:solidFill>
                  <a:srgbClr val="00B050"/>
                </a:solidFill>
              </a:rPr>
            </a:br>
            <a:r>
              <a:rPr lang="en-US" sz="3100" b="1" i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Examining legal considerations related to air traffic control, airspace management, and air navigation services visa vie growing traffic density</a:t>
            </a:r>
            <a:br>
              <a:rPr lang="en-US" sz="3100" b="1" i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</a:br>
            <a:br>
              <a:rPr lang="en-US" sz="3100" b="1" i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</a:br>
            <a:r>
              <a:rPr lang="en-US" sz="3100" b="1" i="1" dirty="0" err="1">
                <a:solidFill>
                  <a:srgbClr val="00B050"/>
                </a:solidFill>
              </a:rPr>
              <a:t>Shukuru</a:t>
            </a:r>
            <a:r>
              <a:rPr lang="en-US" sz="3100" b="1" i="1" dirty="0">
                <a:solidFill>
                  <a:srgbClr val="00B050"/>
                </a:solidFill>
              </a:rPr>
              <a:t> Andrew </a:t>
            </a:r>
            <a:r>
              <a:rPr lang="en-US" sz="3100" b="1" i="1" dirty="0" err="1">
                <a:solidFill>
                  <a:srgbClr val="00B050"/>
                </a:solidFill>
              </a:rPr>
              <a:t>Nziku</a:t>
            </a:r>
            <a:br>
              <a:rPr lang="en-US" sz="3100" b="1" i="1" dirty="0">
                <a:solidFill>
                  <a:srgbClr val="00B050"/>
                </a:solidFill>
              </a:rPr>
            </a:br>
            <a:r>
              <a:rPr lang="en-US" sz="3100" b="1" i="1" dirty="0">
                <a:solidFill>
                  <a:srgbClr val="00B050"/>
                </a:solidFill>
              </a:rPr>
              <a:t>Chief ATM - TCAA</a:t>
            </a:r>
            <a:br>
              <a:rPr lang="en-US" sz="6600" b="1" dirty="0">
                <a:solidFill>
                  <a:srgbClr val="00B050"/>
                </a:solidFill>
              </a:rPr>
            </a:br>
            <a:br>
              <a:rPr lang="en-US" sz="4400" b="1" i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</a:br>
            <a:endParaRPr lang="en-GB" dirty="0">
              <a:solidFill>
                <a:srgbClr val="F366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F101DE-62BE-514D-544A-658139087B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30"/>
          <a:stretch/>
        </p:blipFill>
        <p:spPr>
          <a:xfrm>
            <a:off x="156400" y="216276"/>
            <a:ext cx="4055249" cy="158953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0197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r>
              <a:rPr lang="en-GB" b="1" dirty="0">
                <a:effectLst>
                  <a:glow rad="1651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ATM INITIATIVES….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C6B82-35F6-5C56-1D3A-5F0419F32A8C}"/>
              </a:ext>
            </a:extLst>
          </p:cNvPr>
          <p:cNvSpPr txBox="1">
            <a:spLocks/>
          </p:cNvSpPr>
          <p:nvPr/>
        </p:nvSpPr>
        <p:spPr bwMode="auto">
          <a:xfrm>
            <a:off x="245295" y="1151146"/>
            <a:ext cx="11336592" cy="438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8975" lvl="1" indent="-688975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3"/>
            </a:pPr>
            <a:r>
              <a:rPr lang="en-US" sz="3200" b="1" dirty="0"/>
              <a:t>Standardized Training of Personnel</a:t>
            </a:r>
          </a:p>
          <a:p>
            <a:pPr marL="1423988" lvl="1" indent="-688975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3200" dirty="0"/>
              <a:t>Standardized/Harmonized training of personnel is essential for ensuring uniform standards of safety and competence across EAC region.</a:t>
            </a:r>
          </a:p>
          <a:p>
            <a:pPr marL="1423988" lvl="1" indent="-688975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3200" dirty="0"/>
              <a:t>It involves aligning the curriculum, practical training, assessment criteria and certification/licensing to ensure consistency in skills and knowledge.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007058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r>
              <a:rPr lang="en-GB" b="1" dirty="0">
                <a:effectLst>
                  <a:glow rad="1651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47DD1-EED3-2115-F386-CF63BB0768B5}"/>
              </a:ext>
            </a:extLst>
          </p:cNvPr>
          <p:cNvSpPr txBox="1">
            <a:spLocks/>
          </p:cNvSpPr>
          <p:nvPr/>
        </p:nvSpPr>
        <p:spPr bwMode="auto">
          <a:xfrm>
            <a:off x="245294" y="1151146"/>
            <a:ext cx="11462023" cy="505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8975" lvl="1" indent="-688975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200" b="1" dirty="0"/>
              <a:t>Effective Utilization of Surveillance Systems in the region.</a:t>
            </a:r>
          </a:p>
          <a:p>
            <a:pPr marL="1319213" lvl="1" indent="-63023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3200" dirty="0"/>
              <a:t>Implementation of AIDC between adjacent FIRs to automate ATC coordination and reduce workload to air traffic controllers.</a:t>
            </a:r>
          </a:p>
          <a:p>
            <a:pPr marL="1949450" lvl="2" indent="-63023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i="1" dirty="0"/>
              <a:t>Guidance material is required for EAC/Africa region</a:t>
            </a:r>
          </a:p>
          <a:p>
            <a:pPr marL="1319213" lvl="1" indent="-63023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3200" dirty="0"/>
              <a:t>Sharing of surveillance data between adjacent FIRs will increase coverage and reliability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9750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r>
              <a:rPr lang="en-GB" b="1" dirty="0">
                <a:effectLst>
                  <a:glow rad="1651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ENABLES….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B8456D8-46DA-1921-0675-63B84A63F3F3}"/>
              </a:ext>
            </a:extLst>
          </p:cNvPr>
          <p:cNvGrpSpPr/>
          <p:nvPr/>
        </p:nvGrpSpPr>
        <p:grpSpPr>
          <a:xfrm>
            <a:off x="1931068" y="1181303"/>
            <a:ext cx="7309185" cy="5115632"/>
            <a:chOff x="4229100" y="1184223"/>
            <a:chExt cx="6246526" cy="448955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ED1547C-C5D8-1883-3CB0-2C547E9B4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9100" y="1363948"/>
              <a:ext cx="6246526" cy="430983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9F9FDF2-02DB-08BD-DC46-71EEFC471DDC}"/>
                </a:ext>
              </a:extLst>
            </p:cNvPr>
            <p:cNvSpPr/>
            <p:nvPr/>
          </p:nvSpPr>
          <p:spPr>
            <a:xfrm>
              <a:off x="7090348" y="1184223"/>
              <a:ext cx="3087973" cy="319290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D49686A-D397-D433-E04A-F7006F9CEBC4}"/>
                </a:ext>
              </a:extLst>
            </p:cNvPr>
            <p:cNvSpPr/>
            <p:nvPr/>
          </p:nvSpPr>
          <p:spPr>
            <a:xfrm>
              <a:off x="7152808" y="1966205"/>
              <a:ext cx="3087973" cy="3192905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047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r>
              <a:rPr lang="en-GB" b="1" dirty="0">
                <a:effectLst>
                  <a:glow rad="1651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ENABLES….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4EA2C-7E6F-8CE3-CA88-17F61D9A1C99}"/>
              </a:ext>
            </a:extLst>
          </p:cNvPr>
          <p:cNvSpPr txBox="1">
            <a:spLocks/>
          </p:cNvSpPr>
          <p:nvPr/>
        </p:nvSpPr>
        <p:spPr bwMode="auto">
          <a:xfrm>
            <a:off x="630306" y="1212980"/>
            <a:ext cx="11336592" cy="505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8975" lvl="1" indent="-688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sz="3200" b="1" dirty="0"/>
              <a:t>Artificial Intelligence (AI)</a:t>
            </a:r>
          </a:p>
          <a:p>
            <a:pPr marL="688975" lvl="1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200" dirty="0"/>
              <a:t>AI are systems that can perform tasks that would otherwise require human intelligence.</a:t>
            </a:r>
          </a:p>
          <a:p>
            <a:pPr marL="688975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/>
              <a:t>AI-based system will help ATM in the following aspects:</a:t>
            </a:r>
          </a:p>
          <a:p>
            <a:pPr marL="1828800" lvl="1" indent="-6826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i="1" dirty="0"/>
              <a:t>Conflict resolution advisory</a:t>
            </a:r>
          </a:p>
          <a:p>
            <a:pPr marL="1828800" lvl="1" indent="-6826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i="1" dirty="0"/>
              <a:t>Demand prediction</a:t>
            </a:r>
          </a:p>
          <a:p>
            <a:pPr marL="1828800" lvl="1" indent="-6826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i="1" dirty="0"/>
              <a:t>Remote towers</a:t>
            </a:r>
          </a:p>
          <a:p>
            <a:pPr marL="1828800" lvl="1" indent="-6826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i="1" dirty="0"/>
              <a:t>Unmanned Traffic Management (UTM)</a:t>
            </a:r>
          </a:p>
          <a:p>
            <a:pPr marL="1828800" lvl="1" indent="-6826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i="1" dirty="0"/>
              <a:t>Weather impact prediction, etc.</a:t>
            </a:r>
          </a:p>
        </p:txBody>
      </p:sp>
    </p:spTree>
    <p:extLst>
      <p:ext uri="{BB962C8B-B14F-4D97-AF65-F5344CB8AC3E}">
        <p14:creationId xmlns:p14="http://schemas.microsoft.com/office/powerpoint/2010/main" val="155474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r>
              <a:rPr lang="en-GB" b="1" dirty="0">
                <a:effectLst>
                  <a:glow rad="1651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WAY FORWARD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91D00-B1A4-53BB-623B-A1A772C5B1CE}"/>
              </a:ext>
            </a:extLst>
          </p:cNvPr>
          <p:cNvSpPr txBox="1">
            <a:spLocks/>
          </p:cNvSpPr>
          <p:nvPr/>
        </p:nvSpPr>
        <p:spPr bwMode="auto">
          <a:xfrm>
            <a:off x="668638" y="1846064"/>
            <a:ext cx="11077733" cy="175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dirty="0"/>
              <a:t>Harmonizing regulatory requirements across EAC member states is essential to ensure seamless operations and avoid inconsistencies that could compromise safety and efficiency.</a:t>
            </a:r>
          </a:p>
        </p:txBody>
      </p:sp>
    </p:spTree>
    <p:extLst>
      <p:ext uri="{BB962C8B-B14F-4D97-AF65-F5344CB8AC3E}">
        <p14:creationId xmlns:p14="http://schemas.microsoft.com/office/powerpoint/2010/main" val="3330785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r>
              <a:rPr lang="en-GB" b="1" dirty="0">
                <a:effectLst>
                  <a:glow rad="1651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15542CE-3702-7C5B-0B62-9F8E044EE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45299"/>
            <a:ext cx="2207977" cy="305976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6E2F3-BCDF-5C14-FD95-0F1EFC5A5EC1}"/>
              </a:ext>
            </a:extLst>
          </p:cNvPr>
          <p:cNvSpPr txBox="1">
            <a:spLocks/>
          </p:cNvSpPr>
          <p:nvPr/>
        </p:nvSpPr>
        <p:spPr bwMode="auto">
          <a:xfrm>
            <a:off x="831272" y="1723352"/>
            <a:ext cx="2524907" cy="67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B050"/>
                </a:solidFill>
              </a:rPr>
              <a:t>Doc 10118</a:t>
            </a:r>
          </a:p>
          <a:p>
            <a:pPr marL="0" lvl="1" indent="0">
              <a:spcAft>
                <a:spcPts val="0"/>
              </a:spcAft>
              <a:buNone/>
            </a:pP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DBEB76-03F6-39F4-649C-F08FB0E9A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521" y="2423702"/>
            <a:ext cx="2418979" cy="310295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38E60D-FA55-DE28-9BD3-6CE3BC2B2767}"/>
              </a:ext>
            </a:extLst>
          </p:cNvPr>
          <p:cNvSpPr txBox="1">
            <a:spLocks/>
          </p:cNvSpPr>
          <p:nvPr/>
        </p:nvSpPr>
        <p:spPr bwMode="auto">
          <a:xfrm>
            <a:off x="3718556" y="1715463"/>
            <a:ext cx="2524907" cy="67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B050"/>
                </a:solidFill>
              </a:rPr>
              <a:t>Doc 9750</a:t>
            </a:r>
          </a:p>
          <a:p>
            <a:pPr marL="0" lvl="1" indent="0">
              <a:spcAft>
                <a:spcPts val="0"/>
              </a:spcAft>
              <a:buNone/>
            </a:pP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7900E-2DE1-319F-E97C-0BF940E76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358" y="2109010"/>
            <a:ext cx="3194164" cy="368914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235E87-EDB4-750C-11BD-0EC5CC6B214A}"/>
              </a:ext>
            </a:extLst>
          </p:cNvPr>
          <p:cNvSpPr txBox="1">
            <a:spLocks/>
          </p:cNvSpPr>
          <p:nvPr/>
        </p:nvSpPr>
        <p:spPr bwMode="auto">
          <a:xfrm>
            <a:off x="6681242" y="1715463"/>
            <a:ext cx="2524907" cy="67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B050"/>
                </a:solidFill>
              </a:rPr>
              <a:t>Doc 9971</a:t>
            </a:r>
          </a:p>
          <a:p>
            <a:pPr marL="0" lvl="1" indent="0">
              <a:spcAft>
                <a:spcPts val="0"/>
              </a:spcAft>
              <a:buNone/>
            </a:pP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35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485AE0-F9DE-5E62-DBFD-7E3F83A51D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7" t="5523" r="2859" b="6201"/>
          <a:stretch/>
        </p:blipFill>
        <p:spPr>
          <a:xfrm>
            <a:off x="1789342" y="485529"/>
            <a:ext cx="7359445" cy="531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0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r>
              <a:rPr lang="en-GB" b="1" dirty="0">
                <a:effectLst>
                  <a:glow rad="1651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B2D13-0BA1-6FFD-8BDC-421B3D1331E7}"/>
              </a:ext>
            </a:extLst>
          </p:cNvPr>
          <p:cNvSpPr txBox="1">
            <a:spLocks/>
          </p:cNvSpPr>
          <p:nvPr/>
        </p:nvSpPr>
        <p:spPr>
          <a:xfrm>
            <a:off x="724046" y="1502229"/>
            <a:ext cx="10521535" cy="3451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8975" indent="-688975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b="1"/>
              <a:t>Introduction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/>
              <a:t>ATM regional initiatives and enablers to manage growing traffic density</a:t>
            </a:r>
          </a:p>
          <a:p>
            <a:pPr marL="685800" indent="-685800">
              <a:lnSpc>
                <a:spcPct val="20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3200" b="1"/>
              <a:t>Way-forward</a:t>
            </a:r>
            <a:endParaRPr lang="en-US" b="1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3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r>
              <a:rPr lang="en-GB" b="1" dirty="0">
                <a:effectLst>
                  <a:glow rad="1651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54DB3-65EE-B58B-C339-5941853EAA31}"/>
              </a:ext>
            </a:extLst>
          </p:cNvPr>
          <p:cNvSpPr txBox="1">
            <a:spLocks/>
          </p:cNvSpPr>
          <p:nvPr/>
        </p:nvSpPr>
        <p:spPr>
          <a:xfrm>
            <a:off x="105131" y="1101357"/>
            <a:ext cx="11850308" cy="5032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>
              <a:lnSpc>
                <a:spcPct val="120000"/>
              </a:lnSpc>
              <a:buFont typeface="+mj-lt"/>
              <a:buAutoNum type="romanLcPeriod"/>
            </a:pPr>
            <a:r>
              <a:rPr lang="en-US" sz="3200" b="1"/>
              <a:t>Facts</a:t>
            </a:r>
          </a:p>
          <a:p>
            <a:pPr marL="1139825" lvl="1" indent="-569913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/>
              <a:t>Aviation industry is highly controlled and regulated due to its inherent risks involved.</a:t>
            </a:r>
          </a:p>
          <a:p>
            <a:pPr marL="1139825" lvl="1" indent="-569913">
              <a:lnSpc>
                <a:spcPct val="100000"/>
              </a:lnSpc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800"/>
              <a:t>“</a:t>
            </a:r>
            <a:r>
              <a:rPr lang="en-US" sz="2800" i="1"/>
              <a:t>Global air traffic has </a:t>
            </a:r>
            <a:r>
              <a:rPr lang="en-US" sz="2800" b="1" i="1"/>
              <a:t>doubled</a:t>
            </a:r>
            <a:r>
              <a:rPr lang="en-US" sz="2800" i="1"/>
              <a:t> in size once every 15 years since 1977 and will continue to do so</a:t>
            </a:r>
            <a:r>
              <a:rPr lang="en-US" sz="2800"/>
              <a:t>”  (</a:t>
            </a:r>
            <a:r>
              <a:rPr lang="en-US" sz="2800" i="1"/>
              <a:t>Doc 9750 - GANP</a:t>
            </a:r>
            <a:r>
              <a:rPr lang="en-US" sz="2800"/>
              <a:t>).</a:t>
            </a:r>
          </a:p>
          <a:p>
            <a:pPr marL="571500" lvl="1" indent="-571500">
              <a:lnSpc>
                <a:spcPct val="100000"/>
              </a:lnSpc>
              <a:spcAft>
                <a:spcPts val="1200"/>
              </a:spcAft>
              <a:buFont typeface="+mj-lt"/>
              <a:buAutoNum type="romanLcPeriod" startAt="2"/>
            </a:pPr>
            <a:r>
              <a:rPr lang="en-US" sz="2800" b="1"/>
              <a:t>ICAO Vision on ATM Operational Concept </a:t>
            </a:r>
            <a:r>
              <a:rPr lang="en-US" sz="2800"/>
              <a:t>(</a:t>
            </a:r>
            <a:r>
              <a:rPr lang="en-US" sz="2300"/>
              <a:t>Refer Doc 9854 – GATMOC)</a:t>
            </a:r>
          </a:p>
          <a:p>
            <a:pPr marL="569913" lvl="1" indent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800"/>
              <a:t>ICAO defined 7 interdependent </a:t>
            </a:r>
            <a:r>
              <a:rPr lang="en-US" sz="2800" b="1"/>
              <a:t>concept components </a:t>
            </a:r>
            <a:r>
              <a:rPr lang="en-US" sz="2800"/>
              <a:t>that will be integrated to form the </a:t>
            </a:r>
            <a:r>
              <a:rPr lang="en-US" sz="2800" b="1"/>
              <a:t>Future ATM system</a:t>
            </a:r>
            <a:r>
              <a:rPr lang="en-US" sz="280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4364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r>
              <a:rPr lang="en-GB" b="1" dirty="0">
                <a:effectLst>
                  <a:glow rad="1651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EEA62-6A39-9C4C-82DA-2E4C5B7BE582}"/>
              </a:ext>
            </a:extLst>
          </p:cNvPr>
          <p:cNvSpPr txBox="1">
            <a:spLocks/>
          </p:cNvSpPr>
          <p:nvPr/>
        </p:nvSpPr>
        <p:spPr>
          <a:xfrm>
            <a:off x="1030705" y="1362269"/>
            <a:ext cx="9413625" cy="4549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5050" lvl="1" indent="-571500" algn="just">
              <a:lnSpc>
                <a:spcPct val="10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US" sz="2800"/>
              <a:t>Airspace Organization and Management (</a:t>
            </a:r>
            <a:r>
              <a:rPr lang="en-US" sz="2800" b="1"/>
              <a:t>AOM</a:t>
            </a:r>
            <a:r>
              <a:rPr lang="en-US" sz="2800"/>
              <a:t>)</a:t>
            </a:r>
          </a:p>
          <a:p>
            <a:pPr marL="1035050" lvl="1" indent="-571500" algn="just">
              <a:lnSpc>
                <a:spcPct val="10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US" sz="2800"/>
              <a:t>Aerodrome Operations (</a:t>
            </a:r>
            <a:r>
              <a:rPr lang="en-US" sz="2800" b="1"/>
              <a:t>AO</a:t>
            </a:r>
            <a:r>
              <a:rPr lang="en-US" sz="2800"/>
              <a:t>)</a:t>
            </a:r>
          </a:p>
          <a:p>
            <a:pPr marL="1035050" lvl="1" indent="-571500" algn="just">
              <a:lnSpc>
                <a:spcPct val="10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US" sz="2800"/>
              <a:t>Demand and Capacity Balancing (</a:t>
            </a:r>
            <a:r>
              <a:rPr lang="en-US" sz="2800" b="1"/>
              <a:t>DCB</a:t>
            </a:r>
            <a:r>
              <a:rPr lang="en-US" sz="2800"/>
              <a:t>)</a:t>
            </a:r>
          </a:p>
          <a:p>
            <a:pPr marL="1035050" lvl="1" indent="-571500" algn="just">
              <a:lnSpc>
                <a:spcPct val="10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US" sz="2800"/>
              <a:t>Traffic Synchronization (</a:t>
            </a:r>
            <a:r>
              <a:rPr lang="en-US" sz="2800" b="1"/>
              <a:t>TS</a:t>
            </a:r>
            <a:r>
              <a:rPr lang="en-US" sz="2800"/>
              <a:t>)</a:t>
            </a:r>
          </a:p>
          <a:p>
            <a:pPr marL="1035050" lvl="1" indent="-571500" algn="just">
              <a:lnSpc>
                <a:spcPct val="10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US" sz="2800"/>
              <a:t>Conflict Management (</a:t>
            </a:r>
            <a:r>
              <a:rPr lang="en-US" sz="2800" b="1"/>
              <a:t>CM</a:t>
            </a:r>
            <a:r>
              <a:rPr lang="en-US" sz="2800"/>
              <a:t>)</a:t>
            </a:r>
          </a:p>
          <a:p>
            <a:pPr marL="1035050" lvl="1" indent="-571500" algn="just">
              <a:lnSpc>
                <a:spcPct val="10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US" sz="2800"/>
              <a:t>Airspace User Operations (</a:t>
            </a:r>
            <a:r>
              <a:rPr lang="en-US" sz="2800" b="1"/>
              <a:t>AUO</a:t>
            </a:r>
            <a:r>
              <a:rPr lang="en-US" sz="2800"/>
              <a:t>)</a:t>
            </a:r>
          </a:p>
          <a:p>
            <a:pPr marL="1035050" lvl="1" indent="-571500" algn="just">
              <a:lnSpc>
                <a:spcPct val="10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US" sz="2800"/>
              <a:t>ATM Service Delivery Management (ATM </a:t>
            </a:r>
            <a:r>
              <a:rPr lang="en-US" sz="2800" b="1"/>
              <a:t>SDM</a:t>
            </a:r>
            <a:r>
              <a:rPr lang="en-US" sz="2800"/>
              <a:t>)</a:t>
            </a:r>
          </a:p>
          <a:p>
            <a:pPr marL="1035050" lvl="1" indent="-571500" algn="just">
              <a:lnSpc>
                <a:spcPct val="100000"/>
              </a:lnSpc>
              <a:spcAft>
                <a:spcPts val="1200"/>
              </a:spcAft>
              <a:buFont typeface="+mj-lt"/>
              <a:buAutoNum type="alphaLcParenR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294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r>
              <a:rPr lang="en-GB" b="1" dirty="0">
                <a:effectLst>
                  <a:glow rad="1651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ATM INITIATIVES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9C361D-5D84-E574-02F9-93800F962E63}"/>
              </a:ext>
            </a:extLst>
          </p:cNvPr>
          <p:cNvSpPr txBox="1">
            <a:spLocks/>
          </p:cNvSpPr>
          <p:nvPr/>
        </p:nvSpPr>
        <p:spPr>
          <a:xfrm>
            <a:off x="524182" y="1362268"/>
            <a:ext cx="11559654" cy="1662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3200" b="1" dirty="0"/>
              <a:t>ASBU FRAMEWORK 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3200" dirty="0"/>
              <a:t>Global initiative to reach </a:t>
            </a:r>
            <a:r>
              <a:rPr lang="en-US" sz="3200" b="1" dirty="0">
                <a:solidFill>
                  <a:srgbClr val="CC0099"/>
                </a:solidFill>
              </a:rPr>
              <a:t>SEAMLESS OPERATIONS </a:t>
            </a:r>
            <a:r>
              <a:rPr lang="en-US" sz="3200" dirty="0"/>
              <a:t>in ANS and Airport operations.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B81BBA-9D5A-C2EB-80B3-A6C87C327CCE}"/>
              </a:ext>
            </a:extLst>
          </p:cNvPr>
          <p:cNvGrpSpPr/>
          <p:nvPr/>
        </p:nvGrpSpPr>
        <p:grpSpPr>
          <a:xfrm>
            <a:off x="147847" y="2975391"/>
            <a:ext cx="5841242" cy="2429301"/>
            <a:chOff x="887104" y="2825087"/>
            <a:chExt cx="5841242" cy="242930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6AED307-49FC-497A-3058-EE979D866A6D}"/>
                </a:ext>
              </a:extLst>
            </p:cNvPr>
            <p:cNvSpPr/>
            <p:nvPr/>
          </p:nvSpPr>
          <p:spPr>
            <a:xfrm>
              <a:off x="887104" y="2825087"/>
              <a:ext cx="5841242" cy="242930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49DF4D-4D98-BFA9-2637-8FAE38A1EBE0}"/>
                </a:ext>
              </a:extLst>
            </p:cNvPr>
            <p:cNvSpPr txBox="1"/>
            <p:nvPr/>
          </p:nvSpPr>
          <p:spPr>
            <a:xfrm>
              <a:off x="1050877" y="3671247"/>
              <a:ext cx="565017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800" i="1" dirty="0"/>
                <a:t>  Interoperability of ATM systems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800" i="1" dirty="0"/>
                <a:t>  Harmonization of procedures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4A2638-5ACA-DE4A-79E0-0BCFB0D71F8F}"/>
                </a:ext>
              </a:extLst>
            </p:cNvPr>
            <p:cNvSpPr txBox="1"/>
            <p:nvPr/>
          </p:nvSpPr>
          <p:spPr>
            <a:xfrm>
              <a:off x="2322394" y="3045725"/>
              <a:ext cx="27272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CC0099"/>
                  </a:solidFill>
                </a:rPr>
                <a:t>Requirements: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BF6A14-BC65-2F21-F28E-36A812826038}"/>
              </a:ext>
            </a:extLst>
          </p:cNvPr>
          <p:cNvGrpSpPr/>
          <p:nvPr/>
        </p:nvGrpSpPr>
        <p:grpSpPr>
          <a:xfrm>
            <a:off x="5731306" y="2575248"/>
            <a:ext cx="6352530" cy="2970200"/>
            <a:chOff x="6594143" y="2172267"/>
            <a:chExt cx="5841242" cy="35806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A98AD08-8B4F-DF78-5DBA-487679E7219E}"/>
                </a:ext>
              </a:extLst>
            </p:cNvPr>
            <p:cNvGrpSpPr/>
            <p:nvPr/>
          </p:nvGrpSpPr>
          <p:grpSpPr>
            <a:xfrm>
              <a:off x="6594143" y="2172267"/>
              <a:ext cx="5841242" cy="3580625"/>
              <a:chOff x="887104" y="2825086"/>
              <a:chExt cx="5841242" cy="248157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7230AB4-5488-6B56-246A-426C966F3791}"/>
                  </a:ext>
                </a:extLst>
              </p:cNvPr>
              <p:cNvSpPr/>
              <p:nvPr/>
            </p:nvSpPr>
            <p:spPr>
              <a:xfrm>
                <a:off x="887104" y="2825086"/>
                <a:ext cx="5841242" cy="248157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E0921BD-7470-9257-91E4-4865EC6F3B1E}"/>
                  </a:ext>
                </a:extLst>
              </p:cNvPr>
              <p:cNvSpPr txBox="1"/>
              <p:nvPr/>
            </p:nvSpPr>
            <p:spPr>
              <a:xfrm>
                <a:off x="1037231" y="3567200"/>
                <a:ext cx="1362502" cy="362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/>
                  <a:t>GANP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CD4BA9-9EDF-0DB2-EA46-63513204882A}"/>
                  </a:ext>
                </a:extLst>
              </p:cNvPr>
              <p:cNvSpPr txBox="1"/>
              <p:nvPr/>
            </p:nvSpPr>
            <p:spPr>
              <a:xfrm>
                <a:off x="2322394" y="3045725"/>
                <a:ext cx="3120788" cy="366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C0099"/>
                    </a:solidFill>
                  </a:rPr>
                  <a:t>Strategic Plan:</a:t>
                </a: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6DB0C5D-AAEF-0F32-6368-71B78442A695}"/>
                </a:ext>
              </a:extLst>
            </p:cNvPr>
            <p:cNvCxnSpPr/>
            <p:nvPr/>
          </p:nvCxnSpPr>
          <p:spPr>
            <a:xfrm>
              <a:off x="8011234" y="3493826"/>
              <a:ext cx="709684" cy="13648"/>
            </a:xfrm>
            <a:prstGeom prst="straightConnector1">
              <a:avLst/>
            </a:prstGeom>
            <a:ln w="76200">
              <a:solidFill>
                <a:srgbClr val="CC00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812069-E84C-84BF-48AC-C323A1C460A9}"/>
                </a:ext>
              </a:extLst>
            </p:cNvPr>
            <p:cNvSpPr txBox="1"/>
            <p:nvPr/>
          </p:nvSpPr>
          <p:spPr>
            <a:xfrm>
              <a:off x="8820999" y="3252714"/>
              <a:ext cx="35347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/>
                <a:t>ASBU Framework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22C377-D5AB-94F7-A4DD-C66EE19F3B29}"/>
                </a:ext>
              </a:extLst>
            </p:cNvPr>
            <p:cNvSpPr txBox="1"/>
            <p:nvPr/>
          </p:nvSpPr>
          <p:spPr>
            <a:xfrm>
              <a:off x="9007520" y="3732658"/>
              <a:ext cx="272955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Block 0 – up to 2013</a:t>
              </a:r>
            </a:p>
            <a:p>
              <a:r>
                <a:rPr lang="en-US" sz="2000" i="1" dirty="0"/>
                <a:t>Block 1 – up to 2019</a:t>
              </a:r>
            </a:p>
            <a:p>
              <a:r>
                <a:rPr lang="en-US" sz="2000" i="1" dirty="0"/>
                <a:t>Block 2 – up to 2025</a:t>
              </a:r>
            </a:p>
            <a:p>
              <a:r>
                <a:rPr lang="en-US" sz="2000" i="1" dirty="0"/>
                <a:t>Block 3 – up to 2031</a:t>
              </a:r>
            </a:p>
            <a:p>
              <a:r>
                <a:rPr lang="en-US" sz="2000" i="1" dirty="0"/>
                <a:t>Block 4 – up to 2037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466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r>
              <a:rPr lang="en-GB" b="1" dirty="0">
                <a:effectLst>
                  <a:glow rad="1651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ATM INITIATIVES….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3784F-7F82-C0A1-7D85-FABFE493D357}"/>
              </a:ext>
            </a:extLst>
          </p:cNvPr>
          <p:cNvSpPr txBox="1">
            <a:spLocks/>
          </p:cNvSpPr>
          <p:nvPr/>
        </p:nvSpPr>
        <p:spPr>
          <a:xfrm>
            <a:off x="419100" y="1101357"/>
            <a:ext cx="11058670" cy="5149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/>
              <a:t>1. Free Routing Airspace (FRA) – B1/1</a:t>
            </a:r>
          </a:p>
          <a:p>
            <a:pPr marL="920750" lvl="1" indent="-45720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b="1"/>
              <a:t>FRA concept </a:t>
            </a:r>
            <a:r>
              <a:rPr lang="en-US" sz="2800"/>
              <a:t>represents a significant step forward in ATM, offering benefits in terms of </a:t>
            </a:r>
            <a:r>
              <a:rPr lang="en-US" sz="2800" b="1"/>
              <a:t>efficiency</a:t>
            </a:r>
            <a:r>
              <a:rPr lang="en-US" sz="2800"/>
              <a:t>, </a:t>
            </a:r>
            <a:r>
              <a:rPr lang="en-US" sz="2800" b="1"/>
              <a:t>flexibility</a:t>
            </a:r>
            <a:r>
              <a:rPr lang="en-US" sz="2800"/>
              <a:t>, and </a:t>
            </a:r>
            <a:r>
              <a:rPr lang="en-US" sz="2800" b="1"/>
              <a:t>environmental sustainability</a:t>
            </a:r>
            <a:r>
              <a:rPr lang="en-US" sz="2800"/>
              <a:t> for both airlines and airspace authorities.</a:t>
            </a:r>
          </a:p>
          <a:p>
            <a:pPr marL="920750" lvl="1" indent="-45720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/>
              <a:t>FRA is more effective when applied in </a:t>
            </a:r>
            <a:r>
              <a:rPr lang="en-US" sz="2800" b="1"/>
              <a:t>large airspace</a:t>
            </a:r>
            <a:r>
              <a:rPr lang="en-US" sz="2800"/>
              <a:t>. </a:t>
            </a:r>
          </a:p>
          <a:p>
            <a:pPr marL="920750" lvl="1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b="1" u="sng">
                <a:solidFill>
                  <a:srgbClr val="0070C0"/>
                </a:solidFill>
              </a:rPr>
              <a:t>Regulatory Considerations</a:t>
            </a:r>
            <a:r>
              <a:rPr lang="en-US" sz="2800" b="1">
                <a:solidFill>
                  <a:srgbClr val="0070C0"/>
                </a:solidFill>
              </a:rPr>
              <a:t>: </a:t>
            </a:r>
            <a:r>
              <a:rPr lang="en-US" sz="2800"/>
              <a:t>FRA implementation require updates to regulations, airspace designations, and operational procedures to ensure compliance with safety standards and requirements.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104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lowchart: Terminator 1">
            <a:extLst>
              <a:ext uri="{FF2B5EF4-FFF2-40B4-BE49-F238E27FC236}">
                <a16:creationId xmlns:a16="http://schemas.microsoft.com/office/drawing/2014/main" id="{FC4BB891-B4AF-327D-06F6-8B663119CD7D}"/>
              </a:ext>
            </a:extLst>
          </p:cNvPr>
          <p:cNvSpPr/>
          <p:nvPr/>
        </p:nvSpPr>
        <p:spPr>
          <a:xfrm>
            <a:off x="226414" y="1650717"/>
            <a:ext cx="2551736" cy="924531"/>
          </a:xfrm>
          <a:prstGeom prst="flowChartTerminator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HCMM – FZAA: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1837 nm</a:t>
            </a:r>
          </a:p>
        </p:txBody>
      </p:sp>
      <p:sp>
        <p:nvSpPr>
          <p:cNvPr id="20" name="Flowchart: Terminator 12">
            <a:extLst>
              <a:ext uri="{FF2B5EF4-FFF2-40B4-BE49-F238E27FC236}">
                <a16:creationId xmlns:a16="http://schemas.microsoft.com/office/drawing/2014/main" id="{2631B0DE-5A51-6703-D0ED-2F1D2BBF84FE}"/>
              </a:ext>
            </a:extLst>
          </p:cNvPr>
          <p:cNvSpPr/>
          <p:nvPr/>
        </p:nvSpPr>
        <p:spPr>
          <a:xfrm>
            <a:off x="226414" y="2958129"/>
            <a:ext cx="2551736" cy="924531"/>
          </a:xfrm>
          <a:prstGeom prst="flowChartTerminator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HSSM – FZQA: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1288 nm</a:t>
            </a:r>
          </a:p>
        </p:txBody>
      </p:sp>
      <p:sp>
        <p:nvSpPr>
          <p:cNvPr id="21" name="Flowchart: Terminator 14">
            <a:extLst>
              <a:ext uri="{FF2B5EF4-FFF2-40B4-BE49-F238E27FC236}">
                <a16:creationId xmlns:a16="http://schemas.microsoft.com/office/drawing/2014/main" id="{0C115869-16DA-27F2-8354-C37A42A67C2C}"/>
              </a:ext>
            </a:extLst>
          </p:cNvPr>
          <p:cNvSpPr/>
          <p:nvPr/>
        </p:nvSpPr>
        <p:spPr>
          <a:xfrm>
            <a:off x="207968" y="4369172"/>
            <a:ext cx="2551736" cy="924531"/>
          </a:xfrm>
          <a:prstGeom prst="flowChartTerminator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HAAB – FAOR: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850 nm in EAC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9A31010-2090-733D-D507-1E664E382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118" y="324852"/>
            <a:ext cx="8492008" cy="517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2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r>
              <a:rPr lang="en-GB" b="1" dirty="0">
                <a:effectLst>
                  <a:glow rad="1651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ATM INITIATIVES….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C76319-C9C3-BBEF-E579-446A77B202DE}"/>
              </a:ext>
            </a:extLst>
          </p:cNvPr>
          <p:cNvSpPr txBox="1">
            <a:spLocks/>
          </p:cNvSpPr>
          <p:nvPr/>
        </p:nvSpPr>
        <p:spPr>
          <a:xfrm>
            <a:off x="285011" y="1101358"/>
            <a:ext cx="11192759" cy="498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514350">
              <a:lnSpc>
                <a:spcPct val="120000"/>
              </a:lnSpc>
              <a:buFont typeface="+mj-lt"/>
              <a:buAutoNum type="arabicPeriod" startAt="2"/>
            </a:pPr>
            <a:r>
              <a:rPr lang="en-US" sz="3200" b="1"/>
              <a:t>Air Traffic Flow Management (ATFM)</a:t>
            </a:r>
          </a:p>
          <a:p>
            <a:pPr marL="1033463" lvl="1" indent="-569913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/>
              <a:t>Annex 11 (ATS) paragraph 3.7.5.1 states that…</a:t>
            </a:r>
            <a:r>
              <a:rPr lang="en-US" sz="2800" b="1" i="1">
                <a:solidFill>
                  <a:srgbClr val="CC0099"/>
                </a:solidFill>
              </a:rPr>
              <a:t>ATFM shall be implemented for airspace where air traffic demand at times exceeds, or is expected to exceed, the declared capacity of the ATC services concerned…</a:t>
            </a:r>
          </a:p>
          <a:p>
            <a:pPr marL="1033463" lvl="1" indent="-569913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</a:rPr>
              <a:t>The modern concept of ATFM has evolved to facilitate the safe, orderly and expeditious flow of air traffic by ensuring that </a:t>
            </a:r>
            <a:r>
              <a:rPr lang="en-US" sz="2800" b="1" i="1">
                <a:solidFill>
                  <a:srgbClr val="CC0099"/>
                </a:solidFill>
                <a:latin typeface="Arial" panose="020B0604020202020204" pitchFamily="34" charset="0"/>
              </a:rPr>
              <a:t>ATC capacity is optimized and utilized to the maximum extent possible, and allowing the traffic demand to be compatible with ATC capacity</a:t>
            </a:r>
            <a:r>
              <a:rPr lang="en-US" sz="2800" b="1" i="1">
                <a:solidFill>
                  <a:srgbClr val="CC0099"/>
                </a:solidFill>
              </a:rPr>
              <a:t>.</a:t>
            </a:r>
            <a:r>
              <a:rPr lang="en-US" sz="2800" b="1">
                <a:solidFill>
                  <a:srgbClr val="CC0099"/>
                </a:solidFill>
                <a:latin typeface="Arial" panose="020B0604020202020204" pitchFamily="34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sz="2800" i="1">
                <a:solidFill>
                  <a:srgbClr val="000000"/>
                </a:solidFill>
                <a:latin typeface="Arial" panose="020B0604020202020204" pitchFamily="34" charset="0"/>
              </a:rPr>
              <a:t>Doc 9971 paragraph 1.2.3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4064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r>
              <a:rPr lang="en-GB" b="1" dirty="0">
                <a:effectLst>
                  <a:glow rad="1651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ATM INITIATIVES….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7B7DA-A085-41D0-9F53-C8DE3C1D1198}"/>
              </a:ext>
            </a:extLst>
          </p:cNvPr>
          <p:cNvSpPr txBox="1">
            <a:spLocks/>
          </p:cNvSpPr>
          <p:nvPr/>
        </p:nvSpPr>
        <p:spPr bwMode="auto">
          <a:xfrm>
            <a:off x="245295" y="1151146"/>
            <a:ext cx="11336592" cy="505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8975" lvl="1" indent="-688975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3200" dirty="0"/>
              <a:t>Reginal ATFM is more effective as compared to National ATFM in realizing safety, efficiency, environment impact mitigation and cost saving for airlines.</a:t>
            </a:r>
          </a:p>
          <a:p>
            <a:pPr marL="688975" lvl="1" indent="-688975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3200" dirty="0"/>
              <a:t>Implementation of regional ATFM require harmonization of regulations and operational procedures as well as reviewing letters of agreements.</a:t>
            </a:r>
          </a:p>
          <a:p>
            <a:pPr marL="688975" lvl="1" indent="-688975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736875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677</Words>
  <Application>Microsoft Macintosh PowerPoint</Application>
  <PresentationFormat>Widescreen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Wingdings</vt:lpstr>
      <vt:lpstr>Office Theme</vt:lpstr>
      <vt:lpstr>6TH EAC AVIATION SYMPOSIUM 15th – 16th May 2024  Examining legal considerations related to air traffic control, airspace management, and air navigation services visa vie growing traffic density  Shukuru Andrew Nziku Chief ATM - TCAA  </vt:lpstr>
      <vt:lpstr>SCOPE</vt:lpstr>
      <vt:lpstr>INTRODUCTION</vt:lpstr>
      <vt:lpstr>INTRODUCTION</vt:lpstr>
      <vt:lpstr>GLOBAL ATM INITIATIVES</vt:lpstr>
      <vt:lpstr>GLOBAL ATM INITIATIVES….</vt:lpstr>
      <vt:lpstr>PowerPoint Presentation</vt:lpstr>
      <vt:lpstr>GLOBAL ATM INITIATIVES….</vt:lpstr>
      <vt:lpstr>GLOBAL ATM INITIATIVES….</vt:lpstr>
      <vt:lpstr>GLOBAL ATM INITIATIVES….</vt:lpstr>
      <vt:lpstr>ENABLES</vt:lpstr>
      <vt:lpstr>ENABLES….</vt:lpstr>
      <vt:lpstr>ENABLES….</vt:lpstr>
      <vt:lpstr>3. WAY FORWARD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Mochere</dc:creator>
  <cp:lastModifiedBy>Emilius Sasiyo</cp:lastModifiedBy>
  <cp:revision>17</cp:revision>
  <dcterms:created xsi:type="dcterms:W3CDTF">2024-05-07T09:20:29Z</dcterms:created>
  <dcterms:modified xsi:type="dcterms:W3CDTF">2024-05-14T06:40:25Z</dcterms:modified>
</cp:coreProperties>
</file>