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9" r:id="rId2"/>
  </p:sldMasterIdLst>
  <p:notesMasterIdLst>
    <p:notesMasterId r:id="rId33"/>
  </p:notesMasterIdLst>
  <p:sldIdLst>
    <p:sldId id="257" r:id="rId3"/>
    <p:sldId id="1584" r:id="rId4"/>
    <p:sldId id="1583" r:id="rId5"/>
    <p:sldId id="876" r:id="rId6"/>
    <p:sldId id="878" r:id="rId7"/>
    <p:sldId id="1587" r:id="rId8"/>
    <p:sldId id="837" r:id="rId9"/>
    <p:sldId id="1603" r:id="rId10"/>
    <p:sldId id="818" r:id="rId11"/>
    <p:sldId id="1604" r:id="rId12"/>
    <p:sldId id="821" r:id="rId13"/>
    <p:sldId id="1586" r:id="rId14"/>
    <p:sldId id="1569" r:id="rId15"/>
    <p:sldId id="1578" r:id="rId16"/>
    <p:sldId id="274" r:id="rId17"/>
    <p:sldId id="1589" r:id="rId18"/>
    <p:sldId id="1596" r:id="rId19"/>
    <p:sldId id="866" r:id="rId20"/>
    <p:sldId id="855" r:id="rId21"/>
    <p:sldId id="888" r:id="rId22"/>
    <p:sldId id="846" r:id="rId23"/>
    <p:sldId id="856" r:id="rId24"/>
    <p:sldId id="863" r:id="rId25"/>
    <p:sldId id="864" r:id="rId26"/>
    <p:sldId id="887" r:id="rId27"/>
    <p:sldId id="1590" r:id="rId28"/>
    <p:sldId id="872" r:id="rId29"/>
    <p:sldId id="873" r:id="rId30"/>
    <p:sldId id="1605" r:id="rId31"/>
    <p:sldId id="259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2BD50A-2378-AE77-F0CE-B83D221E879E}" name="Vivien DOVONON" initials="VD" userId="S::040254U@asecna.org::ec027c21-6238-48ac-9546-aa6bf7184509" providerId="AD"/>
  <p188:author id="{D8257C8F-A2FC-0862-835D-1BE5B8395BBC}" name="BOUKARY MALAM Moustapha" initials="BM" userId="1b4872bf66787a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AEEC"/>
    <a:srgbClr val="0909ED"/>
    <a:srgbClr val="4785B9"/>
    <a:srgbClr val="6052A4"/>
    <a:srgbClr val="3A6C96"/>
    <a:srgbClr val="339933"/>
    <a:srgbClr val="99FFCC"/>
    <a:srgbClr val="B6B7AF"/>
    <a:srgbClr val="9BC83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9" autoAdjust="0"/>
    <p:restoredTop sz="94353" autoAdjust="0"/>
  </p:normalViewPr>
  <p:slideViewPr>
    <p:cSldViewPr snapToGrid="0">
      <p:cViewPr varScale="1">
        <p:scale>
          <a:sx n="72" d="100"/>
          <a:sy n="72" d="100"/>
        </p:scale>
        <p:origin x="34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3375D-76B4-47FD-89FC-812814871F2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DEA48C4-4D25-4EB3-AF46-6FC0C3878393}">
      <dgm:prSet phldrT="[Texte]" custT="1"/>
      <dgm:spPr>
        <a:solidFill>
          <a:srgbClr val="0070C0"/>
        </a:solidFill>
      </dgm:spPr>
      <dgm:t>
        <a:bodyPr/>
        <a:lstStyle/>
        <a:p>
          <a:r>
            <a:rPr lang="fr-FR" sz="2400" dirty="0"/>
            <a:t>General Objective </a:t>
          </a:r>
        </a:p>
      </dgm:t>
    </dgm:pt>
    <dgm:pt modelId="{9B742778-25FB-417B-ACAC-4AC573CB9C4B}" type="parTrans" cxnId="{C78D189B-8020-43D0-B5DE-6C97AE98E85E}">
      <dgm:prSet/>
      <dgm:spPr/>
      <dgm:t>
        <a:bodyPr/>
        <a:lstStyle/>
        <a:p>
          <a:endParaRPr lang="fr-FR"/>
        </a:p>
      </dgm:t>
    </dgm:pt>
    <dgm:pt modelId="{2F9CB93C-44E1-46EA-9A22-3D398534E403}" type="sibTrans" cxnId="{C78D189B-8020-43D0-B5DE-6C97AE98E85E}">
      <dgm:prSet/>
      <dgm:spPr/>
      <dgm:t>
        <a:bodyPr/>
        <a:lstStyle/>
        <a:p>
          <a:endParaRPr lang="fr-FR"/>
        </a:p>
      </dgm:t>
    </dgm:pt>
    <dgm:pt modelId="{7DE812A3-995D-44CB-B369-6DC051C45EF9}">
      <dgm:prSet phldrT="[Texte]"/>
      <dgm:spPr>
        <a:solidFill>
          <a:srgbClr val="FFFFCC">
            <a:alpha val="89804"/>
          </a:srgb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Contribute to </a:t>
          </a:r>
          <a:r>
            <a:rPr lang="en-US" b="1" dirty="0"/>
            <a:t>the development of satellite navigation in Africa in key sectors</a:t>
          </a:r>
          <a:r>
            <a:rPr lang="en-US" dirty="0"/>
            <a:t>, with aviation as the main lever</a:t>
          </a:r>
          <a:endParaRPr lang="fr-FR" dirty="0"/>
        </a:p>
      </dgm:t>
    </dgm:pt>
    <dgm:pt modelId="{847812E6-C006-4CD1-B38C-FC3486611E79}" type="parTrans" cxnId="{54EE23ED-0089-45F0-82CE-C14C182D1EEA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/>
        </a:p>
      </dgm:t>
    </dgm:pt>
    <dgm:pt modelId="{CF133B01-23C4-4976-AEFC-CBBC331C4665}" type="sibTrans" cxnId="{54EE23ED-0089-45F0-82CE-C14C182D1EEA}">
      <dgm:prSet/>
      <dgm:spPr/>
      <dgm:t>
        <a:bodyPr/>
        <a:lstStyle/>
        <a:p>
          <a:endParaRPr lang="fr-FR"/>
        </a:p>
      </dgm:t>
    </dgm:pt>
    <dgm:pt modelId="{0A35AD55-0438-43C7-A9A1-F9D1D7082344}">
      <dgm:prSet phldrT="[Texte]" custT="1"/>
      <dgm:spPr>
        <a:solidFill>
          <a:srgbClr val="0070C0"/>
        </a:solidFill>
      </dgm:spPr>
      <dgm:t>
        <a:bodyPr/>
        <a:lstStyle/>
        <a:p>
          <a:r>
            <a:rPr lang="fr-FR" sz="2400" dirty="0" err="1"/>
            <a:t>Specific</a:t>
          </a:r>
          <a:r>
            <a:rPr lang="fr-FR" sz="2400" dirty="0"/>
            <a:t> Objective </a:t>
          </a:r>
        </a:p>
      </dgm:t>
    </dgm:pt>
    <dgm:pt modelId="{38E9437A-72CF-458A-8727-40AF90C32C87}" type="parTrans" cxnId="{AA3566B4-D0AB-42C0-A3A6-93C92E2F0FD4}">
      <dgm:prSet/>
      <dgm:spPr/>
      <dgm:t>
        <a:bodyPr/>
        <a:lstStyle/>
        <a:p>
          <a:endParaRPr lang="fr-FR"/>
        </a:p>
      </dgm:t>
    </dgm:pt>
    <dgm:pt modelId="{7C155510-3CE1-4645-82A3-8FEF97AB700C}" type="sibTrans" cxnId="{AA3566B4-D0AB-42C0-A3A6-93C92E2F0FD4}">
      <dgm:prSet/>
      <dgm:spPr/>
      <dgm:t>
        <a:bodyPr/>
        <a:lstStyle/>
        <a:p>
          <a:endParaRPr lang="fr-FR"/>
        </a:p>
      </dgm:t>
    </dgm:pt>
    <dgm:pt modelId="{5C063220-2036-46BA-90FF-12FDDB803CC1}">
      <dgm:prSet phldrT="[Texte]"/>
      <dgm:spPr>
        <a:solidFill>
          <a:srgbClr val="FFFFCC">
            <a:alpha val="89804"/>
          </a:srgb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Consolidate </a:t>
          </a:r>
          <a:r>
            <a:rPr lang="en-US" b="1" dirty="0"/>
            <a:t>the development of SBAS</a:t>
          </a:r>
          <a:r>
            <a:rPr lang="en-US" dirty="0"/>
            <a:t>, as well as </a:t>
          </a:r>
          <a:r>
            <a:rPr lang="en-US" b="1" dirty="0"/>
            <a:t>the adoption and use of GNSS services in Africa.</a:t>
          </a:r>
          <a:endParaRPr lang="fr-FR" dirty="0"/>
        </a:p>
      </dgm:t>
    </dgm:pt>
    <dgm:pt modelId="{6B7892DE-14CE-4A58-8E78-5AB22523B71C}" type="parTrans" cxnId="{B76C67AD-9DD7-415C-95C3-787B5B359423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/>
        </a:p>
      </dgm:t>
    </dgm:pt>
    <dgm:pt modelId="{C502DA41-D0BB-48A3-8331-5C52BCF3B243}" type="sibTrans" cxnId="{B76C67AD-9DD7-415C-95C3-787B5B359423}">
      <dgm:prSet/>
      <dgm:spPr/>
      <dgm:t>
        <a:bodyPr/>
        <a:lstStyle/>
        <a:p>
          <a:endParaRPr lang="fr-FR"/>
        </a:p>
      </dgm:t>
    </dgm:pt>
    <dgm:pt modelId="{718CF0CC-D78B-4BB5-8BA5-EA43261A1F08}" type="pres">
      <dgm:prSet presAssocID="{B993375D-76B4-47FD-89FC-812814871F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6CDDE5-F85E-4038-BD4E-E0B0591D1DBC}" type="pres">
      <dgm:prSet presAssocID="{4DEA48C4-4D25-4EB3-AF46-6FC0C3878393}" presName="root" presStyleCnt="0"/>
      <dgm:spPr/>
    </dgm:pt>
    <dgm:pt modelId="{4111E44B-2E67-43BE-9A54-00B776EA31B7}" type="pres">
      <dgm:prSet presAssocID="{4DEA48C4-4D25-4EB3-AF46-6FC0C3878393}" presName="rootComposite" presStyleCnt="0"/>
      <dgm:spPr/>
    </dgm:pt>
    <dgm:pt modelId="{A4C3CD35-4EFE-43FF-A1F0-DCCC001F0283}" type="pres">
      <dgm:prSet presAssocID="{4DEA48C4-4D25-4EB3-AF46-6FC0C3878393}" presName="rootText" presStyleLbl="node1" presStyleIdx="0" presStyleCnt="2" custScaleX="111422"/>
      <dgm:spPr/>
    </dgm:pt>
    <dgm:pt modelId="{1337C990-E1C0-46DC-9DB6-CB6C24C3DE1F}" type="pres">
      <dgm:prSet presAssocID="{4DEA48C4-4D25-4EB3-AF46-6FC0C3878393}" presName="rootConnector" presStyleLbl="node1" presStyleIdx="0" presStyleCnt="2"/>
      <dgm:spPr/>
    </dgm:pt>
    <dgm:pt modelId="{54397398-2DBD-45DE-9D97-6EB0CD57FC75}" type="pres">
      <dgm:prSet presAssocID="{4DEA48C4-4D25-4EB3-AF46-6FC0C3878393}" presName="childShape" presStyleCnt="0"/>
      <dgm:spPr/>
    </dgm:pt>
    <dgm:pt modelId="{96C67972-B4A2-4CA6-B62F-D6E5E24450F1}" type="pres">
      <dgm:prSet presAssocID="{847812E6-C006-4CD1-B38C-FC3486611E79}" presName="Name13" presStyleLbl="parChTrans1D2" presStyleIdx="0" presStyleCnt="2"/>
      <dgm:spPr/>
    </dgm:pt>
    <dgm:pt modelId="{0071FAC7-F42B-472E-A0B4-CFF67BD93294}" type="pres">
      <dgm:prSet presAssocID="{7DE812A3-995D-44CB-B369-6DC051C45EF9}" presName="childText" presStyleLbl="bgAcc1" presStyleIdx="0" presStyleCnt="2" custScaleX="311241">
        <dgm:presLayoutVars>
          <dgm:bulletEnabled val="1"/>
        </dgm:presLayoutVars>
      </dgm:prSet>
      <dgm:spPr/>
    </dgm:pt>
    <dgm:pt modelId="{EB39A5D3-B489-4390-973E-D9DBCD543CFD}" type="pres">
      <dgm:prSet presAssocID="{0A35AD55-0438-43C7-A9A1-F9D1D7082344}" presName="root" presStyleCnt="0"/>
      <dgm:spPr/>
    </dgm:pt>
    <dgm:pt modelId="{B9A60E84-9A1E-47EF-96D6-0416BA73D770}" type="pres">
      <dgm:prSet presAssocID="{0A35AD55-0438-43C7-A9A1-F9D1D7082344}" presName="rootComposite" presStyleCnt="0"/>
      <dgm:spPr/>
    </dgm:pt>
    <dgm:pt modelId="{3932E62F-521D-430C-B5E2-94087DC553E8}" type="pres">
      <dgm:prSet presAssocID="{0A35AD55-0438-43C7-A9A1-F9D1D7082344}" presName="rootText" presStyleLbl="node1" presStyleIdx="1" presStyleCnt="2" custScaleX="116451"/>
      <dgm:spPr/>
    </dgm:pt>
    <dgm:pt modelId="{A82D3B5D-466E-40A9-A65D-F08041FC77FF}" type="pres">
      <dgm:prSet presAssocID="{0A35AD55-0438-43C7-A9A1-F9D1D7082344}" presName="rootConnector" presStyleLbl="node1" presStyleIdx="1" presStyleCnt="2"/>
      <dgm:spPr/>
    </dgm:pt>
    <dgm:pt modelId="{2DC93089-76E3-4C9D-A6AB-F6CD124D8793}" type="pres">
      <dgm:prSet presAssocID="{0A35AD55-0438-43C7-A9A1-F9D1D7082344}" presName="childShape" presStyleCnt="0"/>
      <dgm:spPr/>
    </dgm:pt>
    <dgm:pt modelId="{76F53375-8621-405D-83A1-DDE250C4D156}" type="pres">
      <dgm:prSet presAssocID="{6B7892DE-14CE-4A58-8E78-5AB22523B71C}" presName="Name13" presStyleLbl="parChTrans1D2" presStyleIdx="1" presStyleCnt="2"/>
      <dgm:spPr/>
    </dgm:pt>
    <dgm:pt modelId="{CB80A35C-6C43-4561-A296-7388C0F04480}" type="pres">
      <dgm:prSet presAssocID="{5C063220-2036-46BA-90FF-12FDDB803CC1}" presName="childText" presStyleLbl="bgAcc1" presStyleIdx="1" presStyleCnt="2" custScaleX="309982">
        <dgm:presLayoutVars>
          <dgm:bulletEnabled val="1"/>
        </dgm:presLayoutVars>
      </dgm:prSet>
      <dgm:spPr/>
    </dgm:pt>
  </dgm:ptLst>
  <dgm:cxnLst>
    <dgm:cxn modelId="{9FBD290F-7D7D-4471-B25F-4C9E1F453C50}" type="presOf" srcId="{B993375D-76B4-47FD-89FC-812814871F2B}" destId="{718CF0CC-D78B-4BB5-8BA5-EA43261A1F08}" srcOrd="0" destOrd="0" presId="urn:microsoft.com/office/officeart/2005/8/layout/hierarchy3"/>
    <dgm:cxn modelId="{CA593E26-180A-43EA-A3E1-847556763AA0}" type="presOf" srcId="{6B7892DE-14CE-4A58-8E78-5AB22523B71C}" destId="{76F53375-8621-405D-83A1-DDE250C4D156}" srcOrd="0" destOrd="0" presId="urn:microsoft.com/office/officeart/2005/8/layout/hierarchy3"/>
    <dgm:cxn modelId="{2BC51A31-8E6A-42A9-B9F1-1B45E151646C}" type="presOf" srcId="{5C063220-2036-46BA-90FF-12FDDB803CC1}" destId="{CB80A35C-6C43-4561-A296-7388C0F04480}" srcOrd="0" destOrd="0" presId="urn:microsoft.com/office/officeart/2005/8/layout/hierarchy3"/>
    <dgm:cxn modelId="{C78D189B-8020-43D0-B5DE-6C97AE98E85E}" srcId="{B993375D-76B4-47FD-89FC-812814871F2B}" destId="{4DEA48C4-4D25-4EB3-AF46-6FC0C3878393}" srcOrd="0" destOrd="0" parTransId="{9B742778-25FB-417B-ACAC-4AC573CB9C4B}" sibTransId="{2F9CB93C-44E1-46EA-9A22-3D398534E403}"/>
    <dgm:cxn modelId="{B76C67AD-9DD7-415C-95C3-787B5B359423}" srcId="{0A35AD55-0438-43C7-A9A1-F9D1D7082344}" destId="{5C063220-2036-46BA-90FF-12FDDB803CC1}" srcOrd="0" destOrd="0" parTransId="{6B7892DE-14CE-4A58-8E78-5AB22523B71C}" sibTransId="{C502DA41-D0BB-48A3-8331-5C52BCF3B243}"/>
    <dgm:cxn modelId="{AA3566B4-D0AB-42C0-A3A6-93C92E2F0FD4}" srcId="{B993375D-76B4-47FD-89FC-812814871F2B}" destId="{0A35AD55-0438-43C7-A9A1-F9D1D7082344}" srcOrd="1" destOrd="0" parTransId="{38E9437A-72CF-458A-8727-40AF90C32C87}" sibTransId="{7C155510-3CE1-4645-82A3-8FEF97AB700C}"/>
    <dgm:cxn modelId="{06223AB9-8664-495D-B60E-0427FB241E3C}" type="presOf" srcId="{0A35AD55-0438-43C7-A9A1-F9D1D7082344}" destId="{3932E62F-521D-430C-B5E2-94087DC553E8}" srcOrd="0" destOrd="0" presId="urn:microsoft.com/office/officeart/2005/8/layout/hierarchy3"/>
    <dgm:cxn modelId="{AF8CEABC-5AF2-4CB5-807A-C680321D41B8}" type="presOf" srcId="{847812E6-C006-4CD1-B38C-FC3486611E79}" destId="{96C67972-B4A2-4CA6-B62F-D6E5E24450F1}" srcOrd="0" destOrd="0" presId="urn:microsoft.com/office/officeart/2005/8/layout/hierarchy3"/>
    <dgm:cxn modelId="{5D3729CA-30F0-40BF-A642-2FB74D776241}" type="presOf" srcId="{4DEA48C4-4D25-4EB3-AF46-6FC0C3878393}" destId="{A4C3CD35-4EFE-43FF-A1F0-DCCC001F0283}" srcOrd="0" destOrd="0" presId="urn:microsoft.com/office/officeart/2005/8/layout/hierarchy3"/>
    <dgm:cxn modelId="{70170ACF-BD43-4872-8478-ACCBA8973B09}" type="presOf" srcId="{4DEA48C4-4D25-4EB3-AF46-6FC0C3878393}" destId="{1337C990-E1C0-46DC-9DB6-CB6C24C3DE1F}" srcOrd="1" destOrd="0" presId="urn:microsoft.com/office/officeart/2005/8/layout/hierarchy3"/>
    <dgm:cxn modelId="{BEE765DA-C876-42BE-98CB-9AF379B586E6}" type="presOf" srcId="{0A35AD55-0438-43C7-A9A1-F9D1D7082344}" destId="{A82D3B5D-466E-40A9-A65D-F08041FC77FF}" srcOrd="1" destOrd="0" presId="urn:microsoft.com/office/officeart/2005/8/layout/hierarchy3"/>
    <dgm:cxn modelId="{54EE23ED-0089-45F0-82CE-C14C182D1EEA}" srcId="{4DEA48C4-4D25-4EB3-AF46-6FC0C3878393}" destId="{7DE812A3-995D-44CB-B369-6DC051C45EF9}" srcOrd="0" destOrd="0" parTransId="{847812E6-C006-4CD1-B38C-FC3486611E79}" sibTransId="{CF133B01-23C4-4976-AEFC-CBBC331C4665}"/>
    <dgm:cxn modelId="{941AB2EF-9455-4A8D-A2FB-2E3F0B2C4BA0}" type="presOf" srcId="{7DE812A3-995D-44CB-B369-6DC051C45EF9}" destId="{0071FAC7-F42B-472E-A0B4-CFF67BD93294}" srcOrd="0" destOrd="0" presId="urn:microsoft.com/office/officeart/2005/8/layout/hierarchy3"/>
    <dgm:cxn modelId="{4B072169-E99E-45F8-9F6C-F1C3FC8098C3}" type="presParOf" srcId="{718CF0CC-D78B-4BB5-8BA5-EA43261A1F08}" destId="{BB6CDDE5-F85E-4038-BD4E-E0B0591D1DBC}" srcOrd="0" destOrd="0" presId="urn:microsoft.com/office/officeart/2005/8/layout/hierarchy3"/>
    <dgm:cxn modelId="{EC915A96-1502-47A3-B437-D7A6572E7418}" type="presParOf" srcId="{BB6CDDE5-F85E-4038-BD4E-E0B0591D1DBC}" destId="{4111E44B-2E67-43BE-9A54-00B776EA31B7}" srcOrd="0" destOrd="0" presId="urn:microsoft.com/office/officeart/2005/8/layout/hierarchy3"/>
    <dgm:cxn modelId="{B17D70A6-E0E5-49A6-91FC-1A702D7CFEC0}" type="presParOf" srcId="{4111E44B-2E67-43BE-9A54-00B776EA31B7}" destId="{A4C3CD35-4EFE-43FF-A1F0-DCCC001F0283}" srcOrd="0" destOrd="0" presId="urn:microsoft.com/office/officeart/2005/8/layout/hierarchy3"/>
    <dgm:cxn modelId="{934FB584-21A3-43B2-90FA-BF5CFA4413E7}" type="presParOf" srcId="{4111E44B-2E67-43BE-9A54-00B776EA31B7}" destId="{1337C990-E1C0-46DC-9DB6-CB6C24C3DE1F}" srcOrd="1" destOrd="0" presId="urn:microsoft.com/office/officeart/2005/8/layout/hierarchy3"/>
    <dgm:cxn modelId="{AE80531D-91E9-4D61-8766-0E0D1B04C528}" type="presParOf" srcId="{BB6CDDE5-F85E-4038-BD4E-E0B0591D1DBC}" destId="{54397398-2DBD-45DE-9D97-6EB0CD57FC75}" srcOrd="1" destOrd="0" presId="urn:microsoft.com/office/officeart/2005/8/layout/hierarchy3"/>
    <dgm:cxn modelId="{A0EDF12F-CC85-43C6-9B0C-BC416206DC89}" type="presParOf" srcId="{54397398-2DBD-45DE-9D97-6EB0CD57FC75}" destId="{96C67972-B4A2-4CA6-B62F-D6E5E24450F1}" srcOrd="0" destOrd="0" presId="urn:microsoft.com/office/officeart/2005/8/layout/hierarchy3"/>
    <dgm:cxn modelId="{EB5A48E7-A0A3-4225-9A31-062043AA2C95}" type="presParOf" srcId="{54397398-2DBD-45DE-9D97-6EB0CD57FC75}" destId="{0071FAC7-F42B-472E-A0B4-CFF67BD93294}" srcOrd="1" destOrd="0" presId="urn:microsoft.com/office/officeart/2005/8/layout/hierarchy3"/>
    <dgm:cxn modelId="{0A31FE12-8FEC-4414-9A2B-9BBCB203F456}" type="presParOf" srcId="{718CF0CC-D78B-4BB5-8BA5-EA43261A1F08}" destId="{EB39A5D3-B489-4390-973E-D9DBCD543CFD}" srcOrd="1" destOrd="0" presId="urn:microsoft.com/office/officeart/2005/8/layout/hierarchy3"/>
    <dgm:cxn modelId="{5DFB815E-DA79-4D88-BA76-67A0AC4DAFFA}" type="presParOf" srcId="{EB39A5D3-B489-4390-973E-D9DBCD543CFD}" destId="{B9A60E84-9A1E-47EF-96D6-0416BA73D770}" srcOrd="0" destOrd="0" presId="urn:microsoft.com/office/officeart/2005/8/layout/hierarchy3"/>
    <dgm:cxn modelId="{F6167E7B-A4DE-4F5A-8060-27AEC5D23557}" type="presParOf" srcId="{B9A60E84-9A1E-47EF-96D6-0416BA73D770}" destId="{3932E62F-521D-430C-B5E2-94087DC553E8}" srcOrd="0" destOrd="0" presId="urn:microsoft.com/office/officeart/2005/8/layout/hierarchy3"/>
    <dgm:cxn modelId="{D0DDCEE9-DD52-40FE-93E6-F40A62A0F72E}" type="presParOf" srcId="{B9A60E84-9A1E-47EF-96D6-0416BA73D770}" destId="{A82D3B5D-466E-40A9-A65D-F08041FC77FF}" srcOrd="1" destOrd="0" presId="urn:microsoft.com/office/officeart/2005/8/layout/hierarchy3"/>
    <dgm:cxn modelId="{36475485-33C3-4434-A584-9451469522EB}" type="presParOf" srcId="{EB39A5D3-B489-4390-973E-D9DBCD543CFD}" destId="{2DC93089-76E3-4C9D-A6AB-F6CD124D8793}" srcOrd="1" destOrd="0" presId="urn:microsoft.com/office/officeart/2005/8/layout/hierarchy3"/>
    <dgm:cxn modelId="{3FBF735A-5E49-421B-A407-2A09482ED240}" type="presParOf" srcId="{2DC93089-76E3-4C9D-A6AB-F6CD124D8793}" destId="{76F53375-8621-405D-83A1-DDE250C4D156}" srcOrd="0" destOrd="0" presId="urn:microsoft.com/office/officeart/2005/8/layout/hierarchy3"/>
    <dgm:cxn modelId="{528DFBCA-0459-4DD5-827A-51EA6BCE22F6}" type="presParOf" srcId="{2DC93089-76E3-4C9D-A6AB-F6CD124D8793}" destId="{CB80A35C-6C43-4561-A296-7388C0F04480}" srcOrd="1" destOrd="0" presId="urn:microsoft.com/office/officeart/2005/8/layout/hierarchy3"/>
  </dgm:cxnLst>
  <dgm:bg/>
  <dgm:whole>
    <a:ln>
      <a:solidFill>
        <a:srgbClr val="0070C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7ECFBB-3427-4E18-880E-AA625BD4D98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E0EF936-5578-476C-9E8D-7CEEC4456A07}">
      <dgm:prSet phldrT="[Texte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2400" dirty="0"/>
            <a:t>Systems &amp; services </a:t>
          </a:r>
        </a:p>
      </dgm:t>
    </dgm:pt>
    <dgm:pt modelId="{7925B72B-EDCC-403F-B622-50A78EF2A995}" type="parTrans" cxnId="{2B9599DE-74EF-4736-8F1A-D89AC7CFAAE8}">
      <dgm:prSet/>
      <dgm:spPr/>
      <dgm:t>
        <a:bodyPr/>
        <a:lstStyle/>
        <a:p>
          <a:endParaRPr lang="fr-FR"/>
        </a:p>
      </dgm:t>
    </dgm:pt>
    <dgm:pt modelId="{5C18A93C-DB0D-4B4D-97F7-499564B9E4E2}" type="sibTrans" cxnId="{2B9599DE-74EF-4736-8F1A-D89AC7CFAAE8}">
      <dgm:prSet/>
      <dgm:spPr/>
      <dgm:t>
        <a:bodyPr/>
        <a:lstStyle/>
        <a:p>
          <a:endParaRPr lang="fr-FR"/>
        </a:p>
      </dgm:t>
    </dgm:pt>
    <dgm:pt modelId="{1F047353-132A-4459-B8C8-5DC5E637493F}">
      <dgm:prSet phldrT="[Texte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/>
            <a:t>Technical support and capacity building </a:t>
          </a:r>
          <a:r>
            <a:rPr lang="en-US" sz="1800" dirty="0"/>
            <a:t>to accelerate the development of regional SBAS modules and the integration of SBAS into continental policies and planning </a:t>
          </a:r>
          <a:endParaRPr lang="fr-FR" sz="1800" dirty="0"/>
        </a:p>
      </dgm:t>
    </dgm:pt>
    <dgm:pt modelId="{F3DB2C1E-3E49-46E4-9980-86A75AD4F73F}" type="parTrans" cxnId="{F83AEC8F-9F4C-465C-AC35-8ADB05D30F16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/>
        </a:p>
      </dgm:t>
    </dgm:pt>
    <dgm:pt modelId="{DF2A2B44-C48C-4EA2-A277-B01A4B5D9B74}" type="sibTrans" cxnId="{F83AEC8F-9F4C-465C-AC35-8ADB05D30F16}">
      <dgm:prSet/>
      <dgm:spPr/>
      <dgm:t>
        <a:bodyPr/>
        <a:lstStyle/>
        <a:p>
          <a:endParaRPr lang="fr-FR"/>
        </a:p>
      </dgm:t>
    </dgm:pt>
    <dgm:pt modelId="{13C961DE-D0CB-419C-A6A1-AA583F4601C9}">
      <dgm:prSet phldrT="[Texte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2400" dirty="0"/>
            <a:t>Markets &amp; adoption </a:t>
          </a:r>
        </a:p>
      </dgm:t>
    </dgm:pt>
    <dgm:pt modelId="{F19E88D0-2398-420A-9737-6A6957303329}" type="parTrans" cxnId="{23727E31-8E33-4733-8A96-2427FBDC2F53}">
      <dgm:prSet/>
      <dgm:spPr/>
      <dgm:t>
        <a:bodyPr/>
        <a:lstStyle/>
        <a:p>
          <a:endParaRPr lang="fr-FR"/>
        </a:p>
      </dgm:t>
    </dgm:pt>
    <dgm:pt modelId="{2818B11E-3F14-40FD-B464-EBA678E88B27}" type="sibTrans" cxnId="{23727E31-8E33-4733-8A96-2427FBDC2F53}">
      <dgm:prSet/>
      <dgm:spPr/>
      <dgm:t>
        <a:bodyPr/>
        <a:lstStyle/>
        <a:p>
          <a:endParaRPr lang="fr-FR"/>
        </a:p>
      </dgm:t>
    </dgm:pt>
    <dgm:pt modelId="{B78E9883-1691-483F-B7FE-C9E0DC46E631}">
      <dgm:prSet phldrT="[Texte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Support for the adoption and </a:t>
          </a:r>
          <a:r>
            <a:rPr lang="en-US" b="1" dirty="0"/>
            <a:t>use of GNSS services and the development of associated applications and markets </a:t>
          </a:r>
          <a:r>
            <a:rPr lang="en-US" dirty="0"/>
            <a:t>in Africa</a:t>
          </a:r>
          <a:endParaRPr lang="fr-FR" dirty="0"/>
        </a:p>
      </dgm:t>
    </dgm:pt>
    <dgm:pt modelId="{510C8ACA-404A-4BFC-8F99-A2E769FC576B}" type="parTrans" cxnId="{60FBE272-9C1A-4379-9E08-4921B9140580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/>
        </a:p>
      </dgm:t>
    </dgm:pt>
    <dgm:pt modelId="{0C31F0D1-63E4-4162-9881-F3DB71981413}" type="sibTrans" cxnId="{60FBE272-9C1A-4379-9E08-4921B9140580}">
      <dgm:prSet/>
      <dgm:spPr/>
      <dgm:t>
        <a:bodyPr/>
        <a:lstStyle/>
        <a:p>
          <a:endParaRPr lang="fr-FR"/>
        </a:p>
      </dgm:t>
    </dgm:pt>
    <dgm:pt modelId="{4AA1CFA7-2DE1-42AF-BA08-E3BBB4F6041C}" type="pres">
      <dgm:prSet presAssocID="{F27ECFBB-3427-4E18-880E-AA625BD4D9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B08D0E-8180-4F0E-BEEF-4502F52BDC15}" type="pres">
      <dgm:prSet presAssocID="{CE0EF936-5578-476C-9E8D-7CEEC4456A07}" presName="root" presStyleCnt="0"/>
      <dgm:spPr/>
    </dgm:pt>
    <dgm:pt modelId="{86DA1271-770A-4568-BAC9-F8B86B4BA76A}" type="pres">
      <dgm:prSet presAssocID="{CE0EF936-5578-476C-9E8D-7CEEC4456A07}" presName="rootComposite" presStyleCnt="0"/>
      <dgm:spPr/>
    </dgm:pt>
    <dgm:pt modelId="{C2783CD3-1BF2-491C-BE79-B33C5972EE32}" type="pres">
      <dgm:prSet presAssocID="{CE0EF936-5578-476C-9E8D-7CEEC4456A07}" presName="rootText" presStyleLbl="node1" presStyleIdx="0" presStyleCnt="2" custScaleX="108485" custScaleY="69956"/>
      <dgm:spPr/>
    </dgm:pt>
    <dgm:pt modelId="{201BB5E9-1993-4EEE-A38D-A5A039012E3E}" type="pres">
      <dgm:prSet presAssocID="{CE0EF936-5578-476C-9E8D-7CEEC4456A07}" presName="rootConnector" presStyleLbl="node1" presStyleIdx="0" presStyleCnt="2"/>
      <dgm:spPr/>
    </dgm:pt>
    <dgm:pt modelId="{D7AC773B-612C-4CAE-90AD-268656B4F525}" type="pres">
      <dgm:prSet presAssocID="{CE0EF936-5578-476C-9E8D-7CEEC4456A07}" presName="childShape" presStyleCnt="0"/>
      <dgm:spPr/>
    </dgm:pt>
    <dgm:pt modelId="{10394FA2-ADA1-419C-8363-CE3D1EA829CC}" type="pres">
      <dgm:prSet presAssocID="{F3DB2C1E-3E49-46E4-9980-86A75AD4F73F}" presName="Name13" presStyleLbl="parChTrans1D2" presStyleIdx="0" presStyleCnt="2"/>
      <dgm:spPr/>
    </dgm:pt>
    <dgm:pt modelId="{2410DCDE-E1A6-4EAA-A419-FFE88A49DF1A}" type="pres">
      <dgm:prSet presAssocID="{1F047353-132A-4459-B8C8-5DC5E637493F}" presName="childText" presStyleLbl="bgAcc1" presStyleIdx="0" presStyleCnt="2" custScaleX="331493" custScaleY="119614">
        <dgm:presLayoutVars>
          <dgm:bulletEnabled val="1"/>
        </dgm:presLayoutVars>
      </dgm:prSet>
      <dgm:spPr/>
    </dgm:pt>
    <dgm:pt modelId="{D0764E9F-2911-4958-B013-6ECF516DBF69}" type="pres">
      <dgm:prSet presAssocID="{13C961DE-D0CB-419C-A6A1-AA583F4601C9}" presName="root" presStyleCnt="0"/>
      <dgm:spPr/>
    </dgm:pt>
    <dgm:pt modelId="{2E66E0C1-8A25-487C-8BBC-7113EB11EAE7}" type="pres">
      <dgm:prSet presAssocID="{13C961DE-D0CB-419C-A6A1-AA583F4601C9}" presName="rootComposite" presStyleCnt="0"/>
      <dgm:spPr/>
    </dgm:pt>
    <dgm:pt modelId="{E9F1653F-1EDF-4A7A-83C6-32A43737D4C8}" type="pres">
      <dgm:prSet presAssocID="{13C961DE-D0CB-419C-A6A1-AA583F4601C9}" presName="rootText" presStyleLbl="node1" presStyleIdx="1" presStyleCnt="2" custScaleX="123042" custScaleY="71995" custLinFactNeighborX="-1485"/>
      <dgm:spPr/>
    </dgm:pt>
    <dgm:pt modelId="{A2D9AA5C-F273-4F35-B785-43C0DBED4C25}" type="pres">
      <dgm:prSet presAssocID="{13C961DE-D0CB-419C-A6A1-AA583F4601C9}" presName="rootConnector" presStyleLbl="node1" presStyleIdx="1" presStyleCnt="2"/>
      <dgm:spPr/>
    </dgm:pt>
    <dgm:pt modelId="{20C17B27-D65E-49F4-B6AF-49AB4A00133F}" type="pres">
      <dgm:prSet presAssocID="{13C961DE-D0CB-419C-A6A1-AA583F4601C9}" presName="childShape" presStyleCnt="0"/>
      <dgm:spPr/>
    </dgm:pt>
    <dgm:pt modelId="{E864B7B7-5473-4A74-A285-D79AEAD3962A}" type="pres">
      <dgm:prSet presAssocID="{510C8ACA-404A-4BFC-8F99-A2E769FC576B}" presName="Name13" presStyleLbl="parChTrans1D2" presStyleIdx="1" presStyleCnt="2"/>
      <dgm:spPr/>
    </dgm:pt>
    <dgm:pt modelId="{40DAB1C1-5CD0-4D14-8E2C-3F1584BD9F7E}" type="pres">
      <dgm:prSet presAssocID="{B78E9883-1691-483F-B7FE-C9E0DC46E631}" presName="childText" presStyleLbl="bgAcc1" presStyleIdx="1" presStyleCnt="2" custScaleX="334531" custScaleY="113675" custLinFactNeighborX="409" custLinFactNeighborY="-1931">
        <dgm:presLayoutVars>
          <dgm:bulletEnabled val="1"/>
        </dgm:presLayoutVars>
      </dgm:prSet>
      <dgm:spPr/>
    </dgm:pt>
  </dgm:ptLst>
  <dgm:cxnLst>
    <dgm:cxn modelId="{23727E31-8E33-4733-8A96-2427FBDC2F53}" srcId="{F27ECFBB-3427-4E18-880E-AA625BD4D98D}" destId="{13C961DE-D0CB-419C-A6A1-AA583F4601C9}" srcOrd="1" destOrd="0" parTransId="{F19E88D0-2398-420A-9737-6A6957303329}" sibTransId="{2818B11E-3F14-40FD-B464-EBA678E88B27}"/>
    <dgm:cxn modelId="{2253DA3B-0440-4338-A0A4-F3D95639DA23}" type="presOf" srcId="{510C8ACA-404A-4BFC-8F99-A2E769FC576B}" destId="{E864B7B7-5473-4A74-A285-D79AEAD3962A}" srcOrd="0" destOrd="0" presId="urn:microsoft.com/office/officeart/2005/8/layout/hierarchy3"/>
    <dgm:cxn modelId="{60FBE272-9C1A-4379-9E08-4921B9140580}" srcId="{13C961DE-D0CB-419C-A6A1-AA583F4601C9}" destId="{B78E9883-1691-483F-B7FE-C9E0DC46E631}" srcOrd="0" destOrd="0" parTransId="{510C8ACA-404A-4BFC-8F99-A2E769FC576B}" sibTransId="{0C31F0D1-63E4-4162-9881-F3DB71981413}"/>
    <dgm:cxn modelId="{2D689553-512E-4598-B927-F8348FDFF46F}" type="presOf" srcId="{13C961DE-D0CB-419C-A6A1-AA583F4601C9}" destId="{A2D9AA5C-F273-4F35-B785-43C0DBED4C25}" srcOrd="1" destOrd="0" presId="urn:microsoft.com/office/officeart/2005/8/layout/hierarchy3"/>
    <dgm:cxn modelId="{F83AEC8F-9F4C-465C-AC35-8ADB05D30F16}" srcId="{CE0EF936-5578-476C-9E8D-7CEEC4456A07}" destId="{1F047353-132A-4459-B8C8-5DC5E637493F}" srcOrd="0" destOrd="0" parTransId="{F3DB2C1E-3E49-46E4-9980-86A75AD4F73F}" sibTransId="{DF2A2B44-C48C-4EA2-A277-B01A4B5D9B74}"/>
    <dgm:cxn modelId="{3F9F179B-BCAB-49C6-9570-8DB62EDC0E41}" type="presOf" srcId="{1F047353-132A-4459-B8C8-5DC5E637493F}" destId="{2410DCDE-E1A6-4EAA-A419-FFE88A49DF1A}" srcOrd="0" destOrd="0" presId="urn:microsoft.com/office/officeart/2005/8/layout/hierarchy3"/>
    <dgm:cxn modelId="{DA0773A5-739D-453F-8E50-2C237E16EEE1}" type="presOf" srcId="{CE0EF936-5578-476C-9E8D-7CEEC4456A07}" destId="{C2783CD3-1BF2-491C-BE79-B33C5972EE32}" srcOrd="0" destOrd="0" presId="urn:microsoft.com/office/officeart/2005/8/layout/hierarchy3"/>
    <dgm:cxn modelId="{61ABF3B1-911D-4E8E-B1BE-226B91E9F23B}" type="presOf" srcId="{13C961DE-D0CB-419C-A6A1-AA583F4601C9}" destId="{E9F1653F-1EDF-4A7A-83C6-32A43737D4C8}" srcOrd="0" destOrd="0" presId="urn:microsoft.com/office/officeart/2005/8/layout/hierarchy3"/>
    <dgm:cxn modelId="{1E352FD2-EBAD-42CA-B1C4-44F1B6F566F9}" type="presOf" srcId="{F3DB2C1E-3E49-46E4-9980-86A75AD4F73F}" destId="{10394FA2-ADA1-419C-8363-CE3D1EA829CC}" srcOrd="0" destOrd="0" presId="urn:microsoft.com/office/officeart/2005/8/layout/hierarchy3"/>
    <dgm:cxn modelId="{E2AA19DA-8982-4EF2-987B-DA940916BDF2}" type="presOf" srcId="{F27ECFBB-3427-4E18-880E-AA625BD4D98D}" destId="{4AA1CFA7-2DE1-42AF-BA08-E3BBB4F6041C}" srcOrd="0" destOrd="0" presId="urn:microsoft.com/office/officeart/2005/8/layout/hierarchy3"/>
    <dgm:cxn modelId="{39ABFADD-24BD-4799-B04D-A7FCCEC3B2FB}" type="presOf" srcId="{CE0EF936-5578-476C-9E8D-7CEEC4456A07}" destId="{201BB5E9-1993-4EEE-A38D-A5A039012E3E}" srcOrd="1" destOrd="0" presId="urn:microsoft.com/office/officeart/2005/8/layout/hierarchy3"/>
    <dgm:cxn modelId="{2B9599DE-74EF-4736-8F1A-D89AC7CFAAE8}" srcId="{F27ECFBB-3427-4E18-880E-AA625BD4D98D}" destId="{CE0EF936-5578-476C-9E8D-7CEEC4456A07}" srcOrd="0" destOrd="0" parTransId="{7925B72B-EDCC-403F-B622-50A78EF2A995}" sibTransId="{5C18A93C-DB0D-4B4D-97F7-499564B9E4E2}"/>
    <dgm:cxn modelId="{DC96E3EB-FC5B-4016-9725-27E25A0C299B}" type="presOf" srcId="{B78E9883-1691-483F-B7FE-C9E0DC46E631}" destId="{40DAB1C1-5CD0-4D14-8E2C-3F1584BD9F7E}" srcOrd="0" destOrd="0" presId="urn:microsoft.com/office/officeart/2005/8/layout/hierarchy3"/>
    <dgm:cxn modelId="{7973D50A-BA03-4811-BE10-020C07EDC02A}" type="presParOf" srcId="{4AA1CFA7-2DE1-42AF-BA08-E3BBB4F6041C}" destId="{D9B08D0E-8180-4F0E-BEEF-4502F52BDC15}" srcOrd="0" destOrd="0" presId="urn:microsoft.com/office/officeart/2005/8/layout/hierarchy3"/>
    <dgm:cxn modelId="{58955DCF-44A7-4ACC-8AA9-00B15A0ED939}" type="presParOf" srcId="{D9B08D0E-8180-4F0E-BEEF-4502F52BDC15}" destId="{86DA1271-770A-4568-BAC9-F8B86B4BA76A}" srcOrd="0" destOrd="0" presId="urn:microsoft.com/office/officeart/2005/8/layout/hierarchy3"/>
    <dgm:cxn modelId="{827BDD95-0317-427F-B660-B01248F961DF}" type="presParOf" srcId="{86DA1271-770A-4568-BAC9-F8B86B4BA76A}" destId="{C2783CD3-1BF2-491C-BE79-B33C5972EE32}" srcOrd="0" destOrd="0" presId="urn:microsoft.com/office/officeart/2005/8/layout/hierarchy3"/>
    <dgm:cxn modelId="{3E15DE32-B0F9-4D7B-A5C8-035334922F12}" type="presParOf" srcId="{86DA1271-770A-4568-BAC9-F8B86B4BA76A}" destId="{201BB5E9-1993-4EEE-A38D-A5A039012E3E}" srcOrd="1" destOrd="0" presId="urn:microsoft.com/office/officeart/2005/8/layout/hierarchy3"/>
    <dgm:cxn modelId="{7ECB3CBD-E531-47E4-8B3B-E7553D05BFEE}" type="presParOf" srcId="{D9B08D0E-8180-4F0E-BEEF-4502F52BDC15}" destId="{D7AC773B-612C-4CAE-90AD-268656B4F525}" srcOrd="1" destOrd="0" presId="urn:microsoft.com/office/officeart/2005/8/layout/hierarchy3"/>
    <dgm:cxn modelId="{37C7323B-18B1-4BB4-ABBD-38142C229B8B}" type="presParOf" srcId="{D7AC773B-612C-4CAE-90AD-268656B4F525}" destId="{10394FA2-ADA1-419C-8363-CE3D1EA829CC}" srcOrd="0" destOrd="0" presId="urn:microsoft.com/office/officeart/2005/8/layout/hierarchy3"/>
    <dgm:cxn modelId="{3F735F87-A10D-480D-B9DB-B29DD5B67322}" type="presParOf" srcId="{D7AC773B-612C-4CAE-90AD-268656B4F525}" destId="{2410DCDE-E1A6-4EAA-A419-FFE88A49DF1A}" srcOrd="1" destOrd="0" presId="urn:microsoft.com/office/officeart/2005/8/layout/hierarchy3"/>
    <dgm:cxn modelId="{88C4ADB7-09FF-49A2-A86A-B2F86F50468D}" type="presParOf" srcId="{4AA1CFA7-2DE1-42AF-BA08-E3BBB4F6041C}" destId="{D0764E9F-2911-4958-B013-6ECF516DBF69}" srcOrd="1" destOrd="0" presId="urn:microsoft.com/office/officeart/2005/8/layout/hierarchy3"/>
    <dgm:cxn modelId="{BEDFC337-4BB0-40CE-B147-5041FA652649}" type="presParOf" srcId="{D0764E9F-2911-4958-B013-6ECF516DBF69}" destId="{2E66E0C1-8A25-487C-8BBC-7113EB11EAE7}" srcOrd="0" destOrd="0" presId="urn:microsoft.com/office/officeart/2005/8/layout/hierarchy3"/>
    <dgm:cxn modelId="{11178DFE-356D-4666-83DE-B8AE15F1DF6D}" type="presParOf" srcId="{2E66E0C1-8A25-487C-8BBC-7113EB11EAE7}" destId="{E9F1653F-1EDF-4A7A-83C6-32A43737D4C8}" srcOrd="0" destOrd="0" presId="urn:microsoft.com/office/officeart/2005/8/layout/hierarchy3"/>
    <dgm:cxn modelId="{E7212A9E-5388-4C19-BE94-593CEF167FA5}" type="presParOf" srcId="{2E66E0C1-8A25-487C-8BBC-7113EB11EAE7}" destId="{A2D9AA5C-F273-4F35-B785-43C0DBED4C25}" srcOrd="1" destOrd="0" presId="urn:microsoft.com/office/officeart/2005/8/layout/hierarchy3"/>
    <dgm:cxn modelId="{31C7FC4B-8C7F-4B24-81F6-A96B110C779B}" type="presParOf" srcId="{D0764E9F-2911-4958-B013-6ECF516DBF69}" destId="{20C17B27-D65E-49F4-B6AF-49AB4A00133F}" srcOrd="1" destOrd="0" presId="urn:microsoft.com/office/officeart/2005/8/layout/hierarchy3"/>
    <dgm:cxn modelId="{4C2D6F40-4DB5-4A6B-B2B7-275FCF3B3330}" type="presParOf" srcId="{20C17B27-D65E-49F4-B6AF-49AB4A00133F}" destId="{E864B7B7-5473-4A74-A285-D79AEAD3962A}" srcOrd="0" destOrd="0" presId="urn:microsoft.com/office/officeart/2005/8/layout/hierarchy3"/>
    <dgm:cxn modelId="{62F2510B-100B-45D6-9648-DB90BDD5FFF3}" type="presParOf" srcId="{20C17B27-D65E-49F4-B6AF-49AB4A00133F}" destId="{40DAB1C1-5CD0-4D14-8E2C-3F1584BD9F7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3CD35-4EFE-43FF-A1F0-DCCC001F0283}">
      <dsp:nvSpPr>
        <dsp:cNvPr id="0" name=""/>
        <dsp:cNvSpPr/>
      </dsp:nvSpPr>
      <dsp:spPr>
        <a:xfrm>
          <a:off x="805363" y="1305"/>
          <a:ext cx="1934965" cy="86830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General Objective </a:t>
          </a:r>
        </a:p>
      </dsp:txBody>
      <dsp:txXfrm>
        <a:off x="830795" y="26737"/>
        <a:ext cx="1884101" cy="817440"/>
      </dsp:txXfrm>
    </dsp:sp>
    <dsp:sp modelId="{96C67972-B4A2-4CA6-B62F-D6E5E24450F1}">
      <dsp:nvSpPr>
        <dsp:cNvPr id="0" name=""/>
        <dsp:cNvSpPr/>
      </dsp:nvSpPr>
      <dsp:spPr>
        <a:xfrm>
          <a:off x="998859" y="869609"/>
          <a:ext cx="193496" cy="651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228"/>
              </a:lnTo>
              <a:lnTo>
                <a:pt x="193496" y="65122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1FAC7-F42B-472E-A0B4-CFF67BD93294}">
      <dsp:nvSpPr>
        <dsp:cNvPr id="0" name=""/>
        <dsp:cNvSpPr/>
      </dsp:nvSpPr>
      <dsp:spPr>
        <a:xfrm>
          <a:off x="1192356" y="1086686"/>
          <a:ext cx="4324032" cy="868304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Contribute to </a:t>
          </a:r>
          <a:r>
            <a:rPr lang="en-US" sz="1800" b="1" kern="1200" dirty="0"/>
            <a:t>the development of satellite navigation in Africa in key sectors</a:t>
          </a:r>
          <a:r>
            <a:rPr lang="en-US" sz="1800" kern="1200" dirty="0"/>
            <a:t>, with aviation as the main lever</a:t>
          </a:r>
          <a:endParaRPr lang="fr-FR" sz="1800" kern="1200" dirty="0"/>
        </a:p>
      </dsp:txBody>
      <dsp:txXfrm>
        <a:off x="1217788" y="1112118"/>
        <a:ext cx="4273168" cy="817440"/>
      </dsp:txXfrm>
    </dsp:sp>
    <dsp:sp modelId="{3932E62F-521D-430C-B5E2-94087DC553E8}">
      <dsp:nvSpPr>
        <dsp:cNvPr id="0" name=""/>
        <dsp:cNvSpPr/>
      </dsp:nvSpPr>
      <dsp:spPr>
        <a:xfrm>
          <a:off x="5546081" y="1305"/>
          <a:ext cx="2022299" cy="86830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Specific</a:t>
          </a:r>
          <a:r>
            <a:rPr lang="fr-FR" sz="2400" kern="1200" dirty="0"/>
            <a:t> Objective </a:t>
          </a:r>
        </a:p>
      </dsp:txBody>
      <dsp:txXfrm>
        <a:off x="5571513" y="26737"/>
        <a:ext cx="1971435" cy="817440"/>
      </dsp:txXfrm>
    </dsp:sp>
    <dsp:sp modelId="{76F53375-8621-405D-83A1-DDE250C4D156}">
      <dsp:nvSpPr>
        <dsp:cNvPr id="0" name=""/>
        <dsp:cNvSpPr/>
      </dsp:nvSpPr>
      <dsp:spPr>
        <a:xfrm>
          <a:off x="5748311" y="869609"/>
          <a:ext cx="202229" cy="651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228"/>
              </a:lnTo>
              <a:lnTo>
                <a:pt x="202229" y="65122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0A35C-6C43-4561-A296-7388C0F04480}">
      <dsp:nvSpPr>
        <dsp:cNvPr id="0" name=""/>
        <dsp:cNvSpPr/>
      </dsp:nvSpPr>
      <dsp:spPr>
        <a:xfrm>
          <a:off x="5950541" y="1086686"/>
          <a:ext cx="4306541" cy="868304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Consolidate </a:t>
          </a:r>
          <a:r>
            <a:rPr lang="en-US" sz="1800" b="1" kern="1200" dirty="0"/>
            <a:t>the development of SBAS</a:t>
          </a:r>
          <a:r>
            <a:rPr lang="en-US" sz="1800" kern="1200" dirty="0"/>
            <a:t>, as well as </a:t>
          </a:r>
          <a:r>
            <a:rPr lang="en-US" sz="1800" b="1" kern="1200" dirty="0"/>
            <a:t>the adoption and use of GNSS services in Africa.</a:t>
          </a:r>
          <a:endParaRPr lang="fr-FR" sz="1800" kern="1200" dirty="0"/>
        </a:p>
      </dsp:txBody>
      <dsp:txXfrm>
        <a:off x="5975973" y="1112118"/>
        <a:ext cx="4255677" cy="817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83CD3-1BF2-491C-BE79-B33C5972EE32}">
      <dsp:nvSpPr>
        <dsp:cNvPr id="0" name=""/>
        <dsp:cNvSpPr/>
      </dsp:nvSpPr>
      <dsp:spPr>
        <a:xfrm>
          <a:off x="6260" y="120478"/>
          <a:ext cx="2077767" cy="669919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Systems &amp; services </a:t>
          </a:r>
        </a:p>
      </dsp:txBody>
      <dsp:txXfrm>
        <a:off x="25881" y="140099"/>
        <a:ext cx="2038525" cy="630677"/>
      </dsp:txXfrm>
    </dsp:sp>
    <dsp:sp modelId="{10394FA2-ADA1-419C-8363-CE3D1EA829CC}">
      <dsp:nvSpPr>
        <dsp:cNvPr id="0" name=""/>
        <dsp:cNvSpPr/>
      </dsp:nvSpPr>
      <dsp:spPr>
        <a:xfrm>
          <a:off x="214037" y="790397"/>
          <a:ext cx="207776" cy="812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136"/>
              </a:lnTo>
              <a:lnTo>
                <a:pt x="207776" y="812136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0DCDE-E1A6-4EAA-A419-FFE88A49DF1A}">
      <dsp:nvSpPr>
        <dsp:cNvPr id="0" name=""/>
        <dsp:cNvSpPr/>
      </dsp:nvSpPr>
      <dsp:spPr>
        <a:xfrm>
          <a:off x="421814" y="1029804"/>
          <a:ext cx="5079157" cy="114545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Technical support and capacity building </a:t>
          </a:r>
          <a:r>
            <a:rPr lang="en-US" sz="1800" kern="1200" dirty="0"/>
            <a:t>to accelerate the development of regional SBAS modules and the integration of SBAS into continental policies and planning </a:t>
          </a:r>
          <a:endParaRPr lang="fr-FR" sz="1800" kern="1200" dirty="0"/>
        </a:p>
      </dsp:txBody>
      <dsp:txXfrm>
        <a:off x="455363" y="1063353"/>
        <a:ext cx="5012059" cy="1078360"/>
      </dsp:txXfrm>
    </dsp:sp>
    <dsp:sp modelId="{E9F1653F-1EDF-4A7A-83C6-32A43737D4C8}">
      <dsp:nvSpPr>
        <dsp:cNvPr id="0" name=""/>
        <dsp:cNvSpPr/>
      </dsp:nvSpPr>
      <dsp:spPr>
        <a:xfrm>
          <a:off x="5480030" y="120478"/>
          <a:ext cx="2356572" cy="68944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Markets &amp; adoption </a:t>
          </a:r>
        </a:p>
      </dsp:txBody>
      <dsp:txXfrm>
        <a:off x="5500223" y="140671"/>
        <a:ext cx="2316186" cy="649059"/>
      </dsp:txXfrm>
    </dsp:sp>
    <dsp:sp modelId="{E864B7B7-5473-4A74-A285-D79AEAD3962A}">
      <dsp:nvSpPr>
        <dsp:cNvPr id="0" name=""/>
        <dsp:cNvSpPr/>
      </dsp:nvSpPr>
      <dsp:spPr>
        <a:xfrm>
          <a:off x="5715687" y="809923"/>
          <a:ext cx="270359" cy="765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207"/>
              </a:lnTo>
              <a:lnTo>
                <a:pt x="270359" y="765207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AB1C1-5CD0-4D14-8E2C-3F1584BD9F7E}">
      <dsp:nvSpPr>
        <dsp:cNvPr id="0" name=""/>
        <dsp:cNvSpPr/>
      </dsp:nvSpPr>
      <dsp:spPr>
        <a:xfrm>
          <a:off x="5986047" y="1030839"/>
          <a:ext cx="5125705" cy="108858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Support for the adoption and </a:t>
          </a:r>
          <a:r>
            <a:rPr lang="en-US" sz="1800" b="1" kern="1200" dirty="0"/>
            <a:t>use of GNSS services and the development of associated applications and markets </a:t>
          </a:r>
          <a:r>
            <a:rPr lang="en-US" sz="1800" kern="1200" dirty="0"/>
            <a:t>in Africa</a:t>
          </a:r>
          <a:endParaRPr lang="fr-FR" sz="1800" kern="1200" dirty="0"/>
        </a:p>
      </dsp:txBody>
      <dsp:txXfrm>
        <a:off x="6017931" y="1062723"/>
        <a:ext cx="5061937" cy="102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E26E0-8E18-4B90-A87F-DC68A1845BEF}" type="datetimeFigureOut">
              <a:rPr lang="fr-FR" smtClean="0"/>
              <a:t>10/05/2024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E6606-B9D5-4C7F-AC58-B793D84EE2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57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82772" indent="-301066" defTabSz="1006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04265" indent="-240853" defTabSz="1006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85971" indent="-240853" defTabSz="1006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7677" indent="-240853" defTabSz="1006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49383" indent="-240853" defTabSz="1006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31088" indent="-240853" defTabSz="1006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12794" indent="-240853" defTabSz="1006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94500" indent="-240853" defTabSz="1006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0068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6B658-29B9-4A02-8E88-708AD6C1EAE2}" type="slidenum">
              <a:rPr kumimoji="0" lang="fr-F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0068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4625" y="839788"/>
            <a:ext cx="7454900" cy="4194175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97586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530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335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53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28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E6606-B9D5-4C7F-AC58-B793D84EE2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3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38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89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77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F1365-AA04-0F4C-A186-0DBA25268E4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59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2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E6606-B9D5-4C7F-AC58-B793D84EE26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8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345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563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50"/>
            </a:lvl1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2"/>
            <a:ext cx="2844800" cy="230832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FE0F-10AA-48EB-AA3D-15D7AA8BC5D8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49328" y="6396848"/>
            <a:ext cx="11276361" cy="3559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600"/>
              </a:spcAft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6th EAC AVIATION SYMPOSIUM, Zanzibar, United Republic of Tanzania 15-16 May 2024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188DA2-D971-D796-831D-D01C694F39E5}"/>
              </a:ext>
            </a:extLst>
          </p:cNvPr>
          <p:cNvGrpSpPr/>
          <p:nvPr userDrawn="1"/>
        </p:nvGrpSpPr>
        <p:grpSpPr>
          <a:xfrm>
            <a:off x="452487" y="6400800"/>
            <a:ext cx="2381354" cy="336681"/>
            <a:chOff x="452487" y="6400800"/>
            <a:chExt cx="2381354" cy="336681"/>
          </a:xfrm>
        </p:grpSpPr>
        <p:pic>
          <p:nvPicPr>
            <p:cNvPr id="2" name="Image 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2487" y="6400802"/>
              <a:ext cx="393682" cy="310942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9044" y="6400800"/>
              <a:ext cx="478972" cy="336681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137D970-B70C-E4EC-7376-50D3107C5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534004" y="6431258"/>
              <a:ext cx="598803" cy="29506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378A30C-D0A5-27F9-45E8-AE580A6376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198795" y="6426452"/>
              <a:ext cx="635046" cy="285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68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63432-913B-484C-8624-B2B73EC29697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97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61E56-1CC1-441D-9F85-2CCF7F925577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52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05FA0-C62C-4B50-9B9D-603111213E8D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039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517" y="457200"/>
            <a:ext cx="9903883" cy="13716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fr-FR" noProof="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B4986-AA55-42E2-993F-FBA8B06A1281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26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13009033" y="2276475"/>
            <a:ext cx="1219200" cy="9144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9C2C6-5986-4477-869D-9BEA09E3FB49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257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13009033" y="2276475"/>
            <a:ext cx="1219200" cy="9144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9C2C6-5986-4477-869D-9BEA09E3FB49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88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Zing Tex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1E31-A5EF-684A-A36D-882EB74C9C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700" y="836613"/>
            <a:ext cx="11082438" cy="501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E93411-C716-7147-A85E-58E0E47B1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701" y="2026062"/>
            <a:ext cx="5394628" cy="355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2000" b="1" i="0" dirty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marL="228600" lvl="0" indent="-228600"/>
            <a:r>
              <a:rPr lang="en-GB" dirty="0"/>
              <a:t>Click to edit master text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587A24-E547-984E-96BC-32142ACA5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701" y="2717800"/>
            <a:ext cx="5394628" cy="33401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GB" sz="1600" b="0" i="0" dirty="0">
                <a:latin typeface="Montserrat" pitchFamily="2" charset="77"/>
              </a:defRPr>
            </a:lvl1pPr>
          </a:lstStyle>
          <a:p>
            <a:pPr marL="228600" lvl="0" indent="-228600"/>
            <a:r>
              <a:rPr lang="en-GB" dirty="0"/>
              <a:t>Click to edit master text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FDF4C26-6A9B-904F-B471-E8C6417B2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9382" y="2026062"/>
            <a:ext cx="5394628" cy="355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32E41-3F67-A74A-A0AD-580074D7E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382" y="2717800"/>
            <a:ext cx="5394628" cy="33401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GB" sz="1600" b="0" i="0" dirty="0"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1619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1888">
          <p15:clr>
            <a:srgbClr val="FBAE40"/>
          </p15:clr>
        </p15:guide>
        <p15:guide id="5" pos="3749">
          <p15:clr>
            <a:srgbClr val="FBAE40"/>
          </p15:clr>
        </p15:guide>
        <p15:guide id="6" pos="393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Zing Tex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1E31-A5EF-684A-A36D-882EB74C9C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700" y="836613"/>
            <a:ext cx="11082438" cy="501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E93411-C716-7147-A85E-58E0E47B1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701" y="2026062"/>
            <a:ext cx="8417024" cy="355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GB" sz="2000" b="1" i="0" dirty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marL="228600" lvl="0" indent="-228600"/>
            <a:r>
              <a:rPr lang="en-GB" dirty="0"/>
              <a:t>Click to edit master text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587A24-E547-984E-96BC-32142ACA5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701" y="2717800"/>
            <a:ext cx="8417024" cy="33401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GB" sz="1600" b="0" i="0" dirty="0"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6899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18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Zing Text -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1E31-A5EF-684A-A36D-882EB74C9C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7778" y="836613"/>
            <a:ext cx="6443360" cy="501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FDF4C26-6A9B-904F-B471-E8C6417B2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50" y="2708275"/>
            <a:ext cx="6443360" cy="355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32E41-3F67-A74A-A0AD-580074D7E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0650" y="3400013"/>
            <a:ext cx="6443360" cy="3340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A74A1D9-C2AD-B64F-9D82-AC82DB9B22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7117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0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2137">
          <p15:clr>
            <a:srgbClr val="FBAE40"/>
          </p15:clr>
        </p15:guide>
        <p15:guide id="5" pos="3749">
          <p15:clr>
            <a:srgbClr val="FBAE40"/>
          </p15:clr>
        </p15:guide>
        <p15:guide id="6" pos="393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Zing Text -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5C649C-4390-7F4B-BD96-C5E9B9370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184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1E31-A5EF-684A-A36D-882EB74C9C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7778" y="836613"/>
            <a:ext cx="6443360" cy="501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FDF4C26-6A9B-904F-B471-E8C6417B2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50" y="2708275"/>
            <a:ext cx="6443360" cy="3553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BF32E41-3F67-A74A-A0AD-580074D7E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0650" y="3400013"/>
            <a:ext cx="6443360" cy="3340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A74A1D9-C2AD-B64F-9D82-AC82DB9B22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7117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3034A4-97D1-C4DD-82DB-A1CB98EA0047}"/>
              </a:ext>
            </a:extLst>
          </p:cNvPr>
          <p:cNvSpPr/>
          <p:nvPr userDrawn="1"/>
        </p:nvSpPr>
        <p:spPr>
          <a:xfrm>
            <a:off x="0" y="6130861"/>
            <a:ext cx="12192000" cy="945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9F5CD-0635-C72E-01F8-10E765ECB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9484" b="19484"/>
          <a:stretch/>
        </p:blipFill>
        <p:spPr>
          <a:xfrm>
            <a:off x="8668804" y="6332169"/>
            <a:ext cx="1508712" cy="518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31CCB-E418-61D5-5FB6-E6E351D643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9057" y="6194315"/>
            <a:ext cx="632081" cy="632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FD5BF-E639-F594-226D-BF794C9D9760}"/>
              </a:ext>
            </a:extLst>
          </p:cNvPr>
          <p:cNvSpPr txBox="1"/>
          <p:nvPr userDrawn="1"/>
        </p:nvSpPr>
        <p:spPr>
          <a:xfrm>
            <a:off x="10335931" y="6356466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H</a:t>
            </a:r>
            <a:r>
              <a:rPr lang="en-NL" sz="1400" dirty="0">
                <a:latin typeface="Montserrat" pitchFamily="2" charset="77"/>
              </a:rPr>
              <a:t>ost: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2D1B1-4240-D529-ED3E-24B124ACF627}"/>
              </a:ext>
            </a:extLst>
          </p:cNvPr>
          <p:cNvSpPr txBox="1"/>
          <p:nvPr userDrawn="1"/>
        </p:nvSpPr>
        <p:spPr>
          <a:xfrm>
            <a:off x="7679396" y="6356466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Montserrat" pitchFamily="2" charset="77"/>
              </a:rPr>
              <a:t>Organiser</a:t>
            </a:r>
            <a:r>
              <a:rPr lang="en-US" sz="1400" dirty="0">
                <a:latin typeface="Montserrat" pitchFamily="2" charset="77"/>
              </a:rPr>
              <a:t>:</a:t>
            </a:r>
            <a:endParaRPr lang="en-NL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571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2137">
          <p15:clr>
            <a:srgbClr val="FBAE40"/>
          </p15:clr>
        </p15:guide>
        <p15:guide id="5" pos="3749">
          <p15:clr>
            <a:srgbClr val="FBAE40"/>
          </p15:clr>
        </p15:guide>
        <p15:guide id="6" pos="39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899828" y="6453188"/>
            <a:ext cx="82521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6th EAC AVIATION SYMPOSIUM, Zanzibar, United Republic of Tanzania 15-16 May 2024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78DAA4C-BF57-8B2E-CA09-D3224516244D}"/>
              </a:ext>
            </a:extLst>
          </p:cNvPr>
          <p:cNvGrpSpPr/>
          <p:nvPr userDrawn="1"/>
        </p:nvGrpSpPr>
        <p:grpSpPr>
          <a:xfrm>
            <a:off x="452487" y="6400800"/>
            <a:ext cx="2381354" cy="336681"/>
            <a:chOff x="452487" y="6400800"/>
            <a:chExt cx="2381354" cy="3366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DB159D8-9F68-C62D-0239-C966712A5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2487" y="6400802"/>
              <a:ext cx="393682" cy="31094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76A2E93-0E51-BC47-04FD-B658701EBA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9044" y="6400800"/>
              <a:ext cx="478972" cy="33668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C2F0762-954B-6A31-B5FD-BF9C1131C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534004" y="6431258"/>
              <a:ext cx="598803" cy="29506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81F964C-7D35-C5E3-ED9B-A9C719AD8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198795" y="6426452"/>
              <a:ext cx="635046" cy="285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04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AA28E-16FE-46FF-B12F-69EB40228B66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24935-34B8-4DE4-BBC1-99CB2BAD7561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26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6604A-E297-4C4F-B47E-AFC83E53A7DF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14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986C5-1BF3-48D7-B3B9-F15C3DF6C2B5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61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41EE-D2B8-48AD-95D6-C75ADEAA5E8B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35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9862E-1D68-481E-99C0-D553C8CCD690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44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62852-A94D-40A1-857C-7AB7C7E35142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7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453188"/>
            <a:ext cx="2844800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>
                <a:latin typeface="Arial Narrow" panose="020B0606020202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AA28E-16FE-46FF-B12F-69EB40228B66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457200"/>
            <a:ext cx="1095798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394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165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15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15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D6B2F7-5955-DB94-8F7A-CFD73C3A8A95}"/>
              </a:ext>
            </a:extLst>
          </p:cNvPr>
          <p:cNvSpPr/>
          <p:nvPr userDrawn="1"/>
        </p:nvSpPr>
        <p:spPr>
          <a:xfrm>
            <a:off x="0" y="6273800"/>
            <a:ext cx="12192000" cy="617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BB8DE-D0CD-89B3-1158-D46F487A40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66246" y="6342528"/>
            <a:ext cx="474892" cy="474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D3BAA6-0824-04F3-B3F7-08F79B9694A5}"/>
              </a:ext>
            </a:extLst>
          </p:cNvPr>
          <p:cNvSpPr txBox="1"/>
          <p:nvPr userDrawn="1"/>
        </p:nvSpPr>
        <p:spPr>
          <a:xfrm>
            <a:off x="10587485" y="644147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H</a:t>
            </a:r>
            <a:r>
              <a:rPr lang="en-NL" sz="1200" dirty="0">
                <a:latin typeface="Montserrat" pitchFamily="2" charset="77"/>
              </a:rPr>
              <a:t>ost: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4D690-443D-B250-0FB0-8655D4F362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9484" b="19484"/>
          <a:stretch/>
        </p:blipFill>
        <p:spPr>
          <a:xfrm>
            <a:off x="9229527" y="6444300"/>
            <a:ext cx="1246869" cy="428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3C2885-A608-30C1-648C-B3E123815503}"/>
              </a:ext>
            </a:extLst>
          </p:cNvPr>
          <p:cNvSpPr txBox="1"/>
          <p:nvPr userDrawn="1"/>
        </p:nvSpPr>
        <p:spPr>
          <a:xfrm>
            <a:off x="8391400" y="6441474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Montserrat" pitchFamily="2" charset="77"/>
              </a:rPr>
              <a:t>Organiser</a:t>
            </a:r>
            <a:r>
              <a:rPr lang="en-US" sz="1200" dirty="0">
                <a:latin typeface="Montserrat" pitchFamily="2" charset="77"/>
              </a:rPr>
              <a:t>:</a:t>
            </a:r>
            <a:endParaRPr lang="en-NL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38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527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pos="733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047">
          <p15:clr>
            <a:srgbClr val="F26B43"/>
          </p15:clr>
        </p15:guide>
        <p15:guide id="7" pos="5654">
          <p15:clr>
            <a:srgbClr val="F26B43"/>
          </p15:clr>
        </p15:guide>
        <p15:guide id="8" pos="20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mailto:info@satnav-africa.com" TargetMode="External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8741569" y="5588795"/>
            <a:ext cx="486966" cy="4119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7026" y="5073750"/>
            <a:ext cx="6546206" cy="9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fr-SN" sz="1400" b="1" i="0" dirty="0">
                <a:solidFill>
                  <a:srgbClr val="002060"/>
                </a:solidFill>
                <a:effectLst/>
                <a:latin typeface="Lato" panose="020F0502020204030203" pitchFamily="34" charset="0"/>
              </a:rPr>
              <a:t>6th EAC AVIATION SYMPOSIUM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Zanzibar, United Republic of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Tanzania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</a:p>
          <a:p>
            <a:pPr lvl="0" algn="ctr">
              <a:buClr>
                <a:srgbClr val="00007D"/>
              </a:buClr>
              <a:defRPr/>
            </a:pPr>
            <a:r>
              <a:rPr lang="en-US" sz="1800" b="1" dirty="0">
                <a:solidFill>
                  <a:srgbClr val="002060"/>
                </a:solidFill>
              </a:rPr>
              <a:t>15</a:t>
            </a:r>
            <a:r>
              <a:rPr lang="en-US" sz="1800" b="1" baseline="30000" dirty="0">
                <a:solidFill>
                  <a:srgbClr val="002060"/>
                </a:solidFill>
              </a:rPr>
              <a:t>th</a:t>
            </a:r>
            <a:r>
              <a:rPr lang="en-US" sz="1800" b="1" dirty="0">
                <a:solidFill>
                  <a:srgbClr val="002060"/>
                </a:solidFill>
              </a:rPr>
              <a:t>  – 16</a:t>
            </a:r>
            <a:r>
              <a:rPr lang="en-US" sz="1800" b="1" baseline="30000" dirty="0">
                <a:solidFill>
                  <a:srgbClr val="002060"/>
                </a:solidFill>
              </a:rPr>
              <a:t>th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>
                <a:solidFill>
                  <a:srgbClr val="002060"/>
                </a:solidFill>
              </a:rPr>
              <a:t>May 2024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FE0F-10AA-48EB-AA3D-15D7AA8BC5D8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fr-F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12" name="Imag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85" y="6269520"/>
            <a:ext cx="2044700" cy="51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African Uni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753" y="6269520"/>
            <a:ext cx="1397635" cy="49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274" y="2170440"/>
            <a:ext cx="3457815" cy="403343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134A883-C661-0A1E-864E-09B5F79E14AE}"/>
              </a:ext>
            </a:extLst>
          </p:cNvPr>
          <p:cNvGrpSpPr/>
          <p:nvPr/>
        </p:nvGrpSpPr>
        <p:grpSpPr>
          <a:xfrm>
            <a:off x="0" y="77641"/>
            <a:ext cx="12133089" cy="1616681"/>
            <a:chOff x="0" y="77641"/>
            <a:chExt cx="12133089" cy="161668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7641"/>
              <a:ext cx="12133089" cy="148956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30641FD-4C57-A3DB-D266-B336A33B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35563" y="283602"/>
              <a:ext cx="2243133" cy="110344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608A209-0B94-3B82-CAB4-84C63DCC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84609" y="1492865"/>
              <a:ext cx="2448480" cy="201457"/>
            </a:xfrm>
            <a:prstGeom prst="rect">
              <a:avLst/>
            </a:prstGeom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198922" cy="15672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3792" y="283602"/>
            <a:ext cx="2488208" cy="1079570"/>
          </a:xfrm>
          <a:prstGeom prst="rect">
            <a:avLst/>
          </a:prstGeom>
        </p:spPr>
      </p:pic>
      <p:sp>
        <p:nvSpPr>
          <p:cNvPr id="20" name="II- OBJECTIFS &amp; RÉALISATIONS">
            <a:extLst>
              <a:ext uri="{FF2B5EF4-FFF2-40B4-BE49-F238E27FC236}">
                <a16:creationId xmlns:a16="http://schemas.microsoft.com/office/drawing/2014/main" id="{6BE82690-17FF-1100-4533-68ECED58EF28}"/>
              </a:ext>
            </a:extLst>
          </p:cNvPr>
          <p:cNvSpPr/>
          <p:nvPr/>
        </p:nvSpPr>
        <p:spPr>
          <a:xfrm>
            <a:off x="1608050" y="2825763"/>
            <a:ext cx="6216713" cy="1584401"/>
          </a:xfrm>
          <a:prstGeom prst="rect">
            <a:avLst/>
          </a:prstGeom>
          <a:solidFill>
            <a:srgbClr val="0F6FC6">
              <a:lumMod val="40000"/>
              <a:lumOff val="60000"/>
            </a:srgb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noAutofit/>
          </a:bodyPr>
          <a:lstStyle>
            <a:lvl1pPr>
              <a:defRPr sz="22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SBAS implementation in Africa:  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Exploring Legal,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Governance Frameworks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Tw Cen MT"/>
            </a:endParaRPr>
          </a:p>
        </p:txBody>
      </p:sp>
      <p:pic>
        <p:nvPicPr>
          <p:cNvPr id="21" name="II- OBJECTIFS &amp; RÉALISATIONS II- OBJECTIFS &amp; RÉALISATIONS " descr="Une image contenant Rectangle, capture d’écran, noir, blanc&#10;&#10;Description générée automatiquement">
            <a:extLst>
              <a:ext uri="{FF2B5EF4-FFF2-40B4-BE49-F238E27FC236}">
                <a16:creationId xmlns:a16="http://schemas.microsoft.com/office/drawing/2014/main" id="{30169DC0-2A01-5760-B5A4-D7BC0DE73C5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461" y="2311619"/>
            <a:ext cx="6924949" cy="3541407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B88810-1C5C-4F86-A865-943A8F7C4FB5}"/>
              </a:ext>
            </a:extLst>
          </p:cNvPr>
          <p:cNvSpPr/>
          <p:nvPr/>
        </p:nvSpPr>
        <p:spPr>
          <a:xfrm>
            <a:off x="1743671" y="1593593"/>
            <a:ext cx="5432916" cy="85774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Session xx:</a:t>
            </a:r>
            <a:endParaRPr kumimoji="0" lang="en-US" sz="26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847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4FA0D-E31B-7E5E-65C7-C39AB298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4" y="130968"/>
            <a:ext cx="10957983" cy="1371600"/>
          </a:xfrm>
        </p:spPr>
        <p:txBody>
          <a:bodyPr/>
          <a:lstStyle/>
          <a:p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ABOUT SBAS: APPLICATIONS IN AVIATION AND BENEFITS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EB3E44-B7BF-197D-6279-8404509F0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66E0741-79CC-0CCC-91CF-297C31EF6AF1}"/>
              </a:ext>
            </a:extLst>
          </p:cNvPr>
          <p:cNvGrpSpPr/>
          <p:nvPr/>
        </p:nvGrpSpPr>
        <p:grpSpPr>
          <a:xfrm>
            <a:off x="747508" y="1220389"/>
            <a:ext cx="10727140" cy="4990511"/>
            <a:chOff x="747508" y="1220389"/>
            <a:chExt cx="10727140" cy="499051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CC26226-89FF-6647-49AE-3717E4433A81}"/>
                </a:ext>
              </a:extLst>
            </p:cNvPr>
            <p:cNvGrpSpPr/>
            <p:nvPr/>
          </p:nvGrpSpPr>
          <p:grpSpPr>
            <a:xfrm>
              <a:off x="760213" y="1220389"/>
              <a:ext cx="10714435" cy="2157413"/>
              <a:chOff x="797719" y="1828800"/>
              <a:chExt cx="10714435" cy="2157413"/>
            </a:xfrm>
          </p:grpSpPr>
          <p:sp>
            <p:nvSpPr>
              <p:cNvPr id="31" name="Flèche : droite 30">
                <a:extLst>
                  <a:ext uri="{FF2B5EF4-FFF2-40B4-BE49-F238E27FC236}">
                    <a16:creationId xmlns:a16="http://schemas.microsoft.com/office/drawing/2014/main" id="{D29A12E6-2FB7-9AAF-02D2-E5BB5BE70B10}"/>
                  </a:ext>
                </a:extLst>
              </p:cNvPr>
              <p:cNvSpPr/>
              <p:nvPr/>
            </p:nvSpPr>
            <p:spPr>
              <a:xfrm>
                <a:off x="797719" y="1828800"/>
                <a:ext cx="10644187" cy="878681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NPA Service </a:t>
                </a:r>
                <a:r>
                  <a:rPr lang="en-US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Level</a:t>
                </a:r>
              </a:p>
            </p:txBody>
          </p:sp>
          <p:sp>
            <p:nvSpPr>
              <p:cNvPr id="32" name="Flèche : droite 31">
                <a:extLst>
                  <a:ext uri="{FF2B5EF4-FFF2-40B4-BE49-F238E27FC236}">
                    <a16:creationId xmlns:a16="http://schemas.microsoft.com/office/drawing/2014/main" id="{7AB77DD2-74AA-C544-36D1-A2C3AC6AD755}"/>
                  </a:ext>
                </a:extLst>
              </p:cNvPr>
              <p:cNvSpPr/>
              <p:nvPr/>
            </p:nvSpPr>
            <p:spPr>
              <a:xfrm>
                <a:off x="3729038" y="2147887"/>
                <a:ext cx="7665243" cy="878681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APV-1 Service level</a:t>
                </a:r>
                <a:endPara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Flèche : droite 32">
                <a:extLst>
                  <a:ext uri="{FF2B5EF4-FFF2-40B4-BE49-F238E27FC236}">
                    <a16:creationId xmlns:a16="http://schemas.microsoft.com/office/drawing/2014/main" id="{02A3DE93-5008-C783-60C8-39CDA9FEEE12}"/>
                  </a:ext>
                </a:extLst>
              </p:cNvPr>
              <p:cNvSpPr/>
              <p:nvPr/>
            </p:nvSpPr>
            <p:spPr>
              <a:xfrm>
                <a:off x="6966348" y="2528888"/>
                <a:ext cx="4545806" cy="878681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LPV-200 Service level</a:t>
                </a:r>
                <a:endPara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5AE48E4-BA8F-16D4-A033-2BB62576D95F}"/>
                  </a:ext>
                </a:extLst>
              </p:cNvPr>
              <p:cNvSpPr/>
              <p:nvPr/>
            </p:nvSpPr>
            <p:spPr>
              <a:xfrm>
                <a:off x="797719" y="2468167"/>
                <a:ext cx="2931319" cy="96083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PBN </a:t>
                </a:r>
                <a:r>
                  <a:rPr lang="en-US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Navigation specifications other than RNP </a:t>
                </a:r>
                <a:r>
                  <a:rPr lang="fr-FR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APCH for all flight phases</a:t>
                </a:r>
                <a:endParaRPr lang="fr-SN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9517950-F6F0-33EC-9D7F-E36058968CD7}"/>
                  </a:ext>
                </a:extLst>
              </p:cNvPr>
              <p:cNvSpPr/>
              <p:nvPr/>
            </p:nvSpPr>
            <p:spPr>
              <a:xfrm>
                <a:off x="3750470" y="2787255"/>
                <a:ext cx="3215878" cy="939402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PBN </a:t>
                </a:r>
                <a:r>
                  <a:rPr lang="en-US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Navigation specifications RNP </a:t>
                </a:r>
                <a:r>
                  <a:rPr lang="fr-FR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APCH down to LPV minima down to 250ft</a:t>
                </a:r>
                <a:endParaRPr lang="fr-SN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894CE5B-4D68-99AD-2AF0-75C8F7E676C0}"/>
                  </a:ext>
                </a:extLst>
              </p:cNvPr>
              <p:cNvSpPr/>
              <p:nvPr/>
            </p:nvSpPr>
            <p:spPr>
              <a:xfrm>
                <a:off x="6966348" y="3200400"/>
                <a:ext cx="4075507" cy="78581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PBN </a:t>
                </a:r>
                <a:r>
                  <a:rPr lang="en-US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Navigation specifications RNP </a:t>
                </a:r>
                <a:r>
                  <a:rPr lang="fr-FR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APCH down to LPV minima down to 200ft</a:t>
                </a:r>
                <a:endParaRPr lang="fr-SN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EE6CA9C-596F-EB7B-751B-3BEDF9D72E37}"/>
                </a:ext>
              </a:extLst>
            </p:cNvPr>
            <p:cNvGrpSpPr/>
            <p:nvPr/>
          </p:nvGrpSpPr>
          <p:grpSpPr>
            <a:xfrm>
              <a:off x="747508" y="3210529"/>
              <a:ext cx="10328279" cy="3000371"/>
              <a:chOff x="747508" y="3210529"/>
              <a:chExt cx="10328279" cy="3000371"/>
            </a:xfrm>
          </p:grpSpPr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4B0A6C07-7F83-2252-C675-4FF61250F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1295" y="4070778"/>
                <a:ext cx="0" cy="956759"/>
              </a:xfrm>
              <a:prstGeom prst="line">
                <a:avLst/>
              </a:prstGeom>
              <a:noFill/>
              <a:ln w="28575" cap="flat" cmpd="sng" algn="ctr">
                <a:solidFill>
                  <a:srgbClr val="00CC99"/>
                </a:solidFill>
                <a:prstDash val="solid"/>
              </a:ln>
              <a:effectLst/>
            </p:spPr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6B1C7BA9-85FD-315A-8D6A-22FD78D4C2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6092" y="4070778"/>
                <a:ext cx="0" cy="956759"/>
              </a:xfrm>
              <a:prstGeom prst="line">
                <a:avLst/>
              </a:prstGeom>
              <a:noFill/>
              <a:ln w="28575" cap="flat" cmpd="sng" algn="ctr">
                <a:solidFill>
                  <a:srgbClr val="00CC99"/>
                </a:solidFill>
                <a:prstDash val="solid"/>
              </a:ln>
              <a:effectLst/>
            </p:spPr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9E4F82BD-A783-319D-6082-0752A336E3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1383" y="4043706"/>
                <a:ext cx="0" cy="956759"/>
              </a:xfrm>
              <a:prstGeom prst="line">
                <a:avLst/>
              </a:prstGeom>
              <a:noFill/>
              <a:ln w="28575" cap="flat" cmpd="sng" algn="ctr">
                <a:solidFill>
                  <a:srgbClr val="00CC99"/>
                </a:solidFill>
                <a:prstDash val="solid"/>
              </a:ln>
              <a:effectLst/>
            </p:spPr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F0E4849F-F80D-6F8B-5035-96E4A3BAF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1362" y="4070777"/>
                <a:ext cx="0" cy="956759"/>
              </a:xfrm>
              <a:prstGeom prst="line">
                <a:avLst/>
              </a:prstGeom>
              <a:noFill/>
              <a:ln w="28575" cap="flat" cmpd="sng" algn="ctr">
                <a:solidFill>
                  <a:srgbClr val="00CC99"/>
                </a:solidFill>
                <a:prstDash val="solid"/>
              </a:ln>
              <a:effectLst/>
            </p:spPr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90A07A8C-72C7-B0ED-FAF5-606878ED69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1635" y="4083067"/>
                <a:ext cx="6290" cy="2021270"/>
              </a:xfrm>
              <a:prstGeom prst="line">
                <a:avLst/>
              </a:prstGeom>
              <a:ln w="28575" cap="flat" cmpd="sng" algn="ctr">
                <a:solidFill>
                  <a:srgbClr val="00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F77B94E4-D1F5-54C2-A7C0-7BE660C8FCF2}"/>
                  </a:ext>
                </a:extLst>
              </p:cNvPr>
              <p:cNvGrpSpPr/>
              <p:nvPr/>
            </p:nvGrpSpPr>
            <p:grpSpPr>
              <a:xfrm>
                <a:off x="831651" y="4663086"/>
                <a:ext cx="10244136" cy="1547814"/>
                <a:chOff x="797719" y="4793456"/>
                <a:chExt cx="10244136" cy="154781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D7D9A7A-857D-213A-00A3-62EDA59FED60}"/>
                    </a:ext>
                  </a:extLst>
                </p:cNvPr>
                <p:cNvSpPr/>
                <p:nvPr/>
              </p:nvSpPr>
              <p:spPr>
                <a:xfrm>
                  <a:off x="1757363" y="4793456"/>
                  <a:ext cx="6250781" cy="3357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RNP 2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FC31FFA-F285-1CEA-CAC4-047692EBB8E8}"/>
                    </a:ext>
                  </a:extLst>
                </p:cNvPr>
                <p:cNvSpPr/>
                <p:nvPr/>
              </p:nvSpPr>
              <p:spPr>
                <a:xfrm>
                  <a:off x="8008144" y="4793456"/>
                  <a:ext cx="3033711" cy="3357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RNP 1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59CFD03-2805-055F-1F3B-BB516C42BDC2}"/>
                    </a:ext>
                  </a:extLst>
                </p:cNvPr>
                <p:cNvSpPr/>
                <p:nvPr/>
              </p:nvSpPr>
              <p:spPr>
                <a:xfrm>
                  <a:off x="797719" y="5150645"/>
                  <a:ext cx="959644" cy="45481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RNAV 2 RNP 1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581372C-797E-B3B2-8262-0AD79197CE6E}"/>
                    </a:ext>
                  </a:extLst>
                </p:cNvPr>
                <p:cNvSpPr/>
                <p:nvPr/>
              </p:nvSpPr>
              <p:spPr>
                <a:xfrm>
                  <a:off x="1783556" y="5150645"/>
                  <a:ext cx="1290042" cy="47625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RNAV 5 RNAV 2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0FDD036-81A1-A815-B950-00B35FFFC002}"/>
                    </a:ext>
                  </a:extLst>
                </p:cNvPr>
                <p:cNvSpPr/>
                <p:nvPr/>
              </p:nvSpPr>
              <p:spPr>
                <a:xfrm>
                  <a:off x="797719" y="5626895"/>
                  <a:ext cx="2275879" cy="35718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RNAV 1, RNP 0.3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D85F57-7D11-FE3A-4E5D-77375AD0DFE4}"/>
                    </a:ext>
                  </a:extLst>
                </p:cNvPr>
                <p:cNvSpPr/>
                <p:nvPr/>
              </p:nvSpPr>
              <p:spPr>
                <a:xfrm>
                  <a:off x="3073599" y="5150644"/>
                  <a:ext cx="3043831" cy="81200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RNAV 10 </a:t>
                  </a:r>
                </a:p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RNP 4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92EE041-1AB4-48C0-408B-D576EC6FB706}"/>
                    </a:ext>
                  </a:extLst>
                </p:cNvPr>
                <p:cNvSpPr/>
                <p:nvPr/>
              </p:nvSpPr>
              <p:spPr>
                <a:xfrm>
                  <a:off x="6117431" y="5129213"/>
                  <a:ext cx="3281364" cy="47625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RNAV 5 RNAV 2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F98534E-7924-330B-2FED-BAF45B0D3AA6}"/>
                    </a:ext>
                  </a:extLst>
                </p:cNvPr>
                <p:cNvSpPr/>
                <p:nvPr/>
              </p:nvSpPr>
              <p:spPr>
                <a:xfrm>
                  <a:off x="6117431" y="5600699"/>
                  <a:ext cx="4924424" cy="36195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RNAV 1, RNP 0.3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BCDE2D6-9327-49D7-F699-FA3194DBA751}"/>
                    </a:ext>
                  </a:extLst>
                </p:cNvPr>
                <p:cNvSpPr/>
                <p:nvPr/>
              </p:nvSpPr>
              <p:spPr>
                <a:xfrm>
                  <a:off x="9398795" y="5145881"/>
                  <a:ext cx="1643060" cy="45481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002060"/>
                      </a:solidFill>
                    </a:rPr>
                    <a:t>RNP APCH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B177BEE-5073-2856-1A79-56BE739962BF}"/>
                    </a:ext>
                  </a:extLst>
                </p:cNvPr>
                <p:cNvSpPr/>
                <p:nvPr/>
              </p:nvSpPr>
              <p:spPr>
                <a:xfrm>
                  <a:off x="797719" y="5984082"/>
                  <a:ext cx="10244136" cy="3571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9EEF1">
                        <a:shade val="30000"/>
                        <a:satMod val="115000"/>
                      </a:srgbClr>
                    </a:gs>
                    <a:gs pos="50000">
                      <a:srgbClr val="D9EEF1">
                        <a:shade val="67500"/>
                        <a:satMod val="115000"/>
                      </a:srgbClr>
                    </a:gs>
                    <a:gs pos="100000">
                      <a:srgbClr val="D9EEF1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rgbClr val="002060"/>
                      </a:solidFill>
                    </a:rPr>
                    <a:t>Advanced</a:t>
                  </a:r>
                  <a:r>
                    <a:rPr lang="fr-FR" sz="1400" dirty="0">
                      <a:solidFill>
                        <a:srgbClr val="002060"/>
                      </a:solidFill>
                    </a:rPr>
                    <a:t> RNP </a:t>
                  </a:r>
                  <a:endParaRPr lang="fr-SN" sz="1400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879411E-09C8-B729-E4BC-6F5AA368F767}"/>
                  </a:ext>
                </a:extLst>
              </p:cNvPr>
              <p:cNvSpPr txBox="1"/>
              <p:nvPr/>
            </p:nvSpPr>
            <p:spPr>
              <a:xfrm>
                <a:off x="1993056" y="3646765"/>
                <a:ext cx="9589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Continental</a:t>
                </a: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En-Route</a:t>
                </a:r>
                <a:endParaRPr lang="en-US" sz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0224F68-BBB0-AB0C-418F-4B11A86FBBE5}"/>
                  </a:ext>
                </a:extLst>
              </p:cNvPr>
              <p:cNvSpPr txBox="1"/>
              <p:nvPr/>
            </p:nvSpPr>
            <p:spPr>
              <a:xfrm>
                <a:off x="3859844" y="3377802"/>
                <a:ext cx="15392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Oceanic</a:t>
                </a: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Remote </a:t>
                </a:r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Continental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9F9659A-6DBB-B0D4-DF12-4BBF64193775}"/>
                  </a:ext>
                </a:extLst>
              </p:cNvPr>
              <p:cNvSpPr txBox="1"/>
              <p:nvPr/>
            </p:nvSpPr>
            <p:spPr>
              <a:xfrm>
                <a:off x="6651132" y="3560346"/>
                <a:ext cx="9589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Continental</a:t>
                </a: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En-Route</a:t>
                </a:r>
                <a:endParaRPr lang="en-US" sz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A9CE680-DD6F-3012-1C4E-3134E92684D8}"/>
                  </a:ext>
                </a:extLst>
              </p:cNvPr>
              <p:cNvSpPr txBox="1"/>
              <p:nvPr/>
            </p:nvSpPr>
            <p:spPr>
              <a:xfrm>
                <a:off x="8426969" y="3801910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Arrival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A59E78B-C9EB-3236-630D-0820C87BA3D2}"/>
                  </a:ext>
                </a:extLst>
              </p:cNvPr>
              <p:cNvSpPr txBox="1"/>
              <p:nvPr/>
            </p:nvSpPr>
            <p:spPr>
              <a:xfrm>
                <a:off x="9910908" y="3756421"/>
                <a:ext cx="8402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Approach</a:t>
                </a:r>
              </a:p>
            </p:txBody>
          </p:sp>
          <p:sp>
            <p:nvSpPr>
              <p:cNvPr id="19" name="Flèche : courbe vers la droite 18">
                <a:extLst>
                  <a:ext uri="{FF2B5EF4-FFF2-40B4-BE49-F238E27FC236}">
                    <a16:creationId xmlns:a16="http://schemas.microsoft.com/office/drawing/2014/main" id="{3482D067-0917-C4D1-83D8-AD6BFC6EAC32}"/>
                  </a:ext>
                </a:extLst>
              </p:cNvPr>
              <p:cNvSpPr/>
              <p:nvPr/>
            </p:nvSpPr>
            <p:spPr>
              <a:xfrm rot="5400000" flipV="1">
                <a:off x="5120391" y="-769229"/>
                <a:ext cx="1082669" cy="9042186"/>
              </a:xfrm>
              <a:prstGeom prst="curved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SN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AF6DA6C-9579-8E05-3227-2E5284BF9F17}"/>
                  </a:ext>
                </a:extLst>
              </p:cNvPr>
              <p:cNvSpPr txBox="1"/>
              <p:nvPr/>
            </p:nvSpPr>
            <p:spPr>
              <a:xfrm>
                <a:off x="747508" y="4257323"/>
                <a:ext cx="8659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Departure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36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44345-277D-C441-24F3-D9E4DF94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08" y="173980"/>
            <a:ext cx="10957983" cy="1371600"/>
          </a:xfrm>
        </p:spPr>
        <p:txBody>
          <a:bodyPr/>
          <a:lstStyle/>
          <a:p>
            <a:r>
              <a:rPr lang="fr-FR" sz="32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SBAS: APPLICATIONS IN AVIATION AND BENEFITS</a:t>
            </a:r>
            <a:endParaRPr lang="fr-SN" sz="32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AFD91-00FA-22BA-71DB-EDA0E0B00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A10F3F-32B1-8F55-B1F9-3ABBD24C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559" y="1380111"/>
            <a:ext cx="7979261" cy="475252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FFFE64C-09F6-283B-B3CF-E0939890814A}"/>
              </a:ext>
            </a:extLst>
          </p:cNvPr>
          <p:cNvGrpSpPr/>
          <p:nvPr/>
        </p:nvGrpSpPr>
        <p:grpSpPr>
          <a:xfrm>
            <a:off x="617008" y="3974110"/>
            <a:ext cx="3404551" cy="1840117"/>
            <a:chOff x="617008" y="4035582"/>
            <a:chExt cx="3404551" cy="1840117"/>
          </a:xfrm>
        </p:grpSpPr>
        <p:sp>
          <p:nvSpPr>
            <p:cNvPr id="7" name="Right Arrow 16">
              <a:extLst>
                <a:ext uri="{FF2B5EF4-FFF2-40B4-BE49-F238E27FC236}">
                  <a16:creationId xmlns:a16="http://schemas.microsoft.com/office/drawing/2014/main" id="{68C8F73F-2752-8B9C-F87C-183F720028A7}"/>
                </a:ext>
              </a:extLst>
            </p:cNvPr>
            <p:cNvSpPr/>
            <p:nvPr/>
          </p:nvSpPr>
          <p:spPr>
            <a:xfrm>
              <a:off x="2791937" y="4754766"/>
              <a:ext cx="1229622" cy="401747"/>
            </a:xfrm>
            <a:prstGeom prst="rightArrow">
              <a:avLst>
                <a:gd name="adj1" fmla="val 52180"/>
                <a:gd name="adj2" fmla="val 50000"/>
              </a:avLst>
            </a:prstGeom>
            <a:gradFill flip="none" rotWithShape="1">
              <a:gsLst>
                <a:gs pos="0">
                  <a:srgbClr val="66CCFF">
                    <a:tint val="66000"/>
                    <a:satMod val="160000"/>
                  </a:srgbClr>
                </a:gs>
                <a:gs pos="50000">
                  <a:srgbClr val="66CCFF">
                    <a:tint val="44500"/>
                    <a:satMod val="160000"/>
                  </a:srgbClr>
                </a:gs>
                <a:gs pos="100000">
                  <a:srgbClr val="66CCFF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 : carré corné 5">
              <a:extLst>
                <a:ext uri="{FF2B5EF4-FFF2-40B4-BE49-F238E27FC236}">
                  <a16:creationId xmlns:a16="http://schemas.microsoft.com/office/drawing/2014/main" id="{598740B6-EB0A-F29E-D3A1-9510678D8086}"/>
                </a:ext>
              </a:extLst>
            </p:cNvPr>
            <p:cNvSpPr/>
            <p:nvPr/>
          </p:nvSpPr>
          <p:spPr>
            <a:xfrm>
              <a:off x="617008" y="4035582"/>
              <a:ext cx="2789740" cy="1840117"/>
            </a:xfrm>
            <a:prstGeom prst="foldedCorner">
              <a:avLst>
                <a:gd name="adj" fmla="val 26528"/>
              </a:avLst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SBAS is a primary navigation system capable of supporting PBN operations within the framework of ICAO ASBUs</a:t>
              </a:r>
              <a:endParaRPr lang="fr-FR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404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C053-798B-291F-F00E-29F32031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51" y="173980"/>
            <a:ext cx="10957983" cy="983951"/>
          </a:xfrm>
        </p:spPr>
        <p:txBody>
          <a:bodyPr/>
          <a:lstStyle/>
          <a:p>
            <a:r>
              <a:rPr lang="fr-FR" sz="32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SBAS: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APPLICATIONS IN AVIATION AND BENEFITS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85A4B2-6761-5B3E-B627-486858709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AF52B0-BE4B-C4F3-260F-3FBB06DB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35" y="1007306"/>
            <a:ext cx="11075514" cy="52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99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B44E9-8C2D-2B41-6D2D-D8973ED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71" y="326977"/>
            <a:ext cx="10957983" cy="495905"/>
          </a:xfrm>
        </p:spPr>
        <p:txBody>
          <a:bodyPr/>
          <a:lstStyle/>
          <a:p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ABOUT SBAS: AUGMENTED NAVIGATION FOR AFRICA (</a:t>
            </a:r>
            <a:r>
              <a:rPr lang="fr-FR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</a:t>
            </a:r>
            <a:r>
              <a:rPr lang="fr-FR" sz="24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97017B-D984-57D8-6C73-F4A6B934D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54" y="6344626"/>
            <a:ext cx="595745" cy="365125"/>
          </a:xfrm>
          <a:prstGeom prst="rect">
            <a:avLst/>
          </a:prstGeom>
          <a:solidFill>
            <a:srgbClr val="4A9445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8E22F4-1F14-9140-852C-F45E6DCDFDBE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9" name="Picture 2" descr="C:\Users\lapie\Desktop\images.png">
            <a:extLst>
              <a:ext uri="{FF2B5EF4-FFF2-40B4-BE49-F238E27FC236}">
                <a16:creationId xmlns:a16="http://schemas.microsoft.com/office/drawing/2014/main" id="{CE7F2B7B-C03C-72A8-DF3C-C474CBF7C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76" y="859493"/>
            <a:ext cx="891371" cy="80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00D0F1F-EE1B-9290-F6AA-D28053F8A87A}"/>
              </a:ext>
            </a:extLst>
          </p:cNvPr>
          <p:cNvSpPr txBox="1">
            <a:spLocks/>
          </p:cNvSpPr>
          <p:nvPr/>
        </p:nvSpPr>
        <p:spPr>
          <a:xfrm>
            <a:off x="4445376" y="1019803"/>
            <a:ext cx="4648897" cy="495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/>
              <a:t>AU Agenda 2063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63DAC1F-9009-B3D3-4E79-3E06A4124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12" y="1712628"/>
            <a:ext cx="11648183" cy="46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EA4BE-0C3B-6CEA-0F3A-4BA27A48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08" y="961766"/>
            <a:ext cx="10957983" cy="557355"/>
          </a:xfrm>
          <a:ln>
            <a:solidFill>
              <a:schemeClr val="accent5">
                <a:lumMod val="25000"/>
              </a:schemeClr>
            </a:solidFill>
          </a:ln>
        </p:spPr>
        <p:txBody>
          <a:bodyPr/>
          <a:lstStyle/>
          <a:p>
            <a:r>
              <a:rPr lang="fr-FR" b="1" dirty="0"/>
              <a:t>ANGA 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886A87-B640-D080-3CD8-5EC09F611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210" y="2340475"/>
            <a:ext cx="7839505" cy="3416474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/>
              <a:t>Prepare the future of Africa </a:t>
            </a:r>
            <a:r>
              <a:rPr lang="en-US" sz="2000" dirty="0"/>
              <a:t>in a growing competitive international environment, in which space services provision go beyond by essence the natural borders of States</a:t>
            </a:r>
          </a:p>
          <a:p>
            <a:pPr algn="just"/>
            <a:r>
              <a:rPr lang="en-US" sz="2000" b="1" dirty="0"/>
              <a:t>Develop the positioning of Africa</a:t>
            </a:r>
            <a:r>
              <a:rPr lang="en-US" sz="2000" dirty="0"/>
              <a:t> in the worldwide value chain of satellite services provision</a:t>
            </a:r>
          </a:p>
          <a:p>
            <a:pPr algn="just"/>
            <a:r>
              <a:rPr lang="en-US" sz="2000" dirty="0"/>
              <a:t>Provide </a:t>
            </a:r>
            <a:r>
              <a:rPr lang="en-US" sz="2000" b="1" dirty="0"/>
              <a:t>high-added value satellite navigation services</a:t>
            </a:r>
            <a:r>
              <a:rPr lang="en-US" sz="2000" dirty="0"/>
              <a:t> for the benefit of the African economy </a:t>
            </a:r>
          </a:p>
          <a:p>
            <a:pPr algn="just"/>
            <a:r>
              <a:rPr lang="en-US" sz="2000" dirty="0"/>
              <a:t>Develop an </a:t>
            </a:r>
            <a:r>
              <a:rPr lang="en-US" sz="2000" b="1" dirty="0"/>
              <a:t>African-wide own infrastructure </a:t>
            </a:r>
            <a:r>
              <a:rPr lang="en-US" sz="2000" dirty="0"/>
              <a:t>and develop</a:t>
            </a:r>
            <a:r>
              <a:rPr lang="en-US" sz="2000" b="1" dirty="0"/>
              <a:t> African capacities for its exploitation</a:t>
            </a:r>
          </a:p>
          <a:p>
            <a:pPr algn="just"/>
            <a:r>
              <a:rPr lang="en-US" sz="2000" dirty="0"/>
              <a:t>Use, adapt and improve </a:t>
            </a:r>
            <a:r>
              <a:rPr lang="en-US" sz="2000" b="1" dirty="0"/>
              <a:t>existing technologies</a:t>
            </a:r>
          </a:p>
          <a:p>
            <a:pPr algn="just"/>
            <a:endParaRPr lang="en-US" sz="2200" dirty="0"/>
          </a:p>
          <a:p>
            <a:pPr algn="just"/>
            <a:endParaRPr lang="en-US" sz="2200" dirty="0"/>
          </a:p>
          <a:p>
            <a:pPr algn="just"/>
            <a:endParaRPr lang="en-US" sz="2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DAFDFB-4A62-D76E-DA83-7CF3AC3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BC61-02F8-DF4C-8740-DEC82DCB1BC1}" type="datetime7">
              <a:rPr lang="fr-CM" smtClean="0"/>
              <a:t>mai-24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2CF3D1-713E-2AC9-10FB-B1B4B897E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54" y="6344626"/>
            <a:ext cx="595745" cy="365125"/>
          </a:xfrm>
          <a:prstGeom prst="rect">
            <a:avLst/>
          </a:prstGeom>
          <a:solidFill>
            <a:srgbClr val="4A9445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8E22F4-1F14-9140-852C-F45E6DCDFDBE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BD2DAD-36E9-6767-140B-54E6CA57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48" y="2497789"/>
            <a:ext cx="2039938" cy="833499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CA2B67-2F87-CB34-EA4F-5BABF77250C3}"/>
              </a:ext>
            </a:extLst>
          </p:cNvPr>
          <p:cNvCxnSpPr>
            <a:cxnSpLocks/>
          </p:cNvCxnSpPr>
          <p:nvPr/>
        </p:nvCxnSpPr>
        <p:spPr>
          <a:xfrm>
            <a:off x="3938986" y="1793038"/>
            <a:ext cx="0" cy="3963910"/>
          </a:xfrm>
          <a:prstGeom prst="line">
            <a:avLst/>
          </a:prstGeom>
          <a:noFill/>
          <a:ln w="76200" cap="flat" cmpd="sng" algn="ctr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/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61D5F3B-F80F-1BC2-CC54-5315B34725EE}"/>
              </a:ext>
            </a:extLst>
          </p:cNvPr>
          <p:cNvSpPr txBox="1"/>
          <p:nvPr/>
        </p:nvSpPr>
        <p:spPr>
          <a:xfrm>
            <a:off x="345399" y="4535844"/>
            <a:ext cx="3272129" cy="1221104"/>
          </a:xfrm>
          <a:prstGeom prst="rect">
            <a:avLst/>
          </a:prstGeom>
          <a:solidFill>
            <a:srgbClr val="ACCBF9">
              <a:lumMod val="10000"/>
            </a:srgbClr>
          </a:solidFill>
          <a:ln w="9525" cap="flat" cmpd="sng" algn="ctr">
            <a:solidFill>
              <a:srgbClr val="5AA2AE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satellite navigation solution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developed and operated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Africa for Africa 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5E3DE56-7A63-9E9C-4946-EF1A02E2481B}"/>
              </a:ext>
            </a:extLst>
          </p:cNvPr>
          <p:cNvSpPr txBox="1">
            <a:spLocks/>
          </p:cNvSpPr>
          <p:nvPr/>
        </p:nvSpPr>
        <p:spPr>
          <a:xfrm>
            <a:off x="436276" y="3803723"/>
            <a:ext cx="2893439" cy="495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b="1" dirty="0"/>
              <a:t>A VISION FOR AFRICA </a:t>
            </a:r>
          </a:p>
          <a:p>
            <a:endParaRPr lang="fr-FR" sz="2200" dirty="0"/>
          </a:p>
          <a:p>
            <a:endParaRPr lang="fr-FR" sz="220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7D3505C-FE44-0B54-49CC-B9AA41F7412E}"/>
              </a:ext>
            </a:extLst>
          </p:cNvPr>
          <p:cNvCxnSpPr>
            <a:cxnSpLocks/>
          </p:cNvCxnSpPr>
          <p:nvPr/>
        </p:nvCxnSpPr>
        <p:spPr>
          <a:xfrm>
            <a:off x="1102013" y="3567505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A109FAA-0A27-9AEF-CC96-F2C1CE20A3BA}"/>
              </a:ext>
            </a:extLst>
          </p:cNvPr>
          <p:cNvSpPr txBox="1">
            <a:spLocks/>
          </p:cNvSpPr>
          <p:nvPr/>
        </p:nvSpPr>
        <p:spPr>
          <a:xfrm>
            <a:off x="4047210" y="1786625"/>
            <a:ext cx="2893439" cy="495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b="1" dirty="0"/>
              <a:t>GOALS FOR AFRICA </a:t>
            </a:r>
          </a:p>
          <a:p>
            <a:endParaRPr lang="fr-FR" sz="2200" dirty="0"/>
          </a:p>
          <a:p>
            <a:endParaRPr lang="fr-FR" sz="22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2BCB278-30E5-BA7E-9697-E0ECEDE5BB55}"/>
              </a:ext>
            </a:extLst>
          </p:cNvPr>
          <p:cNvSpPr txBox="1">
            <a:spLocks/>
          </p:cNvSpPr>
          <p:nvPr/>
        </p:nvSpPr>
        <p:spPr bwMode="auto">
          <a:xfrm>
            <a:off x="638271" y="326977"/>
            <a:ext cx="10957983" cy="4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SBAS: AUGMENTED NAVIGATION FOR AFRICA (</a:t>
            </a:r>
            <a:r>
              <a:rPr lang="fr-F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ANGA)</a:t>
            </a:r>
          </a:p>
        </p:txBody>
      </p:sp>
      <p:pic>
        <p:nvPicPr>
          <p:cNvPr id="13" name="Image 7">
            <a:extLst>
              <a:ext uri="{FF2B5EF4-FFF2-40B4-BE49-F238E27FC236}">
                <a16:creationId xmlns:a16="http://schemas.microsoft.com/office/drawing/2014/main" id="{8D49BE0C-07AC-8597-1A0C-349DCFCE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5874872"/>
            <a:ext cx="13144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7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D6E77A-A13A-A745-AEC2-70878D12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E0616-5A6D-B44C-9323-593E9327B828}" type="datetime7">
              <a:rPr lang="fr-CM" smtClean="0"/>
              <a:t>mai-24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B1B078-7943-0D44-B788-29E3B2ED21D7}"/>
              </a:ext>
            </a:extLst>
          </p:cNvPr>
          <p:cNvSpPr txBox="1">
            <a:spLocks/>
          </p:cNvSpPr>
          <p:nvPr/>
        </p:nvSpPr>
        <p:spPr>
          <a:xfrm>
            <a:off x="11596254" y="6344626"/>
            <a:ext cx="595745" cy="365125"/>
          </a:xfrm>
          <a:prstGeom prst="rect">
            <a:avLst/>
          </a:prstGeom>
          <a:solidFill>
            <a:srgbClr val="4A9445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8E22F4-1F14-9140-852C-F45E6DCDFDBE}" type="slidenum">
              <a:rPr lang="fr-FR"/>
              <a:pPr/>
              <a:t>15</a:t>
            </a:fld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376C98E-D731-2170-9AD4-E463439C4C4B}"/>
              </a:ext>
            </a:extLst>
          </p:cNvPr>
          <p:cNvSpPr txBox="1">
            <a:spLocks/>
          </p:cNvSpPr>
          <p:nvPr/>
        </p:nvSpPr>
        <p:spPr bwMode="auto">
          <a:xfrm>
            <a:off x="638271" y="326977"/>
            <a:ext cx="10957983" cy="4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SBAS: AUGMENTED NAVIGATION FOR AFRICA (</a:t>
            </a:r>
            <a:r>
              <a:rPr lang="fr-F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A12E5B4-2F60-E2BD-2F03-63172A0CA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65" y="1113183"/>
            <a:ext cx="11294729" cy="49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6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8E82BF-43BB-E3A6-529E-D3EFFBCA7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65DCB17-2354-A116-A323-F6A540A9A10F}"/>
              </a:ext>
            </a:extLst>
          </p:cNvPr>
          <p:cNvSpPr txBox="1">
            <a:spLocks/>
          </p:cNvSpPr>
          <p:nvPr/>
        </p:nvSpPr>
        <p:spPr bwMode="auto">
          <a:xfrm>
            <a:off x="638271" y="326977"/>
            <a:ext cx="10957983" cy="4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ABOUT SBAS: AUGMENTED NAVIGATION FOR AFRICA (ANGA)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1C0F25-329E-642E-7680-4A21AB15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48" y="1046302"/>
            <a:ext cx="11338578" cy="49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3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3974" y="870045"/>
            <a:ext cx="10957983" cy="501473"/>
          </a:xfrm>
        </p:spPr>
        <p:txBody>
          <a:bodyPr/>
          <a:lstStyle/>
          <a:p>
            <a:r>
              <a:rPr lang="fr-FR" dirty="0"/>
              <a:t>ANGA L1 demo service - Field demos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BC61-02F8-DF4C-8740-DEC82DCB1BC1}" type="datetime7">
              <a:rPr lang="fr-CM" smtClean="0"/>
              <a:t>mai-24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11596254" y="6344626"/>
            <a:ext cx="595745" cy="365125"/>
          </a:xfrm>
          <a:prstGeom prst="rect">
            <a:avLst/>
          </a:prstGeom>
          <a:solidFill>
            <a:srgbClr val="4A9445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8E22F4-1F14-9140-852C-F45E6DCDFDBE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299E2F-900C-F665-0D9B-8EFFF81645DC}"/>
              </a:ext>
            </a:extLst>
          </p:cNvPr>
          <p:cNvSpPr txBox="1">
            <a:spLocks/>
          </p:cNvSpPr>
          <p:nvPr/>
        </p:nvSpPr>
        <p:spPr bwMode="auto">
          <a:xfrm>
            <a:off x="638271" y="326977"/>
            <a:ext cx="10957983" cy="4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SBAS: AUGMENTED NAVIGATION FOR AFRICA (</a:t>
            </a:r>
            <a:r>
              <a:rPr lang="fr-FR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D61DEF1-0431-63AE-062D-1CB22BF2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4" y="1453033"/>
            <a:ext cx="11350486" cy="46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7B81D-5FE7-1301-FE1C-A2B0B81A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08" y="168327"/>
            <a:ext cx="10957983" cy="1052578"/>
          </a:xfrm>
        </p:spPr>
        <p:txBody>
          <a:bodyPr/>
          <a:lstStyle/>
          <a:p>
            <a:r>
              <a:rPr lang="fr-FR" dirty="0"/>
              <a:t>CONTEXT FOR THE IMPLEMENTATION OF SBAS IN AFRICA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B55E6E-F131-075F-DA41-B06347CDD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0D49088-7FE4-04BB-0874-C9346A978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68" y="1146313"/>
            <a:ext cx="11315649" cy="49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6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3E8A7-F5E1-A8D1-E411-75847C2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57621"/>
            <a:ext cx="10957983" cy="1371600"/>
          </a:xfrm>
        </p:spPr>
        <p:txBody>
          <a:bodyPr/>
          <a:lstStyle/>
          <a:p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REQUIREMENTS FOR SBAS PROGRAMME IMPLEMENTATION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72821-77D8-BDBA-93EC-DF031ACFB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756C834-32CD-C2C0-E5DC-CC69A0AB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59" y="1182416"/>
            <a:ext cx="10850032" cy="50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2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23DA4DE-0F33-EA86-9A35-FDE5530B1F7A}"/>
              </a:ext>
            </a:extLst>
          </p:cNvPr>
          <p:cNvGrpSpPr/>
          <p:nvPr/>
        </p:nvGrpSpPr>
        <p:grpSpPr>
          <a:xfrm>
            <a:off x="1196965" y="911953"/>
            <a:ext cx="9798070" cy="4509840"/>
            <a:chOff x="1195377" y="1444216"/>
            <a:chExt cx="9798070" cy="4509840"/>
          </a:xfrm>
        </p:grpSpPr>
        <p:sp>
          <p:nvSpPr>
            <p:cNvPr id="22" name="Freeform: Shape 2">
              <a:extLst>
                <a:ext uri="{FF2B5EF4-FFF2-40B4-BE49-F238E27FC236}">
                  <a16:creationId xmlns:a16="http://schemas.microsoft.com/office/drawing/2014/main" id="{81EB56B9-38ED-465C-28C0-15ADC2873BA0}"/>
                </a:ext>
              </a:extLst>
            </p:cNvPr>
            <p:cNvSpPr/>
            <p:nvPr/>
          </p:nvSpPr>
          <p:spPr>
            <a:xfrm>
              <a:off x="2606412" y="1444216"/>
              <a:ext cx="8387035" cy="1399451"/>
            </a:xfrm>
            <a:custGeom>
              <a:avLst/>
              <a:gdLst>
                <a:gd name="connsiteX0" fmla="*/ 2086196 w 8387035"/>
                <a:gd name="connsiteY0" fmla="*/ 0 h 1399451"/>
                <a:gd name="connsiteX1" fmla="*/ 8387035 w 8387035"/>
                <a:gd name="connsiteY1" fmla="*/ 0 h 1399451"/>
                <a:gd name="connsiteX2" fmla="*/ 8387035 w 8387035"/>
                <a:gd name="connsiteY2" fmla="*/ 1399451 h 1399451"/>
                <a:gd name="connsiteX3" fmla="*/ 0 w 8387035"/>
                <a:gd name="connsiteY3" fmla="*/ 1399451 h 1399451"/>
                <a:gd name="connsiteX4" fmla="*/ 77963 w 8387035"/>
                <a:gd name="connsiteY4" fmla="*/ 1228364 h 1399451"/>
                <a:gd name="connsiteX5" fmla="*/ 2086196 w 8387035"/>
                <a:gd name="connsiteY5" fmla="*/ 0 h 13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7035" h="1399451">
                  <a:moveTo>
                    <a:pt x="2086196" y="0"/>
                  </a:moveTo>
                  <a:lnTo>
                    <a:pt x="8387035" y="0"/>
                  </a:lnTo>
                  <a:lnTo>
                    <a:pt x="8387035" y="1399451"/>
                  </a:lnTo>
                  <a:lnTo>
                    <a:pt x="0" y="1399451"/>
                  </a:lnTo>
                  <a:lnTo>
                    <a:pt x="77963" y="1228364"/>
                  </a:lnTo>
                  <a:cubicBezTo>
                    <a:pt x="451485" y="499112"/>
                    <a:pt x="1210554" y="0"/>
                    <a:pt x="2086196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28600" dist="393700" dir="1800000" sx="97000" sy="97000" algn="tl" rotWithShape="0">
                <a:prstClr val="black">
                  <a:alpha val="15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Freeform: Shape 3">
              <a:extLst>
                <a:ext uri="{FF2B5EF4-FFF2-40B4-BE49-F238E27FC236}">
                  <a16:creationId xmlns:a16="http://schemas.microsoft.com/office/drawing/2014/main" id="{7A8DD0EE-8171-1552-FD18-26E1336F5DD7}"/>
                </a:ext>
              </a:extLst>
            </p:cNvPr>
            <p:cNvSpPr/>
            <p:nvPr/>
          </p:nvSpPr>
          <p:spPr>
            <a:xfrm>
              <a:off x="2437688" y="2994991"/>
              <a:ext cx="8555759" cy="1404930"/>
            </a:xfrm>
            <a:custGeom>
              <a:avLst/>
              <a:gdLst>
                <a:gd name="connsiteX0" fmla="*/ 114269 w 8555759"/>
                <a:gd name="connsiteY0" fmla="*/ 0 h 1404930"/>
                <a:gd name="connsiteX1" fmla="*/ 8555759 w 8555759"/>
                <a:gd name="connsiteY1" fmla="*/ 0 h 1404930"/>
                <a:gd name="connsiteX2" fmla="*/ 8555759 w 8555759"/>
                <a:gd name="connsiteY2" fmla="*/ 1404930 h 1404930"/>
                <a:gd name="connsiteX3" fmla="*/ 113099 w 8555759"/>
                <a:gd name="connsiteY3" fmla="*/ 1404930 h 1404930"/>
                <a:gd name="connsiteX4" fmla="*/ 93300 w 8555759"/>
                <a:gd name="connsiteY4" fmla="*/ 1348140 h 1404930"/>
                <a:gd name="connsiteX5" fmla="*/ 11642 w 8555759"/>
                <a:gd name="connsiteY5" fmla="*/ 934695 h 1404930"/>
                <a:gd name="connsiteX6" fmla="*/ 0 w 8555759"/>
                <a:gd name="connsiteY6" fmla="*/ 704144 h 1404930"/>
                <a:gd name="connsiteX7" fmla="*/ 11642 w 8555759"/>
                <a:gd name="connsiteY7" fmla="*/ 473592 h 1404930"/>
                <a:gd name="connsiteX8" fmla="*/ 93300 w 8555759"/>
                <a:gd name="connsiteY8" fmla="*/ 60147 h 1404930"/>
                <a:gd name="connsiteX9" fmla="*/ 114269 w 8555759"/>
                <a:gd name="connsiteY9" fmla="*/ 0 h 14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55759" h="1404930">
                  <a:moveTo>
                    <a:pt x="114269" y="0"/>
                  </a:moveTo>
                  <a:lnTo>
                    <a:pt x="8555759" y="0"/>
                  </a:lnTo>
                  <a:lnTo>
                    <a:pt x="8555759" y="1404930"/>
                  </a:lnTo>
                  <a:lnTo>
                    <a:pt x="113099" y="1404930"/>
                  </a:lnTo>
                  <a:lnTo>
                    <a:pt x="93300" y="1348140"/>
                  </a:lnTo>
                  <a:cubicBezTo>
                    <a:pt x="53711" y="1215057"/>
                    <a:pt x="26076" y="1076827"/>
                    <a:pt x="11642" y="934695"/>
                  </a:cubicBezTo>
                  <a:lnTo>
                    <a:pt x="0" y="704144"/>
                  </a:lnTo>
                  <a:lnTo>
                    <a:pt x="11642" y="473592"/>
                  </a:lnTo>
                  <a:cubicBezTo>
                    <a:pt x="26076" y="331460"/>
                    <a:pt x="53711" y="193230"/>
                    <a:pt x="93300" y="60147"/>
                  </a:cubicBezTo>
                  <a:lnTo>
                    <a:pt x="114269" y="0"/>
                  </a:ln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28600" dist="393700" dir="1800000" sx="97000" sy="97000" algn="tl" rotWithShape="0">
                <a:prstClr val="black">
                  <a:alpha val="15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Freeform: Shape 4">
              <a:extLst>
                <a:ext uri="{FF2B5EF4-FFF2-40B4-BE49-F238E27FC236}">
                  <a16:creationId xmlns:a16="http://schemas.microsoft.com/office/drawing/2014/main" id="{67F55706-FB84-AE25-FFF9-19F6EDFF23D2}"/>
                </a:ext>
              </a:extLst>
            </p:cNvPr>
            <p:cNvSpPr/>
            <p:nvPr/>
          </p:nvSpPr>
          <p:spPr>
            <a:xfrm>
              <a:off x="2604882" y="4551247"/>
              <a:ext cx="8388565" cy="1402809"/>
            </a:xfrm>
            <a:custGeom>
              <a:avLst/>
              <a:gdLst>
                <a:gd name="connsiteX0" fmla="*/ 0 w 8388565"/>
                <a:gd name="connsiteY0" fmla="*/ 0 h 1402809"/>
                <a:gd name="connsiteX1" fmla="*/ 8388565 w 8388565"/>
                <a:gd name="connsiteY1" fmla="*/ 0 h 1402809"/>
                <a:gd name="connsiteX2" fmla="*/ 8388565 w 8388565"/>
                <a:gd name="connsiteY2" fmla="*/ 1402809 h 1402809"/>
                <a:gd name="connsiteX3" fmla="*/ 2087726 w 8388565"/>
                <a:gd name="connsiteY3" fmla="*/ 1402808 h 1402809"/>
                <a:gd name="connsiteX4" fmla="*/ 79493 w 8388565"/>
                <a:gd name="connsiteY4" fmla="*/ 174444 h 1402809"/>
                <a:gd name="connsiteX5" fmla="*/ 0 w 8388565"/>
                <a:gd name="connsiteY5" fmla="*/ 0 h 140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8565" h="1402809">
                  <a:moveTo>
                    <a:pt x="0" y="0"/>
                  </a:moveTo>
                  <a:lnTo>
                    <a:pt x="8388565" y="0"/>
                  </a:lnTo>
                  <a:lnTo>
                    <a:pt x="8388565" y="1402809"/>
                  </a:lnTo>
                  <a:lnTo>
                    <a:pt x="2087726" y="1402808"/>
                  </a:lnTo>
                  <a:cubicBezTo>
                    <a:pt x="1212084" y="1402808"/>
                    <a:pt x="453015" y="903696"/>
                    <a:pt x="79493" y="1744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28600" dist="393700" dir="1800000" sx="97000" sy="97000" algn="tl" rotWithShape="0">
                <a:prstClr val="black">
                  <a:alpha val="15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12E09263-3367-C5BD-E37B-14B4BE783396}"/>
                </a:ext>
              </a:extLst>
            </p:cNvPr>
            <p:cNvSpPr/>
            <p:nvPr/>
          </p:nvSpPr>
          <p:spPr>
            <a:xfrm>
              <a:off x="1195377" y="2164836"/>
              <a:ext cx="3068601" cy="3068601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dist="127000" algn="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2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OBJECTIVES</a:t>
              </a:r>
              <a:endParaRPr kumimoji="0" lang="en-I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31A262-D897-4CD4-DA40-7534B0545CAF}"/>
                </a:ext>
              </a:extLst>
            </p:cNvPr>
            <p:cNvSpPr/>
            <p:nvPr/>
          </p:nvSpPr>
          <p:spPr>
            <a:xfrm>
              <a:off x="5088064" y="1986813"/>
              <a:ext cx="2952328" cy="36933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</a:rPr>
                <a:t>To present SBAS</a:t>
              </a:r>
              <a:r>
                <a:rPr lang="fr-FR" sz="2400" dirty="0">
                  <a:solidFill>
                    <a:schemeClr val="bg1"/>
                  </a:solidFill>
                </a:rPr>
                <a:t>.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C5D774-285E-CBCD-7163-546BD7BC144C}"/>
                </a:ext>
              </a:extLst>
            </p:cNvPr>
            <p:cNvSpPr/>
            <p:nvPr/>
          </p:nvSpPr>
          <p:spPr>
            <a:xfrm>
              <a:off x="5087337" y="3078373"/>
              <a:ext cx="5483449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7D"/>
                </a:buClr>
                <a:buSzPct val="75000"/>
                <a:tabLst/>
                <a:defRPr/>
              </a:pPr>
              <a:r>
                <a:rPr lang="en-US" sz="2400" kern="0" dirty="0">
                  <a:solidFill>
                    <a:schemeClr val="bg1"/>
                  </a:solidFill>
                  <a:latin typeface="Arial"/>
                  <a:cs typeface="Arial"/>
                </a:rPr>
                <a:t>To e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xplore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the legal, Governance and certification frameworks for the implementation of SBAS in Africa.</a:t>
              </a:r>
              <a:endPara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A10429-1ABF-9B67-5B7E-B5D54C5CC09B}"/>
                </a:ext>
              </a:extLst>
            </p:cNvPr>
            <p:cNvSpPr/>
            <p:nvPr/>
          </p:nvSpPr>
          <p:spPr>
            <a:xfrm>
              <a:off x="5087337" y="4698653"/>
              <a:ext cx="5810399" cy="110799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7D"/>
                </a:buClr>
                <a:buSzPct val="75000"/>
                <a:tabLst/>
                <a:defRPr/>
              </a:pPr>
              <a:r>
                <a:rPr lang="en-GB" sz="2400" kern="0" dirty="0">
                  <a:solidFill>
                    <a:schemeClr val="bg1"/>
                  </a:solidFill>
                  <a:latin typeface="Arial"/>
                  <a:cs typeface="Arial"/>
                </a:rPr>
                <a:t>To p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resent the components of certification and discuss the roles to be undertaken by RSOOs.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A9A34F6D-495B-BA07-9A08-54C8C1B608E3}"/>
                </a:ext>
              </a:extLst>
            </p:cNvPr>
            <p:cNvSpPr txBox="1"/>
            <p:nvPr/>
          </p:nvSpPr>
          <p:spPr>
            <a:xfrm>
              <a:off x="4370475" y="1820776"/>
              <a:ext cx="7168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</a:rPr>
                <a:t>01</a:t>
              </a:r>
              <a:endPara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33" name="TextBox 62">
              <a:extLst>
                <a:ext uri="{FF2B5EF4-FFF2-40B4-BE49-F238E27FC236}">
                  <a16:creationId xmlns:a16="http://schemas.microsoft.com/office/drawing/2014/main" id="{5E368394-880D-97B5-1203-FEC21832C07D}"/>
                </a:ext>
              </a:extLst>
            </p:cNvPr>
            <p:cNvSpPr txBox="1"/>
            <p:nvPr/>
          </p:nvSpPr>
          <p:spPr>
            <a:xfrm>
              <a:off x="4370475" y="3374291"/>
              <a:ext cx="7168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</a:rPr>
                <a:t>02</a:t>
              </a:r>
              <a:endPara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34" name="TextBox 63">
              <a:extLst>
                <a:ext uri="{FF2B5EF4-FFF2-40B4-BE49-F238E27FC236}">
                  <a16:creationId xmlns:a16="http://schemas.microsoft.com/office/drawing/2014/main" id="{883ECB1F-166D-5818-188B-73D0A9B61FB9}"/>
                </a:ext>
              </a:extLst>
            </p:cNvPr>
            <p:cNvSpPr txBox="1"/>
            <p:nvPr/>
          </p:nvSpPr>
          <p:spPr>
            <a:xfrm>
              <a:off x="4370475" y="4929486"/>
              <a:ext cx="7168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</a:rPr>
                <a:t>03</a:t>
              </a:r>
              <a:endPara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51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1FCDA4-A344-1811-F61C-E6F9ED1C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3980"/>
            <a:ext cx="10957983" cy="1371600"/>
          </a:xfrm>
        </p:spPr>
        <p:txBody>
          <a:bodyPr/>
          <a:lstStyle/>
          <a:p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REQUIREMENTS FOR SBAS PROGRAMME IMPLEMENTATION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7DC325-EFF5-5F71-08DB-EB0E5F5F9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DD2246-EE4C-6181-A5AF-50F15A0BF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7" y="1231392"/>
            <a:ext cx="10780644" cy="48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02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259925-9A41-463A-B6AF-3ABE74B6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4" y="41876"/>
            <a:ext cx="11321892" cy="1084902"/>
          </a:xfrm>
        </p:spPr>
        <p:txBody>
          <a:bodyPr/>
          <a:lstStyle/>
          <a:p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REQUIREMENTS FOR SBAS PROGRAMME IMPLEMENTATION</a:t>
            </a:r>
            <a:endParaRPr lang="fr-SN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5FF736-176F-2023-32A0-47722F1798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97BCAFB7-6547-68BF-7447-FD5D7D725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95" y="1126778"/>
            <a:ext cx="10867211" cy="48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1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3E8A7-F5E1-A8D1-E411-75847C2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9" y="86286"/>
            <a:ext cx="10957983" cy="932515"/>
          </a:xfrm>
        </p:spPr>
        <p:txBody>
          <a:bodyPr/>
          <a:lstStyle/>
          <a:p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FRAMEWORK FOR 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CERTIFICATION/SAFETY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fr-SN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72821-77D8-BDBA-93EC-DF031ACFB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8CF353-67F8-E574-930E-78647A41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79" y="1080322"/>
            <a:ext cx="10582276" cy="49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5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3E8A7-F5E1-A8D1-E411-75847C2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28" y="97847"/>
            <a:ext cx="10977117" cy="1142089"/>
          </a:xfrm>
        </p:spPr>
        <p:txBody>
          <a:bodyPr/>
          <a:lstStyle/>
          <a:p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FRAMEWORK FOR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CERTIFICATION/SAFETY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VERIFICATION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72821-77D8-BDBA-93EC-DF031ACFB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A73DFF-D6B5-571A-D7B0-28E1C9D44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28" y="1239936"/>
            <a:ext cx="10669349" cy="48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8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3E8A7-F5E1-A8D1-E411-75847C2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28" y="97847"/>
            <a:ext cx="10977117" cy="1142089"/>
          </a:xfrm>
        </p:spPr>
        <p:txBody>
          <a:bodyPr/>
          <a:lstStyle/>
          <a:p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FRAMEWORK FOR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CERTIFICATION/SAFETY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VERIFICATION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972821-77D8-BDBA-93EC-DF031ACFB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B40009-1EB0-657F-0B26-C618AFF1E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83" y="1305059"/>
            <a:ext cx="10779633" cy="46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6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0541F-77F3-7193-39C2-BCA5E892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08" y="89235"/>
            <a:ext cx="10957983" cy="1160143"/>
          </a:xfrm>
        </p:spPr>
        <p:txBody>
          <a:bodyPr/>
          <a:lstStyle/>
          <a:p>
            <a:r>
              <a:rPr lang="fr-FR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 FOR THE </a:t>
            </a:r>
            <a:r>
              <a:rPr lang="en-US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CERTIFICATION/SAFETY</a:t>
            </a:r>
            <a:r>
              <a:rPr lang="fr-FR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8525AD-FC9F-DCA0-3BF7-DF29DD1DA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C98D7D-710D-4EBD-D44B-0492723F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08" y="1089478"/>
            <a:ext cx="10589806" cy="516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07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3615D-B20A-57CC-B538-0E4DE1A7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7" y="172278"/>
            <a:ext cx="10957983" cy="1371600"/>
          </a:xfrm>
        </p:spPr>
        <p:txBody>
          <a:bodyPr/>
          <a:lstStyle/>
          <a:p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FRAMEWORK FOR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CERTIFICATION/SAFETY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VERIFICATION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58D1AE-976C-9907-35C6-339747304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1A3F80-46A6-621A-8E25-0A50C40FD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40" y="1543878"/>
            <a:ext cx="10988224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1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F83F7-658E-1055-D22E-D1211662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37" y="77863"/>
            <a:ext cx="10957983" cy="1094396"/>
          </a:xfrm>
        </p:spPr>
        <p:txBody>
          <a:bodyPr/>
          <a:lstStyle/>
          <a:p>
            <a:r>
              <a:rPr kumimoji="0" lang="fr-FR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CHALLENGES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017D4B-2C89-C06E-AE30-8B618631E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D29F7D8-B477-E254-7D5A-ED26DE386ED1}"/>
              </a:ext>
            </a:extLst>
          </p:cNvPr>
          <p:cNvGrpSpPr/>
          <p:nvPr/>
        </p:nvGrpSpPr>
        <p:grpSpPr>
          <a:xfrm>
            <a:off x="653609" y="1393204"/>
            <a:ext cx="10515485" cy="2604016"/>
            <a:chOff x="872482" y="3243221"/>
            <a:chExt cx="11021749" cy="265271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BC6DB32-1FEA-C8DA-126B-BF188FAEAFE0}"/>
                </a:ext>
              </a:extLst>
            </p:cNvPr>
            <p:cNvGrpSpPr/>
            <p:nvPr/>
          </p:nvGrpSpPr>
          <p:grpSpPr>
            <a:xfrm>
              <a:off x="2381039" y="3243221"/>
              <a:ext cx="7051500" cy="2652713"/>
              <a:chOff x="2339394" y="4214813"/>
              <a:chExt cx="7051500" cy="2652713"/>
            </a:xfrm>
          </p:grpSpPr>
          <p:grpSp>
            <p:nvGrpSpPr>
              <p:cNvPr id="41" name="Group 4">
                <a:extLst>
                  <a:ext uri="{FF2B5EF4-FFF2-40B4-BE49-F238E27FC236}">
                    <a16:creationId xmlns:a16="http://schemas.microsoft.com/office/drawing/2014/main" id="{C55DBF8E-E71E-FF86-7E4F-6F2B2C62D02E}"/>
                  </a:ext>
                </a:extLst>
              </p:cNvPr>
              <p:cNvGrpSpPr/>
              <p:nvPr/>
            </p:nvGrpSpPr>
            <p:grpSpPr>
              <a:xfrm>
                <a:off x="2339394" y="4214813"/>
                <a:ext cx="7051500" cy="2652713"/>
                <a:chOff x="2339395" y="4214813"/>
                <a:chExt cx="7051500" cy="2652713"/>
              </a:xfrm>
            </p:grpSpPr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D9A2634C-DC6C-40AB-0855-B9161ABA7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700" y="4214813"/>
                  <a:ext cx="2227263" cy="2652713"/>
                </a:xfrm>
                <a:custGeom>
                  <a:avLst/>
                  <a:gdLst>
                    <a:gd name="T0" fmla="*/ 431 w 431"/>
                    <a:gd name="T1" fmla="*/ 87 h 511"/>
                    <a:gd name="T2" fmla="*/ 412 w 431"/>
                    <a:gd name="T3" fmla="*/ 87 h 511"/>
                    <a:gd name="T4" fmla="*/ 404 w 431"/>
                    <a:gd name="T5" fmla="*/ 87 h 511"/>
                    <a:gd name="T6" fmla="*/ 404 w 431"/>
                    <a:gd name="T7" fmla="*/ 60 h 511"/>
                    <a:gd name="T8" fmla="*/ 404 w 431"/>
                    <a:gd name="T9" fmla="*/ 35 h 511"/>
                    <a:gd name="T10" fmla="*/ 375 w 431"/>
                    <a:gd name="T11" fmla="*/ 38 h 511"/>
                    <a:gd name="T12" fmla="*/ 375 w 431"/>
                    <a:gd name="T13" fmla="*/ 0 h 511"/>
                    <a:gd name="T14" fmla="*/ 344 w 431"/>
                    <a:gd name="T15" fmla="*/ 0 h 511"/>
                    <a:gd name="T16" fmla="*/ 281 w 431"/>
                    <a:gd name="T17" fmla="*/ 37 h 511"/>
                    <a:gd name="T18" fmla="*/ 207 w 431"/>
                    <a:gd name="T19" fmla="*/ 114 h 511"/>
                    <a:gd name="T20" fmla="*/ 151 w 431"/>
                    <a:gd name="T21" fmla="*/ 171 h 511"/>
                    <a:gd name="T22" fmla="*/ 104 w 431"/>
                    <a:gd name="T23" fmla="*/ 227 h 511"/>
                    <a:gd name="T24" fmla="*/ 98 w 431"/>
                    <a:gd name="T25" fmla="*/ 275 h 511"/>
                    <a:gd name="T26" fmla="*/ 35 w 431"/>
                    <a:gd name="T27" fmla="*/ 325 h 511"/>
                    <a:gd name="T28" fmla="*/ 0 w 431"/>
                    <a:gd name="T29" fmla="*/ 396 h 511"/>
                    <a:gd name="T30" fmla="*/ 119 w 431"/>
                    <a:gd name="T31" fmla="*/ 460 h 511"/>
                    <a:gd name="T32" fmla="*/ 154 w 431"/>
                    <a:gd name="T33" fmla="*/ 485 h 511"/>
                    <a:gd name="T34" fmla="*/ 219 w 431"/>
                    <a:gd name="T35" fmla="*/ 511 h 511"/>
                    <a:gd name="T36" fmla="*/ 431 w 431"/>
                    <a:gd name="T37" fmla="*/ 511 h 511"/>
                    <a:gd name="T38" fmla="*/ 431 w 431"/>
                    <a:gd name="T39" fmla="*/ 87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31" h="511">
                      <a:moveTo>
                        <a:pt x="431" y="87"/>
                      </a:moveTo>
                      <a:cubicBezTo>
                        <a:pt x="412" y="87"/>
                        <a:pt x="412" y="87"/>
                        <a:pt x="412" y="87"/>
                      </a:cubicBezTo>
                      <a:cubicBezTo>
                        <a:pt x="404" y="87"/>
                        <a:pt x="404" y="87"/>
                        <a:pt x="404" y="87"/>
                      </a:cubicBezTo>
                      <a:cubicBezTo>
                        <a:pt x="404" y="60"/>
                        <a:pt x="404" y="60"/>
                        <a:pt x="404" y="60"/>
                      </a:cubicBezTo>
                      <a:cubicBezTo>
                        <a:pt x="404" y="35"/>
                        <a:pt x="404" y="35"/>
                        <a:pt x="404" y="35"/>
                      </a:cubicBezTo>
                      <a:cubicBezTo>
                        <a:pt x="375" y="38"/>
                        <a:pt x="375" y="38"/>
                        <a:pt x="375" y="38"/>
                      </a:cubicBezTo>
                      <a:cubicBezTo>
                        <a:pt x="375" y="0"/>
                        <a:pt x="375" y="0"/>
                        <a:pt x="375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281" y="37"/>
                        <a:pt x="281" y="37"/>
                        <a:pt x="281" y="37"/>
                      </a:cubicBezTo>
                      <a:cubicBezTo>
                        <a:pt x="281" y="37"/>
                        <a:pt x="208" y="112"/>
                        <a:pt x="207" y="114"/>
                      </a:cubicBezTo>
                      <a:cubicBezTo>
                        <a:pt x="206" y="117"/>
                        <a:pt x="151" y="171"/>
                        <a:pt x="151" y="171"/>
                      </a:cubicBezTo>
                      <a:cubicBezTo>
                        <a:pt x="104" y="227"/>
                        <a:pt x="104" y="227"/>
                        <a:pt x="104" y="227"/>
                      </a:cubicBezTo>
                      <a:cubicBezTo>
                        <a:pt x="98" y="275"/>
                        <a:pt x="98" y="275"/>
                        <a:pt x="98" y="275"/>
                      </a:cubicBezTo>
                      <a:cubicBezTo>
                        <a:pt x="35" y="325"/>
                        <a:pt x="35" y="325"/>
                        <a:pt x="35" y="325"/>
                      </a:cubicBezTo>
                      <a:cubicBezTo>
                        <a:pt x="35" y="325"/>
                        <a:pt x="0" y="395"/>
                        <a:pt x="0" y="396"/>
                      </a:cubicBezTo>
                      <a:cubicBezTo>
                        <a:pt x="0" y="397"/>
                        <a:pt x="119" y="460"/>
                        <a:pt x="119" y="460"/>
                      </a:cubicBezTo>
                      <a:cubicBezTo>
                        <a:pt x="154" y="485"/>
                        <a:pt x="154" y="485"/>
                        <a:pt x="154" y="485"/>
                      </a:cubicBezTo>
                      <a:cubicBezTo>
                        <a:pt x="219" y="511"/>
                        <a:pt x="219" y="511"/>
                        <a:pt x="219" y="511"/>
                      </a:cubicBezTo>
                      <a:cubicBezTo>
                        <a:pt x="431" y="511"/>
                        <a:pt x="431" y="511"/>
                        <a:pt x="431" y="511"/>
                      </a:cubicBezTo>
                      <a:lnTo>
                        <a:pt x="431" y="87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65000"/>
                    <a:lumOff val="3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E06EA9DB-DE34-9425-460A-F088B7049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4500" y="4879975"/>
                  <a:ext cx="1420813" cy="1987550"/>
                </a:xfrm>
                <a:custGeom>
                  <a:avLst/>
                  <a:gdLst>
                    <a:gd name="T0" fmla="*/ 891 w 895"/>
                    <a:gd name="T1" fmla="*/ 435 h 1252"/>
                    <a:gd name="T2" fmla="*/ 794 w 895"/>
                    <a:gd name="T3" fmla="*/ 399 h 1252"/>
                    <a:gd name="T4" fmla="*/ 794 w 895"/>
                    <a:gd name="T5" fmla="*/ 202 h 1252"/>
                    <a:gd name="T6" fmla="*/ 745 w 895"/>
                    <a:gd name="T7" fmla="*/ 196 h 1252"/>
                    <a:gd name="T8" fmla="*/ 739 w 895"/>
                    <a:gd name="T9" fmla="*/ 189 h 1252"/>
                    <a:gd name="T10" fmla="*/ 742 w 895"/>
                    <a:gd name="T11" fmla="*/ 0 h 1252"/>
                    <a:gd name="T12" fmla="*/ 530 w 895"/>
                    <a:gd name="T13" fmla="*/ 39 h 1252"/>
                    <a:gd name="T14" fmla="*/ 394 w 895"/>
                    <a:gd name="T15" fmla="*/ 16 h 1252"/>
                    <a:gd name="T16" fmla="*/ 309 w 895"/>
                    <a:gd name="T17" fmla="*/ 9 h 1252"/>
                    <a:gd name="T18" fmla="*/ 228 w 895"/>
                    <a:gd name="T19" fmla="*/ 101 h 1252"/>
                    <a:gd name="T20" fmla="*/ 192 w 895"/>
                    <a:gd name="T21" fmla="*/ 202 h 1252"/>
                    <a:gd name="T22" fmla="*/ 0 w 895"/>
                    <a:gd name="T23" fmla="*/ 300 h 1252"/>
                    <a:gd name="T24" fmla="*/ 9 w 895"/>
                    <a:gd name="T25" fmla="*/ 408 h 1252"/>
                    <a:gd name="T26" fmla="*/ 683 w 895"/>
                    <a:gd name="T27" fmla="*/ 569 h 1252"/>
                    <a:gd name="T28" fmla="*/ 683 w 895"/>
                    <a:gd name="T29" fmla="*/ 1020 h 1252"/>
                    <a:gd name="T30" fmla="*/ 683 w 895"/>
                    <a:gd name="T31" fmla="*/ 1252 h 1252"/>
                    <a:gd name="T32" fmla="*/ 895 w 895"/>
                    <a:gd name="T33" fmla="*/ 1252 h 1252"/>
                    <a:gd name="T34" fmla="*/ 891 w 895"/>
                    <a:gd name="T35" fmla="*/ 435 h 1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95" h="1252">
                      <a:moveTo>
                        <a:pt x="891" y="435"/>
                      </a:moveTo>
                      <a:lnTo>
                        <a:pt x="794" y="399"/>
                      </a:lnTo>
                      <a:lnTo>
                        <a:pt x="794" y="202"/>
                      </a:lnTo>
                      <a:lnTo>
                        <a:pt x="745" y="196"/>
                      </a:lnTo>
                      <a:lnTo>
                        <a:pt x="739" y="189"/>
                      </a:lnTo>
                      <a:lnTo>
                        <a:pt x="742" y="0"/>
                      </a:lnTo>
                      <a:lnTo>
                        <a:pt x="530" y="39"/>
                      </a:lnTo>
                      <a:lnTo>
                        <a:pt x="394" y="16"/>
                      </a:lnTo>
                      <a:lnTo>
                        <a:pt x="309" y="9"/>
                      </a:lnTo>
                      <a:lnTo>
                        <a:pt x="228" y="101"/>
                      </a:lnTo>
                      <a:lnTo>
                        <a:pt x="192" y="202"/>
                      </a:lnTo>
                      <a:lnTo>
                        <a:pt x="0" y="300"/>
                      </a:lnTo>
                      <a:lnTo>
                        <a:pt x="9" y="408"/>
                      </a:lnTo>
                      <a:lnTo>
                        <a:pt x="683" y="569"/>
                      </a:lnTo>
                      <a:lnTo>
                        <a:pt x="683" y="1020"/>
                      </a:lnTo>
                      <a:lnTo>
                        <a:pt x="683" y="1252"/>
                      </a:lnTo>
                      <a:lnTo>
                        <a:pt x="895" y="1252"/>
                      </a:lnTo>
                      <a:lnTo>
                        <a:pt x="891" y="435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7" name="Freeform 7">
                  <a:extLst>
                    <a:ext uri="{FF2B5EF4-FFF2-40B4-BE49-F238E27FC236}">
                      <a16:creationId xmlns:a16="http://schemas.microsoft.com/office/drawing/2014/main" id="{267C28F7-70B7-46BA-8C85-3C317AB245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2947" y="4251325"/>
                  <a:ext cx="2078038" cy="2616200"/>
                </a:xfrm>
                <a:custGeom>
                  <a:avLst/>
                  <a:gdLst>
                    <a:gd name="T0" fmla="*/ 402 w 402"/>
                    <a:gd name="T1" fmla="*/ 365 h 504"/>
                    <a:gd name="T2" fmla="*/ 395 w 402"/>
                    <a:gd name="T3" fmla="*/ 297 h 504"/>
                    <a:gd name="T4" fmla="*/ 350 w 402"/>
                    <a:gd name="T5" fmla="*/ 213 h 504"/>
                    <a:gd name="T6" fmla="*/ 241 w 402"/>
                    <a:gd name="T7" fmla="*/ 148 h 504"/>
                    <a:gd name="T8" fmla="*/ 181 w 402"/>
                    <a:gd name="T9" fmla="*/ 16 h 504"/>
                    <a:gd name="T10" fmla="*/ 158 w 402"/>
                    <a:gd name="T11" fmla="*/ 10 h 504"/>
                    <a:gd name="T12" fmla="*/ 28 w 402"/>
                    <a:gd name="T13" fmla="*/ 0 h 504"/>
                    <a:gd name="T14" fmla="*/ 30 w 402"/>
                    <a:gd name="T15" fmla="*/ 49 h 504"/>
                    <a:gd name="T16" fmla="*/ 28 w 402"/>
                    <a:gd name="T17" fmla="*/ 49 h 504"/>
                    <a:gd name="T18" fmla="*/ 18 w 402"/>
                    <a:gd name="T19" fmla="*/ 49 h 504"/>
                    <a:gd name="T20" fmla="*/ 21 w 402"/>
                    <a:gd name="T21" fmla="*/ 125 h 504"/>
                    <a:gd name="T22" fmla="*/ 2 w 402"/>
                    <a:gd name="T23" fmla="*/ 123 h 504"/>
                    <a:gd name="T24" fmla="*/ 0 w 402"/>
                    <a:gd name="T25" fmla="*/ 504 h 504"/>
                    <a:gd name="T26" fmla="*/ 302 w 402"/>
                    <a:gd name="T27" fmla="*/ 504 h 504"/>
                    <a:gd name="T28" fmla="*/ 402 w 402"/>
                    <a:gd name="T29" fmla="*/ 365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02" h="504">
                      <a:moveTo>
                        <a:pt x="402" y="365"/>
                      </a:moveTo>
                      <a:cubicBezTo>
                        <a:pt x="402" y="362"/>
                        <a:pt x="395" y="297"/>
                        <a:pt x="395" y="297"/>
                      </a:cubicBezTo>
                      <a:cubicBezTo>
                        <a:pt x="350" y="213"/>
                        <a:pt x="350" y="213"/>
                        <a:pt x="350" y="213"/>
                      </a:cubicBezTo>
                      <a:cubicBezTo>
                        <a:pt x="241" y="148"/>
                        <a:pt x="241" y="148"/>
                        <a:pt x="241" y="148"/>
                      </a:cubicBezTo>
                      <a:cubicBezTo>
                        <a:pt x="181" y="16"/>
                        <a:pt x="181" y="16"/>
                        <a:pt x="181" y="16"/>
                      </a:cubicBezTo>
                      <a:cubicBezTo>
                        <a:pt x="158" y="10"/>
                        <a:pt x="158" y="10"/>
                        <a:pt x="158" y="1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18" y="49"/>
                        <a:pt x="18" y="49"/>
                        <a:pt x="18" y="49"/>
                      </a:cubicBezTo>
                      <a:cubicBezTo>
                        <a:pt x="21" y="125"/>
                        <a:pt x="21" y="125"/>
                        <a:pt x="21" y="125"/>
                      </a:cubicBezTo>
                      <a:cubicBezTo>
                        <a:pt x="2" y="123"/>
                        <a:pt x="2" y="123"/>
                        <a:pt x="2" y="123"/>
                      </a:cubicBezTo>
                      <a:cubicBezTo>
                        <a:pt x="0" y="504"/>
                        <a:pt x="0" y="504"/>
                        <a:pt x="0" y="504"/>
                      </a:cubicBezTo>
                      <a:cubicBezTo>
                        <a:pt x="302" y="504"/>
                        <a:pt x="302" y="504"/>
                        <a:pt x="302" y="504"/>
                      </a:cubicBezTo>
                      <a:cubicBezTo>
                        <a:pt x="321" y="478"/>
                        <a:pt x="402" y="368"/>
                        <a:pt x="402" y="365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65000"/>
                    <a:lumOff val="3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8" name="Freeform 8">
                  <a:extLst>
                    <a:ext uri="{FF2B5EF4-FFF2-40B4-BE49-F238E27FC236}">
                      <a16:creationId xmlns:a16="http://schemas.microsoft.com/office/drawing/2014/main" id="{5E8A46A1-0AD6-4C88-A966-851F3E480E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4191" y="5200650"/>
                  <a:ext cx="2159000" cy="1666875"/>
                </a:xfrm>
                <a:custGeom>
                  <a:avLst/>
                  <a:gdLst>
                    <a:gd name="T0" fmla="*/ 1360 w 1360"/>
                    <a:gd name="T1" fmla="*/ 527 h 1050"/>
                    <a:gd name="T2" fmla="*/ 1311 w 1360"/>
                    <a:gd name="T3" fmla="*/ 295 h 1050"/>
                    <a:gd name="T4" fmla="*/ 647 w 1360"/>
                    <a:gd name="T5" fmla="*/ 69 h 1050"/>
                    <a:gd name="T6" fmla="*/ 227 w 1360"/>
                    <a:gd name="T7" fmla="*/ 0 h 1050"/>
                    <a:gd name="T8" fmla="*/ 231 w 1360"/>
                    <a:gd name="T9" fmla="*/ 265 h 1050"/>
                    <a:gd name="T10" fmla="*/ 61 w 1360"/>
                    <a:gd name="T11" fmla="*/ 291 h 1050"/>
                    <a:gd name="T12" fmla="*/ 58 w 1360"/>
                    <a:gd name="T13" fmla="*/ 579 h 1050"/>
                    <a:gd name="T14" fmla="*/ 0 w 1360"/>
                    <a:gd name="T15" fmla="*/ 599 h 1050"/>
                    <a:gd name="T16" fmla="*/ 22 w 1360"/>
                    <a:gd name="T17" fmla="*/ 1050 h 1050"/>
                    <a:gd name="T18" fmla="*/ 1210 w 1360"/>
                    <a:gd name="T19" fmla="*/ 1050 h 1050"/>
                    <a:gd name="T20" fmla="*/ 1360 w 1360"/>
                    <a:gd name="T21" fmla="*/ 527 h 10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60" h="1050">
                      <a:moveTo>
                        <a:pt x="1360" y="527"/>
                      </a:moveTo>
                      <a:lnTo>
                        <a:pt x="1311" y="295"/>
                      </a:lnTo>
                      <a:lnTo>
                        <a:pt x="647" y="69"/>
                      </a:lnTo>
                      <a:lnTo>
                        <a:pt x="227" y="0"/>
                      </a:lnTo>
                      <a:lnTo>
                        <a:pt x="231" y="265"/>
                      </a:lnTo>
                      <a:lnTo>
                        <a:pt x="61" y="291"/>
                      </a:lnTo>
                      <a:lnTo>
                        <a:pt x="58" y="579"/>
                      </a:lnTo>
                      <a:lnTo>
                        <a:pt x="0" y="599"/>
                      </a:lnTo>
                      <a:lnTo>
                        <a:pt x="22" y="1050"/>
                      </a:lnTo>
                      <a:lnTo>
                        <a:pt x="1210" y="1050"/>
                      </a:lnTo>
                      <a:lnTo>
                        <a:pt x="1360" y="527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9" name="Freeform 9">
                  <a:extLst>
                    <a:ext uri="{FF2B5EF4-FFF2-40B4-BE49-F238E27FC236}">
                      <a16:creationId xmlns:a16="http://schemas.microsoft.com/office/drawing/2014/main" id="{29D7BF50-065D-7E56-C0AF-6EE2B04BD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5300" y="6643688"/>
                  <a:ext cx="681038" cy="223838"/>
                </a:xfrm>
                <a:custGeom>
                  <a:avLst/>
                  <a:gdLst>
                    <a:gd name="T0" fmla="*/ 96 w 132"/>
                    <a:gd name="T1" fmla="*/ 37 h 43"/>
                    <a:gd name="T2" fmla="*/ 132 w 132"/>
                    <a:gd name="T3" fmla="*/ 13 h 43"/>
                    <a:gd name="T4" fmla="*/ 88 w 132"/>
                    <a:gd name="T5" fmla="*/ 0 h 43"/>
                    <a:gd name="T6" fmla="*/ 0 w 132"/>
                    <a:gd name="T7" fmla="*/ 0 h 43"/>
                    <a:gd name="T8" fmla="*/ 0 w 132"/>
                    <a:gd name="T9" fmla="*/ 43 h 43"/>
                    <a:gd name="T10" fmla="*/ 83 w 132"/>
                    <a:gd name="T11" fmla="*/ 43 h 43"/>
                    <a:gd name="T12" fmla="*/ 96 w 132"/>
                    <a:gd name="T13" fmla="*/ 3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43">
                      <a:moveTo>
                        <a:pt x="96" y="37"/>
                      </a:moveTo>
                      <a:cubicBezTo>
                        <a:pt x="96" y="35"/>
                        <a:pt x="132" y="13"/>
                        <a:pt x="132" y="13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83" y="43"/>
                        <a:pt x="83" y="43"/>
                        <a:pt x="83" y="43"/>
                      </a:cubicBezTo>
                      <a:cubicBezTo>
                        <a:pt x="89" y="41"/>
                        <a:pt x="95" y="38"/>
                        <a:pt x="96" y="37"/>
                      </a:cubicBezTo>
                      <a:close/>
                    </a:path>
                  </a:pathLst>
                </a:custGeom>
                <a:solidFill>
                  <a:srgbClr val="6767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0" name="Freeform 10">
                  <a:extLst>
                    <a:ext uri="{FF2B5EF4-FFF2-40B4-BE49-F238E27FC236}">
                      <a16:creationId xmlns:a16="http://schemas.microsoft.com/office/drawing/2014/main" id="{271B3E2F-9F44-A6BE-9E6E-6ED0DEE9C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3513" y="4672013"/>
                  <a:ext cx="542925" cy="217488"/>
                </a:xfrm>
                <a:custGeom>
                  <a:avLst/>
                  <a:gdLst>
                    <a:gd name="T0" fmla="*/ 0 w 105"/>
                    <a:gd name="T1" fmla="*/ 0 h 42"/>
                    <a:gd name="T2" fmla="*/ 0 w 105"/>
                    <a:gd name="T3" fmla="*/ 42 h 42"/>
                    <a:gd name="T4" fmla="*/ 61 w 105"/>
                    <a:gd name="T5" fmla="*/ 41 h 42"/>
                    <a:gd name="T6" fmla="*/ 105 w 105"/>
                    <a:gd name="T7" fmla="*/ 37 h 42"/>
                    <a:gd name="T8" fmla="*/ 101 w 105"/>
                    <a:gd name="T9" fmla="*/ 25 h 42"/>
                    <a:gd name="T10" fmla="*/ 76 w 105"/>
                    <a:gd name="T11" fmla="*/ 20 h 42"/>
                    <a:gd name="T12" fmla="*/ 24 w 105"/>
                    <a:gd name="T13" fmla="*/ 8 h 42"/>
                    <a:gd name="T14" fmla="*/ 0 w 105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5" h="42">
                      <a:moveTo>
                        <a:pt x="0" y="0"/>
                      </a:move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61" y="41"/>
                        <a:pt x="61" y="41"/>
                        <a:pt x="61" y="41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05" y="37"/>
                        <a:pt x="102" y="26"/>
                        <a:pt x="101" y="25"/>
                      </a:cubicBezTo>
                      <a:cubicBezTo>
                        <a:pt x="99" y="25"/>
                        <a:pt x="77" y="20"/>
                        <a:pt x="76" y="20"/>
                      </a:cubicBezTo>
                      <a:cubicBezTo>
                        <a:pt x="76" y="20"/>
                        <a:pt x="24" y="8"/>
                        <a:pt x="24" y="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1" name="Freeform 11">
                  <a:extLst>
                    <a:ext uri="{FF2B5EF4-FFF2-40B4-BE49-F238E27FC236}">
                      <a16:creationId xmlns:a16="http://schemas.microsoft.com/office/drawing/2014/main" id="{99F1ED50-6774-D65A-A38D-F4525F6E4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5907" y="4251325"/>
                  <a:ext cx="3074988" cy="2616200"/>
                </a:xfrm>
                <a:custGeom>
                  <a:avLst/>
                  <a:gdLst>
                    <a:gd name="T0" fmla="*/ 1937 w 1937"/>
                    <a:gd name="T1" fmla="*/ 0 h 1648"/>
                    <a:gd name="T2" fmla="*/ 91 w 1937"/>
                    <a:gd name="T3" fmla="*/ 0 h 1648"/>
                    <a:gd name="T4" fmla="*/ 251 w 1937"/>
                    <a:gd name="T5" fmla="*/ 46 h 1648"/>
                    <a:gd name="T6" fmla="*/ 358 w 1937"/>
                    <a:gd name="T7" fmla="*/ 46 h 1648"/>
                    <a:gd name="T8" fmla="*/ 430 w 1937"/>
                    <a:gd name="T9" fmla="*/ 79 h 1648"/>
                    <a:gd name="T10" fmla="*/ 540 w 1937"/>
                    <a:gd name="T11" fmla="*/ 79 h 1648"/>
                    <a:gd name="T12" fmla="*/ 433 w 1937"/>
                    <a:gd name="T13" fmla="*/ 95 h 1648"/>
                    <a:gd name="T14" fmla="*/ 355 w 1937"/>
                    <a:gd name="T15" fmla="*/ 59 h 1648"/>
                    <a:gd name="T16" fmla="*/ 264 w 1937"/>
                    <a:gd name="T17" fmla="*/ 72 h 1648"/>
                    <a:gd name="T18" fmla="*/ 322 w 1937"/>
                    <a:gd name="T19" fmla="*/ 121 h 1648"/>
                    <a:gd name="T20" fmla="*/ 52 w 1937"/>
                    <a:gd name="T21" fmla="*/ 160 h 1648"/>
                    <a:gd name="T22" fmla="*/ 150 w 1937"/>
                    <a:gd name="T23" fmla="*/ 219 h 1648"/>
                    <a:gd name="T24" fmla="*/ 65 w 1937"/>
                    <a:gd name="T25" fmla="*/ 265 h 1648"/>
                    <a:gd name="T26" fmla="*/ 195 w 1937"/>
                    <a:gd name="T27" fmla="*/ 343 h 1648"/>
                    <a:gd name="T28" fmla="*/ 293 w 1937"/>
                    <a:gd name="T29" fmla="*/ 334 h 1648"/>
                    <a:gd name="T30" fmla="*/ 371 w 1937"/>
                    <a:gd name="T31" fmla="*/ 350 h 1648"/>
                    <a:gd name="T32" fmla="*/ 241 w 1937"/>
                    <a:gd name="T33" fmla="*/ 350 h 1648"/>
                    <a:gd name="T34" fmla="*/ 228 w 1937"/>
                    <a:gd name="T35" fmla="*/ 366 h 1648"/>
                    <a:gd name="T36" fmla="*/ 189 w 1937"/>
                    <a:gd name="T37" fmla="*/ 366 h 1648"/>
                    <a:gd name="T38" fmla="*/ 0 w 1937"/>
                    <a:gd name="T39" fmla="*/ 405 h 1648"/>
                    <a:gd name="T40" fmla="*/ 501 w 1937"/>
                    <a:gd name="T41" fmla="*/ 598 h 1648"/>
                    <a:gd name="T42" fmla="*/ 296 w 1937"/>
                    <a:gd name="T43" fmla="*/ 598 h 1648"/>
                    <a:gd name="T44" fmla="*/ 462 w 1937"/>
                    <a:gd name="T45" fmla="*/ 739 h 1648"/>
                    <a:gd name="T46" fmla="*/ 303 w 1937"/>
                    <a:gd name="T47" fmla="*/ 847 h 1648"/>
                    <a:gd name="T48" fmla="*/ 270 w 1937"/>
                    <a:gd name="T49" fmla="*/ 847 h 1648"/>
                    <a:gd name="T50" fmla="*/ 130 w 1937"/>
                    <a:gd name="T51" fmla="*/ 889 h 1648"/>
                    <a:gd name="T52" fmla="*/ 671 w 1937"/>
                    <a:gd name="T53" fmla="*/ 987 h 1648"/>
                    <a:gd name="T54" fmla="*/ 853 w 1937"/>
                    <a:gd name="T55" fmla="*/ 925 h 1648"/>
                    <a:gd name="T56" fmla="*/ 1035 w 1937"/>
                    <a:gd name="T57" fmla="*/ 1001 h 1648"/>
                    <a:gd name="T58" fmla="*/ 1191 w 1937"/>
                    <a:gd name="T59" fmla="*/ 961 h 1648"/>
                    <a:gd name="T60" fmla="*/ 1081 w 1937"/>
                    <a:gd name="T61" fmla="*/ 1027 h 1648"/>
                    <a:gd name="T62" fmla="*/ 1273 w 1937"/>
                    <a:gd name="T63" fmla="*/ 1131 h 1648"/>
                    <a:gd name="T64" fmla="*/ 827 w 1937"/>
                    <a:gd name="T65" fmla="*/ 1007 h 1648"/>
                    <a:gd name="T66" fmla="*/ 593 w 1937"/>
                    <a:gd name="T67" fmla="*/ 1020 h 1648"/>
                    <a:gd name="T68" fmla="*/ 69 w 1937"/>
                    <a:gd name="T69" fmla="*/ 1197 h 1648"/>
                    <a:gd name="T70" fmla="*/ 488 w 1937"/>
                    <a:gd name="T71" fmla="*/ 1412 h 1648"/>
                    <a:gd name="T72" fmla="*/ 261 w 1937"/>
                    <a:gd name="T73" fmla="*/ 1514 h 1648"/>
                    <a:gd name="T74" fmla="*/ 635 w 1937"/>
                    <a:gd name="T75" fmla="*/ 1569 h 1648"/>
                    <a:gd name="T76" fmla="*/ 482 w 1937"/>
                    <a:gd name="T77" fmla="*/ 1648 h 1648"/>
                    <a:gd name="T78" fmla="*/ 1937 w 1937"/>
                    <a:gd name="T79" fmla="*/ 1648 h 1648"/>
                    <a:gd name="T80" fmla="*/ 1937 w 1937"/>
                    <a:gd name="T81" fmla="*/ 0 h 1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37" h="1648">
                      <a:moveTo>
                        <a:pt x="1937" y="0"/>
                      </a:moveTo>
                      <a:lnTo>
                        <a:pt x="91" y="0"/>
                      </a:lnTo>
                      <a:lnTo>
                        <a:pt x="251" y="46"/>
                      </a:lnTo>
                      <a:lnTo>
                        <a:pt x="358" y="46"/>
                      </a:lnTo>
                      <a:lnTo>
                        <a:pt x="430" y="79"/>
                      </a:lnTo>
                      <a:lnTo>
                        <a:pt x="540" y="79"/>
                      </a:lnTo>
                      <a:lnTo>
                        <a:pt x="433" y="95"/>
                      </a:lnTo>
                      <a:lnTo>
                        <a:pt x="355" y="59"/>
                      </a:lnTo>
                      <a:lnTo>
                        <a:pt x="264" y="72"/>
                      </a:lnTo>
                      <a:lnTo>
                        <a:pt x="322" y="121"/>
                      </a:lnTo>
                      <a:lnTo>
                        <a:pt x="52" y="160"/>
                      </a:lnTo>
                      <a:lnTo>
                        <a:pt x="150" y="219"/>
                      </a:lnTo>
                      <a:lnTo>
                        <a:pt x="65" y="265"/>
                      </a:lnTo>
                      <a:lnTo>
                        <a:pt x="195" y="343"/>
                      </a:lnTo>
                      <a:lnTo>
                        <a:pt x="293" y="334"/>
                      </a:lnTo>
                      <a:lnTo>
                        <a:pt x="371" y="350"/>
                      </a:lnTo>
                      <a:lnTo>
                        <a:pt x="241" y="350"/>
                      </a:lnTo>
                      <a:lnTo>
                        <a:pt x="228" y="366"/>
                      </a:lnTo>
                      <a:lnTo>
                        <a:pt x="189" y="366"/>
                      </a:lnTo>
                      <a:lnTo>
                        <a:pt x="0" y="405"/>
                      </a:lnTo>
                      <a:lnTo>
                        <a:pt x="501" y="598"/>
                      </a:lnTo>
                      <a:lnTo>
                        <a:pt x="296" y="598"/>
                      </a:lnTo>
                      <a:lnTo>
                        <a:pt x="462" y="739"/>
                      </a:lnTo>
                      <a:lnTo>
                        <a:pt x="303" y="847"/>
                      </a:lnTo>
                      <a:lnTo>
                        <a:pt x="270" y="847"/>
                      </a:lnTo>
                      <a:lnTo>
                        <a:pt x="130" y="889"/>
                      </a:lnTo>
                      <a:lnTo>
                        <a:pt x="671" y="987"/>
                      </a:lnTo>
                      <a:lnTo>
                        <a:pt x="853" y="925"/>
                      </a:lnTo>
                      <a:lnTo>
                        <a:pt x="1035" y="1001"/>
                      </a:lnTo>
                      <a:lnTo>
                        <a:pt x="1191" y="961"/>
                      </a:lnTo>
                      <a:lnTo>
                        <a:pt x="1081" y="1027"/>
                      </a:lnTo>
                      <a:lnTo>
                        <a:pt x="1273" y="1131"/>
                      </a:lnTo>
                      <a:lnTo>
                        <a:pt x="827" y="1007"/>
                      </a:lnTo>
                      <a:lnTo>
                        <a:pt x="593" y="1020"/>
                      </a:lnTo>
                      <a:lnTo>
                        <a:pt x="69" y="1197"/>
                      </a:lnTo>
                      <a:lnTo>
                        <a:pt x="488" y="1412"/>
                      </a:lnTo>
                      <a:lnTo>
                        <a:pt x="261" y="1514"/>
                      </a:lnTo>
                      <a:lnTo>
                        <a:pt x="635" y="1569"/>
                      </a:lnTo>
                      <a:lnTo>
                        <a:pt x="482" y="1648"/>
                      </a:lnTo>
                      <a:lnTo>
                        <a:pt x="1937" y="1648"/>
                      </a:lnTo>
                      <a:lnTo>
                        <a:pt x="1937" y="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2" name="Freeform 12">
                  <a:extLst>
                    <a:ext uri="{FF2B5EF4-FFF2-40B4-BE49-F238E27FC236}">
                      <a16:creationId xmlns:a16="http://schemas.microsoft.com/office/drawing/2014/main" id="{BF3E6508-36B3-C8F6-2EF7-65A26D68A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525" y="5959475"/>
                  <a:ext cx="1239838" cy="434975"/>
                </a:xfrm>
                <a:custGeom>
                  <a:avLst/>
                  <a:gdLst>
                    <a:gd name="T0" fmla="*/ 240 w 240"/>
                    <a:gd name="T1" fmla="*/ 0 h 84"/>
                    <a:gd name="T2" fmla="*/ 240 w 240"/>
                    <a:gd name="T3" fmla="*/ 84 h 84"/>
                    <a:gd name="T4" fmla="*/ 117 w 240"/>
                    <a:gd name="T5" fmla="*/ 72 h 84"/>
                    <a:gd name="T6" fmla="*/ 18 w 240"/>
                    <a:gd name="T7" fmla="*/ 67 h 84"/>
                    <a:gd name="T8" fmla="*/ 0 w 240"/>
                    <a:gd name="T9" fmla="*/ 51 h 84"/>
                    <a:gd name="T10" fmla="*/ 14 w 240"/>
                    <a:gd name="T11" fmla="*/ 42 h 84"/>
                    <a:gd name="T12" fmla="*/ 32 w 240"/>
                    <a:gd name="T13" fmla="*/ 33 h 84"/>
                    <a:gd name="T14" fmla="*/ 25 w 240"/>
                    <a:gd name="T15" fmla="*/ 13 h 84"/>
                    <a:gd name="T16" fmla="*/ 75 w 240"/>
                    <a:gd name="T17" fmla="*/ 15 h 84"/>
                    <a:gd name="T18" fmla="*/ 240 w 240"/>
                    <a:gd name="T19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0" h="84">
                      <a:moveTo>
                        <a:pt x="240" y="0"/>
                      </a:moveTo>
                      <a:cubicBezTo>
                        <a:pt x="240" y="84"/>
                        <a:pt x="240" y="84"/>
                        <a:pt x="240" y="84"/>
                      </a:cubicBezTo>
                      <a:cubicBezTo>
                        <a:pt x="117" y="72"/>
                        <a:pt x="117" y="72"/>
                        <a:pt x="117" y="72"/>
                      </a:cubicBezTo>
                      <a:cubicBezTo>
                        <a:pt x="18" y="67"/>
                        <a:pt x="18" y="67"/>
                        <a:pt x="18" y="67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8" y="42"/>
                        <a:pt x="14" y="42"/>
                      </a:cubicBezTo>
                      <a:cubicBezTo>
                        <a:pt x="20" y="42"/>
                        <a:pt x="32" y="33"/>
                        <a:pt x="32" y="33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25" y="13"/>
                        <a:pt x="71" y="15"/>
                        <a:pt x="75" y="15"/>
                      </a:cubicBezTo>
                      <a:cubicBezTo>
                        <a:pt x="79" y="16"/>
                        <a:pt x="240" y="0"/>
                        <a:pt x="240" y="0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3" name="Freeform 13">
                  <a:extLst>
                    <a:ext uri="{FF2B5EF4-FFF2-40B4-BE49-F238E27FC236}">
                      <a16:creationId xmlns:a16="http://schemas.microsoft.com/office/drawing/2014/main" id="{F7843075-8D9C-E73D-C251-A4E6DF754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395" y="4214813"/>
                  <a:ext cx="3219450" cy="2652713"/>
                </a:xfrm>
                <a:custGeom>
                  <a:avLst/>
                  <a:gdLst>
                    <a:gd name="T0" fmla="*/ 305 w 623"/>
                    <a:gd name="T1" fmla="*/ 373 h 511"/>
                    <a:gd name="T2" fmla="*/ 291 w 623"/>
                    <a:gd name="T3" fmla="*/ 380 h 511"/>
                    <a:gd name="T4" fmla="*/ 275 w 623"/>
                    <a:gd name="T5" fmla="*/ 370 h 511"/>
                    <a:gd name="T6" fmla="*/ 287 w 623"/>
                    <a:gd name="T7" fmla="*/ 364 h 511"/>
                    <a:gd name="T8" fmla="*/ 436 w 623"/>
                    <a:gd name="T9" fmla="*/ 322 h 511"/>
                    <a:gd name="T10" fmla="*/ 488 w 623"/>
                    <a:gd name="T11" fmla="*/ 293 h 511"/>
                    <a:gd name="T12" fmla="*/ 495 w 623"/>
                    <a:gd name="T13" fmla="*/ 222 h 511"/>
                    <a:gd name="T14" fmla="*/ 457 w 623"/>
                    <a:gd name="T15" fmla="*/ 217 h 511"/>
                    <a:gd name="T16" fmla="*/ 406 w 623"/>
                    <a:gd name="T17" fmla="*/ 236 h 511"/>
                    <a:gd name="T18" fmla="*/ 388 w 623"/>
                    <a:gd name="T19" fmla="*/ 231 h 511"/>
                    <a:gd name="T20" fmla="*/ 378 w 623"/>
                    <a:gd name="T21" fmla="*/ 237 h 511"/>
                    <a:gd name="T22" fmla="*/ 365 w 623"/>
                    <a:gd name="T23" fmla="*/ 231 h 511"/>
                    <a:gd name="T24" fmla="*/ 378 w 623"/>
                    <a:gd name="T25" fmla="*/ 224 h 511"/>
                    <a:gd name="T26" fmla="*/ 373 w 623"/>
                    <a:gd name="T27" fmla="*/ 195 h 511"/>
                    <a:gd name="T28" fmla="*/ 450 w 623"/>
                    <a:gd name="T29" fmla="*/ 203 h 511"/>
                    <a:gd name="T30" fmla="*/ 544 w 623"/>
                    <a:gd name="T31" fmla="*/ 190 h 511"/>
                    <a:gd name="T32" fmla="*/ 462 w 623"/>
                    <a:gd name="T33" fmla="*/ 176 h 511"/>
                    <a:gd name="T34" fmla="*/ 444 w 623"/>
                    <a:gd name="T35" fmla="*/ 164 h 511"/>
                    <a:gd name="T36" fmla="*/ 418 w 623"/>
                    <a:gd name="T37" fmla="*/ 164 h 511"/>
                    <a:gd name="T38" fmla="*/ 414 w 623"/>
                    <a:gd name="T39" fmla="*/ 158 h 511"/>
                    <a:gd name="T40" fmla="*/ 440 w 623"/>
                    <a:gd name="T41" fmla="*/ 158 h 511"/>
                    <a:gd name="T42" fmla="*/ 481 w 623"/>
                    <a:gd name="T43" fmla="*/ 158 h 511"/>
                    <a:gd name="T44" fmla="*/ 470 w 623"/>
                    <a:gd name="T45" fmla="*/ 128 h 511"/>
                    <a:gd name="T46" fmla="*/ 596 w 623"/>
                    <a:gd name="T47" fmla="*/ 82 h 511"/>
                    <a:gd name="T48" fmla="*/ 596 w 623"/>
                    <a:gd name="T49" fmla="*/ 60 h 511"/>
                    <a:gd name="T50" fmla="*/ 582 w 623"/>
                    <a:gd name="T51" fmla="*/ 60 h 511"/>
                    <a:gd name="T52" fmla="*/ 506 w 623"/>
                    <a:gd name="T53" fmla="*/ 60 h 511"/>
                    <a:gd name="T54" fmla="*/ 553 w 623"/>
                    <a:gd name="T55" fmla="*/ 51 h 511"/>
                    <a:gd name="T56" fmla="*/ 596 w 623"/>
                    <a:gd name="T57" fmla="*/ 35 h 511"/>
                    <a:gd name="T58" fmla="*/ 524 w 623"/>
                    <a:gd name="T59" fmla="*/ 26 h 511"/>
                    <a:gd name="T60" fmla="*/ 536 w 623"/>
                    <a:gd name="T61" fmla="*/ 14 h 511"/>
                    <a:gd name="T62" fmla="*/ 553 w 623"/>
                    <a:gd name="T63" fmla="*/ 6 h 511"/>
                    <a:gd name="T64" fmla="*/ 0 w 623"/>
                    <a:gd name="T65" fmla="*/ 0 h 511"/>
                    <a:gd name="T66" fmla="*/ 468 w 623"/>
                    <a:gd name="T67" fmla="*/ 511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23" h="511">
                      <a:moveTo>
                        <a:pt x="548" y="442"/>
                      </a:moveTo>
                      <a:cubicBezTo>
                        <a:pt x="305" y="373"/>
                        <a:pt x="305" y="373"/>
                        <a:pt x="305" y="373"/>
                      </a:cubicBezTo>
                      <a:cubicBezTo>
                        <a:pt x="308" y="382"/>
                        <a:pt x="308" y="382"/>
                        <a:pt x="308" y="382"/>
                      </a:cubicBezTo>
                      <a:cubicBezTo>
                        <a:pt x="291" y="380"/>
                        <a:pt x="291" y="380"/>
                        <a:pt x="291" y="380"/>
                      </a:cubicBezTo>
                      <a:cubicBezTo>
                        <a:pt x="229" y="388"/>
                        <a:pt x="229" y="388"/>
                        <a:pt x="229" y="388"/>
                      </a:cubicBezTo>
                      <a:cubicBezTo>
                        <a:pt x="275" y="370"/>
                        <a:pt x="275" y="370"/>
                        <a:pt x="275" y="370"/>
                      </a:cubicBezTo>
                      <a:cubicBezTo>
                        <a:pt x="254" y="357"/>
                        <a:pt x="254" y="357"/>
                        <a:pt x="254" y="357"/>
                      </a:cubicBezTo>
                      <a:cubicBezTo>
                        <a:pt x="287" y="364"/>
                        <a:pt x="287" y="364"/>
                        <a:pt x="287" y="364"/>
                      </a:cubicBezTo>
                      <a:cubicBezTo>
                        <a:pt x="456" y="336"/>
                        <a:pt x="456" y="336"/>
                        <a:pt x="456" y="336"/>
                      </a:cubicBezTo>
                      <a:cubicBezTo>
                        <a:pt x="436" y="322"/>
                        <a:pt x="436" y="322"/>
                        <a:pt x="436" y="322"/>
                      </a:cubicBezTo>
                      <a:cubicBezTo>
                        <a:pt x="510" y="302"/>
                        <a:pt x="510" y="302"/>
                        <a:pt x="510" y="302"/>
                      </a:cubicBezTo>
                      <a:cubicBezTo>
                        <a:pt x="488" y="293"/>
                        <a:pt x="488" y="293"/>
                        <a:pt x="488" y="293"/>
                      </a:cubicBezTo>
                      <a:cubicBezTo>
                        <a:pt x="574" y="261"/>
                        <a:pt x="574" y="261"/>
                        <a:pt x="574" y="261"/>
                      </a:cubicBezTo>
                      <a:cubicBezTo>
                        <a:pt x="495" y="222"/>
                        <a:pt x="495" y="222"/>
                        <a:pt x="495" y="222"/>
                      </a:cubicBezTo>
                      <a:cubicBezTo>
                        <a:pt x="473" y="224"/>
                        <a:pt x="473" y="224"/>
                        <a:pt x="473" y="224"/>
                      </a:cubicBezTo>
                      <a:cubicBezTo>
                        <a:pt x="457" y="217"/>
                        <a:pt x="457" y="217"/>
                        <a:pt x="457" y="217"/>
                      </a:cubicBezTo>
                      <a:cubicBezTo>
                        <a:pt x="412" y="228"/>
                        <a:pt x="412" y="228"/>
                        <a:pt x="412" y="228"/>
                      </a:cubicBezTo>
                      <a:cubicBezTo>
                        <a:pt x="406" y="236"/>
                        <a:pt x="406" y="236"/>
                        <a:pt x="406" y="236"/>
                      </a:cubicBezTo>
                      <a:cubicBezTo>
                        <a:pt x="401" y="228"/>
                        <a:pt x="401" y="228"/>
                        <a:pt x="401" y="228"/>
                      </a:cubicBezTo>
                      <a:cubicBezTo>
                        <a:pt x="388" y="231"/>
                        <a:pt x="388" y="231"/>
                        <a:pt x="388" y="231"/>
                      </a:cubicBezTo>
                      <a:cubicBezTo>
                        <a:pt x="387" y="245"/>
                        <a:pt x="387" y="245"/>
                        <a:pt x="387" y="245"/>
                      </a:cubicBezTo>
                      <a:cubicBezTo>
                        <a:pt x="378" y="237"/>
                        <a:pt x="378" y="237"/>
                        <a:pt x="378" y="237"/>
                      </a:cubicBezTo>
                      <a:cubicBezTo>
                        <a:pt x="316" y="237"/>
                        <a:pt x="316" y="237"/>
                        <a:pt x="316" y="237"/>
                      </a:cubicBezTo>
                      <a:cubicBezTo>
                        <a:pt x="365" y="231"/>
                        <a:pt x="365" y="231"/>
                        <a:pt x="365" y="231"/>
                      </a:cubicBezTo>
                      <a:cubicBezTo>
                        <a:pt x="348" y="219"/>
                        <a:pt x="348" y="219"/>
                        <a:pt x="348" y="219"/>
                      </a:cubicBezTo>
                      <a:cubicBezTo>
                        <a:pt x="378" y="224"/>
                        <a:pt x="378" y="224"/>
                        <a:pt x="378" y="224"/>
                      </a:cubicBezTo>
                      <a:cubicBezTo>
                        <a:pt x="395" y="218"/>
                        <a:pt x="395" y="218"/>
                        <a:pt x="395" y="218"/>
                      </a:cubicBezTo>
                      <a:cubicBezTo>
                        <a:pt x="373" y="195"/>
                        <a:pt x="373" y="195"/>
                        <a:pt x="373" y="195"/>
                      </a:cubicBezTo>
                      <a:cubicBezTo>
                        <a:pt x="408" y="218"/>
                        <a:pt x="408" y="218"/>
                        <a:pt x="408" y="218"/>
                      </a:cubicBezTo>
                      <a:cubicBezTo>
                        <a:pt x="450" y="203"/>
                        <a:pt x="450" y="203"/>
                        <a:pt x="450" y="203"/>
                      </a:cubicBezTo>
                      <a:cubicBezTo>
                        <a:pt x="485" y="218"/>
                        <a:pt x="485" y="218"/>
                        <a:pt x="485" y="218"/>
                      </a:cubicBezTo>
                      <a:cubicBezTo>
                        <a:pt x="544" y="190"/>
                        <a:pt x="544" y="190"/>
                        <a:pt x="544" y="190"/>
                      </a:cubicBezTo>
                      <a:cubicBezTo>
                        <a:pt x="483" y="167"/>
                        <a:pt x="483" y="167"/>
                        <a:pt x="483" y="167"/>
                      </a:cubicBezTo>
                      <a:cubicBezTo>
                        <a:pt x="462" y="176"/>
                        <a:pt x="462" y="176"/>
                        <a:pt x="462" y="176"/>
                      </a:cubicBezTo>
                      <a:cubicBezTo>
                        <a:pt x="465" y="164"/>
                        <a:pt x="465" y="164"/>
                        <a:pt x="465" y="164"/>
                      </a:cubicBezTo>
                      <a:cubicBezTo>
                        <a:pt x="444" y="164"/>
                        <a:pt x="444" y="164"/>
                        <a:pt x="444" y="164"/>
                      </a:cubicBezTo>
                      <a:cubicBezTo>
                        <a:pt x="428" y="164"/>
                        <a:pt x="428" y="164"/>
                        <a:pt x="428" y="164"/>
                      </a:cubicBezTo>
                      <a:cubicBezTo>
                        <a:pt x="418" y="164"/>
                        <a:pt x="418" y="164"/>
                        <a:pt x="418" y="164"/>
                      </a:cubicBezTo>
                      <a:cubicBezTo>
                        <a:pt x="396" y="158"/>
                        <a:pt x="396" y="158"/>
                        <a:pt x="396" y="158"/>
                      </a:cubicBezTo>
                      <a:cubicBezTo>
                        <a:pt x="414" y="158"/>
                        <a:pt x="414" y="158"/>
                        <a:pt x="414" y="158"/>
                      </a:cubicBezTo>
                      <a:cubicBezTo>
                        <a:pt x="417" y="140"/>
                        <a:pt x="417" y="140"/>
                        <a:pt x="417" y="140"/>
                      </a:cubicBezTo>
                      <a:cubicBezTo>
                        <a:pt x="440" y="158"/>
                        <a:pt x="440" y="158"/>
                        <a:pt x="440" y="158"/>
                      </a:cubicBezTo>
                      <a:cubicBezTo>
                        <a:pt x="465" y="158"/>
                        <a:pt x="465" y="158"/>
                        <a:pt x="465" y="158"/>
                      </a:cubicBezTo>
                      <a:cubicBezTo>
                        <a:pt x="481" y="158"/>
                        <a:pt x="481" y="158"/>
                        <a:pt x="481" y="158"/>
                      </a:cubicBezTo>
                      <a:cubicBezTo>
                        <a:pt x="528" y="128"/>
                        <a:pt x="528" y="128"/>
                        <a:pt x="528" y="128"/>
                      </a:cubicBezTo>
                      <a:cubicBezTo>
                        <a:pt x="470" y="128"/>
                        <a:pt x="470" y="128"/>
                        <a:pt x="470" y="128"/>
                      </a:cubicBezTo>
                      <a:cubicBezTo>
                        <a:pt x="623" y="87"/>
                        <a:pt x="623" y="87"/>
                        <a:pt x="623" y="87"/>
                      </a:cubicBezTo>
                      <a:cubicBezTo>
                        <a:pt x="596" y="82"/>
                        <a:pt x="596" y="82"/>
                        <a:pt x="596" y="82"/>
                      </a:cubicBezTo>
                      <a:cubicBezTo>
                        <a:pt x="564" y="74"/>
                        <a:pt x="564" y="74"/>
                        <a:pt x="564" y="74"/>
                      </a:cubicBezTo>
                      <a:cubicBezTo>
                        <a:pt x="596" y="60"/>
                        <a:pt x="596" y="60"/>
                        <a:pt x="596" y="60"/>
                      </a:cubicBezTo>
                      <a:cubicBezTo>
                        <a:pt x="590" y="60"/>
                        <a:pt x="590" y="60"/>
                        <a:pt x="590" y="60"/>
                      </a:cubicBezTo>
                      <a:cubicBezTo>
                        <a:pt x="582" y="60"/>
                        <a:pt x="582" y="60"/>
                        <a:pt x="582" y="60"/>
                      </a:cubicBezTo>
                      <a:cubicBezTo>
                        <a:pt x="550" y="60"/>
                        <a:pt x="550" y="60"/>
                        <a:pt x="550" y="60"/>
                      </a:cubicBezTo>
                      <a:cubicBezTo>
                        <a:pt x="506" y="60"/>
                        <a:pt x="506" y="60"/>
                        <a:pt x="506" y="60"/>
                      </a:cubicBezTo>
                      <a:cubicBezTo>
                        <a:pt x="506" y="60"/>
                        <a:pt x="529" y="57"/>
                        <a:pt x="542" y="53"/>
                      </a:cubicBezTo>
                      <a:cubicBezTo>
                        <a:pt x="555" y="49"/>
                        <a:pt x="542" y="53"/>
                        <a:pt x="553" y="51"/>
                      </a:cubicBezTo>
                      <a:cubicBezTo>
                        <a:pt x="564" y="49"/>
                        <a:pt x="577" y="48"/>
                        <a:pt x="579" y="45"/>
                      </a:cubicBezTo>
                      <a:cubicBezTo>
                        <a:pt x="581" y="42"/>
                        <a:pt x="596" y="35"/>
                        <a:pt x="596" y="35"/>
                      </a:cubicBezTo>
                      <a:cubicBezTo>
                        <a:pt x="566" y="35"/>
                        <a:pt x="566" y="35"/>
                        <a:pt x="566" y="35"/>
                      </a:cubicBezTo>
                      <a:cubicBezTo>
                        <a:pt x="524" y="26"/>
                        <a:pt x="524" y="26"/>
                        <a:pt x="524" y="26"/>
                      </a:cubicBezTo>
                      <a:cubicBezTo>
                        <a:pt x="530" y="15"/>
                        <a:pt x="530" y="15"/>
                        <a:pt x="530" y="15"/>
                      </a:cubicBezTo>
                      <a:cubicBezTo>
                        <a:pt x="536" y="14"/>
                        <a:pt x="536" y="14"/>
                        <a:pt x="536" y="14"/>
                      </a:cubicBezTo>
                      <a:cubicBezTo>
                        <a:pt x="562" y="6"/>
                        <a:pt x="562" y="6"/>
                        <a:pt x="562" y="6"/>
                      </a:cubicBezTo>
                      <a:cubicBezTo>
                        <a:pt x="553" y="6"/>
                        <a:pt x="553" y="6"/>
                        <a:pt x="553" y="6"/>
                      </a:cubicBezTo>
                      <a:cubicBezTo>
                        <a:pt x="566" y="0"/>
                        <a:pt x="566" y="0"/>
                        <a:pt x="56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11"/>
                        <a:pt x="0" y="511"/>
                        <a:pt x="0" y="511"/>
                      </a:cubicBezTo>
                      <a:cubicBezTo>
                        <a:pt x="468" y="511"/>
                        <a:pt x="468" y="511"/>
                        <a:pt x="468" y="511"/>
                      </a:cubicBezTo>
                      <a:lnTo>
                        <a:pt x="548" y="442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1659D96E-1D56-D42C-DBB5-C0530432BBE1}"/>
                  </a:ext>
                </a:extLst>
              </p:cNvPr>
              <p:cNvSpPr/>
              <p:nvPr/>
            </p:nvSpPr>
            <p:spPr>
              <a:xfrm>
                <a:off x="3807417" y="6504122"/>
                <a:ext cx="454617" cy="361627"/>
              </a:xfrm>
              <a:custGeom>
                <a:avLst/>
                <a:gdLst>
                  <a:gd name="connsiteX0" fmla="*/ 0 w 511121"/>
                  <a:gd name="connsiteY0" fmla="*/ 361628 h 404305"/>
                  <a:gd name="connsiteX1" fmla="*/ 454617 w 511121"/>
                  <a:gd name="connsiteY1" fmla="*/ 1 h 404305"/>
                  <a:gd name="connsiteX2" fmla="*/ 454617 w 511121"/>
                  <a:gd name="connsiteY2" fmla="*/ 356462 h 404305"/>
                  <a:gd name="connsiteX3" fmla="*/ 0 w 511121"/>
                  <a:gd name="connsiteY3" fmla="*/ 361628 h 404305"/>
                  <a:gd name="connsiteX0" fmla="*/ 0 w 511121"/>
                  <a:gd name="connsiteY0" fmla="*/ 361628 h 404305"/>
                  <a:gd name="connsiteX1" fmla="*/ 454617 w 511121"/>
                  <a:gd name="connsiteY1" fmla="*/ 1 h 404305"/>
                  <a:gd name="connsiteX2" fmla="*/ 454617 w 511121"/>
                  <a:gd name="connsiteY2" fmla="*/ 356462 h 404305"/>
                  <a:gd name="connsiteX3" fmla="*/ 0 w 511121"/>
                  <a:gd name="connsiteY3" fmla="*/ 361628 h 404305"/>
                  <a:gd name="connsiteX0" fmla="*/ 0 w 454617"/>
                  <a:gd name="connsiteY0" fmla="*/ 361627 h 404304"/>
                  <a:gd name="connsiteX1" fmla="*/ 454617 w 454617"/>
                  <a:gd name="connsiteY1" fmla="*/ 0 h 404304"/>
                  <a:gd name="connsiteX2" fmla="*/ 454617 w 454617"/>
                  <a:gd name="connsiteY2" fmla="*/ 356461 h 404304"/>
                  <a:gd name="connsiteX3" fmla="*/ 0 w 454617"/>
                  <a:gd name="connsiteY3" fmla="*/ 361627 h 404304"/>
                  <a:gd name="connsiteX0" fmla="*/ 0 w 454617"/>
                  <a:gd name="connsiteY0" fmla="*/ 361627 h 361627"/>
                  <a:gd name="connsiteX1" fmla="*/ 454617 w 454617"/>
                  <a:gd name="connsiteY1" fmla="*/ 0 h 361627"/>
                  <a:gd name="connsiteX2" fmla="*/ 454617 w 454617"/>
                  <a:gd name="connsiteY2" fmla="*/ 356461 h 361627"/>
                  <a:gd name="connsiteX3" fmla="*/ 0 w 454617"/>
                  <a:gd name="connsiteY3" fmla="*/ 361627 h 36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617" h="361627">
                    <a:moveTo>
                      <a:pt x="0" y="361627"/>
                    </a:moveTo>
                    <a:lnTo>
                      <a:pt x="454617" y="0"/>
                    </a:lnTo>
                    <a:lnTo>
                      <a:pt x="454617" y="356461"/>
                    </a:lnTo>
                    <a:lnTo>
                      <a:pt x="0" y="361627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6F806D8-9A25-40C1-6E34-4349895D4BDD}"/>
                </a:ext>
              </a:extLst>
            </p:cNvPr>
            <p:cNvSpPr/>
            <p:nvPr/>
          </p:nvSpPr>
          <p:spPr>
            <a:xfrm>
              <a:off x="2899458" y="3543178"/>
              <a:ext cx="6473170" cy="2052798"/>
            </a:xfrm>
            <a:prstGeom prst="rightArrow">
              <a:avLst/>
            </a:prstGeom>
            <a:gradFill flip="none" rotWithShape="1">
              <a:gsLst>
                <a:gs pos="0">
                  <a:srgbClr val="296480">
                    <a:lumMod val="75000"/>
                    <a:alpha val="0"/>
                  </a:srgbClr>
                </a:gs>
                <a:gs pos="98000">
                  <a:srgbClr val="296480">
                    <a:lumMod val="75000"/>
                  </a:srgbClr>
                </a:gs>
              </a:gsLst>
              <a:lin ang="2700000" scaled="0"/>
              <a:tileRect/>
            </a:gradFill>
            <a:ln w="25400" cap="flat" cmpd="sng" algn="ctr">
              <a:noFill/>
              <a:prstDash val="solid"/>
            </a:ln>
            <a:effectLst/>
            <a:scene3d>
              <a:camera prst="perspectiveFront">
                <a:rot lat="18299991" lon="0" rev="0"/>
              </a:camera>
              <a:lightRig rig="flood" dir="t"/>
            </a:scene3d>
            <a:sp3d prstMaterial="metal"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50">
              <a:extLst>
                <a:ext uri="{FF2B5EF4-FFF2-40B4-BE49-F238E27FC236}">
                  <a16:creationId xmlns:a16="http://schemas.microsoft.com/office/drawing/2014/main" id="{50B784F1-1710-A5EB-F520-7D21FE216EE1}"/>
                </a:ext>
              </a:extLst>
            </p:cNvPr>
            <p:cNvSpPr txBox="1"/>
            <p:nvPr/>
          </p:nvSpPr>
          <p:spPr>
            <a:xfrm>
              <a:off x="872482" y="4532519"/>
              <a:ext cx="1326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ANSP</a:t>
              </a:r>
            </a:p>
          </p:txBody>
        </p:sp>
        <p:sp>
          <p:nvSpPr>
            <p:cNvPr id="3" name="TextBox 50">
              <a:extLst>
                <a:ext uri="{FF2B5EF4-FFF2-40B4-BE49-F238E27FC236}">
                  <a16:creationId xmlns:a16="http://schemas.microsoft.com/office/drawing/2014/main" id="{12EC566C-E447-365A-DFCC-6B43243BB186}"/>
                </a:ext>
              </a:extLst>
            </p:cNvPr>
            <p:cNvSpPr txBox="1"/>
            <p:nvPr/>
          </p:nvSpPr>
          <p:spPr>
            <a:xfrm>
              <a:off x="9906186" y="4492645"/>
              <a:ext cx="19880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SBAS SP</a:t>
              </a: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2E3D7FA-B60A-4A5B-D306-72A268378DF6}"/>
              </a:ext>
            </a:extLst>
          </p:cNvPr>
          <p:cNvSpPr txBox="1"/>
          <p:nvPr/>
        </p:nvSpPr>
        <p:spPr>
          <a:xfrm>
            <a:off x="629388" y="4355719"/>
            <a:ext cx="1108603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 of continental legal and institutional frameworks to address the multinational nature of the SBAS services provision including the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safety analysis and certification and operational approvals.</a:t>
            </a:r>
            <a:endParaRPr kumimoji="0" lang="fr-S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59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C8C92-4164-943D-9BF0-B834E0D9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30524"/>
            <a:ext cx="10957983" cy="1371600"/>
          </a:xfrm>
        </p:spPr>
        <p:txBody>
          <a:bodyPr/>
          <a:lstStyle/>
          <a:p>
            <a:r>
              <a:rPr lang="fr-FR" dirty="0"/>
              <a:t>CONCLUSION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30E21-38B9-A54F-79E0-E67497B86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4AEB7E6-08F2-529D-7125-AFC8F278CB6E}"/>
              </a:ext>
            </a:extLst>
          </p:cNvPr>
          <p:cNvGrpSpPr/>
          <p:nvPr/>
        </p:nvGrpSpPr>
        <p:grpSpPr>
          <a:xfrm>
            <a:off x="70185" y="1050201"/>
            <a:ext cx="11944076" cy="5166145"/>
            <a:chOff x="480062" y="876515"/>
            <a:chExt cx="11661617" cy="5166145"/>
          </a:xfrm>
        </p:grpSpPr>
        <p:sp>
          <p:nvSpPr>
            <p:cNvPr id="38" name="Folded Corner 20">
              <a:extLst>
                <a:ext uri="{FF2B5EF4-FFF2-40B4-BE49-F238E27FC236}">
                  <a16:creationId xmlns:a16="http://schemas.microsoft.com/office/drawing/2014/main" id="{750C0BD0-3BE1-6DA7-277B-65BCCF3B3DA4}"/>
                </a:ext>
              </a:extLst>
            </p:cNvPr>
            <p:cNvSpPr/>
            <p:nvPr/>
          </p:nvSpPr>
          <p:spPr>
            <a:xfrm>
              <a:off x="5291903" y="2738525"/>
              <a:ext cx="6718310" cy="1029416"/>
            </a:xfrm>
            <a:prstGeom prst="foldedCorner">
              <a:avLst>
                <a:gd name="adj" fmla="val 36621"/>
              </a:avLst>
            </a:prstGeom>
            <a:solidFill>
              <a:srgbClr val="9FD6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4572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ight Arrow 23">
              <a:extLst>
                <a:ext uri="{FF2B5EF4-FFF2-40B4-BE49-F238E27FC236}">
                  <a16:creationId xmlns:a16="http://schemas.microsoft.com/office/drawing/2014/main" id="{FB9DACFC-3163-FE47-4862-889768220AA0}"/>
                </a:ext>
              </a:extLst>
            </p:cNvPr>
            <p:cNvSpPr/>
            <p:nvPr/>
          </p:nvSpPr>
          <p:spPr>
            <a:xfrm>
              <a:off x="3866235" y="4659274"/>
              <a:ext cx="1303965" cy="663389"/>
            </a:xfrm>
            <a:prstGeom prst="rightArrow">
              <a:avLst>
                <a:gd name="adj1" fmla="val 52180"/>
                <a:gd name="adj2" fmla="val 50000"/>
              </a:avLst>
            </a:prstGeom>
            <a:gradFill flip="none" rotWithShape="1">
              <a:gsLst>
                <a:gs pos="100000">
                  <a:sysClr val="windowText" lastClr="000000">
                    <a:lumMod val="50000"/>
                    <a:lumOff val="50000"/>
                  </a:sysClr>
                </a:gs>
                <a:gs pos="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ight Arrow 16">
              <a:extLst>
                <a:ext uri="{FF2B5EF4-FFF2-40B4-BE49-F238E27FC236}">
                  <a16:creationId xmlns:a16="http://schemas.microsoft.com/office/drawing/2014/main" id="{63020ADC-4FA7-ED2B-BC4F-E568ACFD3753}"/>
                </a:ext>
              </a:extLst>
            </p:cNvPr>
            <p:cNvSpPr/>
            <p:nvPr/>
          </p:nvSpPr>
          <p:spPr>
            <a:xfrm>
              <a:off x="3866235" y="2137775"/>
              <a:ext cx="1303965" cy="663389"/>
            </a:xfrm>
            <a:prstGeom prst="rightArrow">
              <a:avLst>
                <a:gd name="adj1" fmla="val 52180"/>
                <a:gd name="adj2" fmla="val 50000"/>
              </a:avLst>
            </a:prstGeom>
            <a:gradFill flip="none" rotWithShape="1">
              <a:gsLst>
                <a:gs pos="100000">
                  <a:sysClr val="windowText" lastClr="000000">
                    <a:lumMod val="50000"/>
                    <a:lumOff val="50000"/>
                  </a:sysClr>
                </a:gs>
                <a:gs pos="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exagon 7">
              <a:extLst>
                <a:ext uri="{FF2B5EF4-FFF2-40B4-BE49-F238E27FC236}">
                  <a16:creationId xmlns:a16="http://schemas.microsoft.com/office/drawing/2014/main" id="{CBC4E70C-B8BA-709B-B306-522E071A4BA3}"/>
                </a:ext>
              </a:extLst>
            </p:cNvPr>
            <p:cNvSpPr/>
            <p:nvPr/>
          </p:nvSpPr>
          <p:spPr>
            <a:xfrm>
              <a:off x="480062" y="1474386"/>
              <a:ext cx="4061461" cy="1990168"/>
            </a:xfrm>
            <a:prstGeom prst="hexagon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SBAS</a:t>
              </a:r>
            </a:p>
          </p:txBody>
        </p:sp>
        <p:sp>
          <p:nvSpPr>
            <p:cNvPr id="42" name="Hexagon 8">
              <a:extLst>
                <a:ext uri="{FF2B5EF4-FFF2-40B4-BE49-F238E27FC236}">
                  <a16:creationId xmlns:a16="http://schemas.microsoft.com/office/drawing/2014/main" id="{876782AD-7684-FF04-D828-F46AAC1EB208}"/>
                </a:ext>
              </a:extLst>
            </p:cNvPr>
            <p:cNvSpPr/>
            <p:nvPr/>
          </p:nvSpPr>
          <p:spPr>
            <a:xfrm>
              <a:off x="480062" y="4024402"/>
              <a:ext cx="4061463" cy="1929199"/>
            </a:xfrm>
            <a:prstGeom prst="hexagon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SBAS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bg1"/>
                  </a:solidFill>
                  <a:latin typeface="Calibri" panose="020F0502020204030204" pitchFamily="34" charset="0"/>
                </a:rPr>
                <a:t>governance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olded Corner 17">
              <a:extLst>
                <a:ext uri="{FF2B5EF4-FFF2-40B4-BE49-F238E27FC236}">
                  <a16:creationId xmlns:a16="http://schemas.microsoft.com/office/drawing/2014/main" id="{13915EEF-29E9-ADA7-4ED9-0F07ABE935ED}"/>
                </a:ext>
              </a:extLst>
            </p:cNvPr>
            <p:cNvSpPr/>
            <p:nvPr/>
          </p:nvSpPr>
          <p:spPr>
            <a:xfrm>
              <a:off x="5299311" y="965860"/>
              <a:ext cx="6782720" cy="1676082"/>
            </a:xfrm>
            <a:prstGeom prst="foldedCorner">
              <a:avLst>
                <a:gd name="adj" fmla="val 36621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73152" bIns="0" rtlCol="0" anchor="t"/>
            <a:lstStyle/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alibri" panose="020F0502020204030204"/>
                </a:rPr>
                <a:t>Element of GNSS </a:t>
              </a:r>
            </a:p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alibri" panose="020F0502020204030204"/>
                </a:rPr>
                <a:t>Component of CNS infrastructure </a:t>
              </a:r>
            </a:p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alibri" panose="020F0502020204030204"/>
                </a:rPr>
                <a:t>Provision of SBAS fall in the frame of Air Navigation Services Provision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507A0D05-C0E5-245A-4DF3-6011762E9DE1}"/>
                </a:ext>
              </a:extLst>
            </p:cNvPr>
            <p:cNvSpPr/>
            <p:nvPr/>
          </p:nvSpPr>
          <p:spPr>
            <a:xfrm>
              <a:off x="5224144" y="876515"/>
              <a:ext cx="177974" cy="2958981"/>
            </a:xfrm>
            <a:custGeom>
              <a:avLst/>
              <a:gdLst>
                <a:gd name="connsiteX0" fmla="*/ 0 w 914400"/>
                <a:gd name="connsiteY0" fmla="*/ 0 h 1036322"/>
                <a:gd name="connsiteX1" fmla="*/ 914400 w 914400"/>
                <a:gd name="connsiteY1" fmla="*/ 0 h 1036322"/>
                <a:gd name="connsiteX2" fmla="*/ 914400 w 914400"/>
                <a:gd name="connsiteY2" fmla="*/ 1036322 h 1036322"/>
                <a:gd name="connsiteX3" fmla="*/ 0 w 914400"/>
                <a:gd name="connsiteY3" fmla="*/ 1036322 h 1036322"/>
                <a:gd name="connsiteX4" fmla="*/ 0 w 914400"/>
                <a:gd name="connsiteY4" fmla="*/ 0 h 1036322"/>
                <a:gd name="connsiteX0" fmla="*/ 914400 w 1005840"/>
                <a:gd name="connsiteY0" fmla="*/ 1036322 h 1127762"/>
                <a:gd name="connsiteX1" fmla="*/ 0 w 1005840"/>
                <a:gd name="connsiteY1" fmla="*/ 1036322 h 1127762"/>
                <a:gd name="connsiteX2" fmla="*/ 0 w 1005840"/>
                <a:gd name="connsiteY2" fmla="*/ 0 h 1127762"/>
                <a:gd name="connsiteX3" fmla="*/ 914400 w 1005840"/>
                <a:gd name="connsiteY3" fmla="*/ 0 h 1127762"/>
                <a:gd name="connsiteX4" fmla="*/ 1005840 w 1005840"/>
                <a:gd name="connsiteY4" fmla="*/ 1127762 h 1127762"/>
                <a:gd name="connsiteX0" fmla="*/ 914400 w 914400"/>
                <a:gd name="connsiteY0" fmla="*/ 1036322 h 1036322"/>
                <a:gd name="connsiteX1" fmla="*/ 0 w 914400"/>
                <a:gd name="connsiteY1" fmla="*/ 1036322 h 1036322"/>
                <a:gd name="connsiteX2" fmla="*/ 0 w 914400"/>
                <a:gd name="connsiteY2" fmla="*/ 0 h 1036322"/>
                <a:gd name="connsiteX3" fmla="*/ 914400 w 914400"/>
                <a:gd name="connsiteY3" fmla="*/ 0 h 10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1036322">
                  <a:moveTo>
                    <a:pt x="914400" y="1036322"/>
                  </a:moveTo>
                  <a:lnTo>
                    <a:pt x="0" y="1036322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id="{23313378-537C-4B59-11F0-0CCCBACCF2FB}"/>
                </a:ext>
              </a:extLst>
            </p:cNvPr>
            <p:cNvSpPr/>
            <p:nvPr/>
          </p:nvSpPr>
          <p:spPr>
            <a:xfrm flipH="1">
              <a:off x="11963703" y="876515"/>
              <a:ext cx="177976" cy="3058829"/>
            </a:xfrm>
            <a:custGeom>
              <a:avLst/>
              <a:gdLst>
                <a:gd name="connsiteX0" fmla="*/ 0 w 914400"/>
                <a:gd name="connsiteY0" fmla="*/ 0 h 1036322"/>
                <a:gd name="connsiteX1" fmla="*/ 914400 w 914400"/>
                <a:gd name="connsiteY1" fmla="*/ 0 h 1036322"/>
                <a:gd name="connsiteX2" fmla="*/ 914400 w 914400"/>
                <a:gd name="connsiteY2" fmla="*/ 1036322 h 1036322"/>
                <a:gd name="connsiteX3" fmla="*/ 0 w 914400"/>
                <a:gd name="connsiteY3" fmla="*/ 1036322 h 1036322"/>
                <a:gd name="connsiteX4" fmla="*/ 0 w 914400"/>
                <a:gd name="connsiteY4" fmla="*/ 0 h 1036322"/>
                <a:gd name="connsiteX0" fmla="*/ 914400 w 1005840"/>
                <a:gd name="connsiteY0" fmla="*/ 1036322 h 1127762"/>
                <a:gd name="connsiteX1" fmla="*/ 0 w 1005840"/>
                <a:gd name="connsiteY1" fmla="*/ 1036322 h 1127762"/>
                <a:gd name="connsiteX2" fmla="*/ 0 w 1005840"/>
                <a:gd name="connsiteY2" fmla="*/ 0 h 1127762"/>
                <a:gd name="connsiteX3" fmla="*/ 914400 w 1005840"/>
                <a:gd name="connsiteY3" fmla="*/ 0 h 1127762"/>
                <a:gd name="connsiteX4" fmla="*/ 1005840 w 1005840"/>
                <a:gd name="connsiteY4" fmla="*/ 1127762 h 1127762"/>
                <a:gd name="connsiteX0" fmla="*/ 914400 w 914400"/>
                <a:gd name="connsiteY0" fmla="*/ 1036322 h 1036322"/>
                <a:gd name="connsiteX1" fmla="*/ 0 w 914400"/>
                <a:gd name="connsiteY1" fmla="*/ 1036322 h 1036322"/>
                <a:gd name="connsiteX2" fmla="*/ 0 w 914400"/>
                <a:gd name="connsiteY2" fmla="*/ 0 h 1036322"/>
                <a:gd name="connsiteX3" fmla="*/ 914400 w 914400"/>
                <a:gd name="connsiteY3" fmla="*/ 0 h 10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1036322">
                  <a:moveTo>
                    <a:pt x="914400" y="1036322"/>
                  </a:moveTo>
                  <a:lnTo>
                    <a:pt x="0" y="1036322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olded Corner 26">
              <a:extLst>
                <a:ext uri="{FF2B5EF4-FFF2-40B4-BE49-F238E27FC236}">
                  <a16:creationId xmlns:a16="http://schemas.microsoft.com/office/drawing/2014/main" id="{ADD02848-25A5-7A7A-CDAB-3048C78290BA}"/>
                </a:ext>
              </a:extLst>
            </p:cNvPr>
            <p:cNvSpPr/>
            <p:nvPr/>
          </p:nvSpPr>
          <p:spPr>
            <a:xfrm>
              <a:off x="5267325" y="4102878"/>
              <a:ext cx="6742883" cy="1850724"/>
            </a:xfrm>
            <a:prstGeom prst="foldedCorner">
              <a:avLst>
                <a:gd name="adj" fmla="val 36621"/>
              </a:avLst>
            </a:prstGeom>
            <a:solidFill>
              <a:srgbClr val="0091F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4572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3">
              <a:extLst>
                <a:ext uri="{FF2B5EF4-FFF2-40B4-BE49-F238E27FC236}">
                  <a16:creationId xmlns:a16="http://schemas.microsoft.com/office/drawing/2014/main" id="{87FBED4E-0BAD-F519-F821-3FE55243D265}"/>
                </a:ext>
              </a:extLst>
            </p:cNvPr>
            <p:cNvSpPr/>
            <p:nvPr/>
          </p:nvSpPr>
          <p:spPr>
            <a:xfrm>
              <a:off x="5202917" y="4024402"/>
              <a:ext cx="177974" cy="2018258"/>
            </a:xfrm>
            <a:custGeom>
              <a:avLst/>
              <a:gdLst>
                <a:gd name="connsiteX0" fmla="*/ 0 w 914400"/>
                <a:gd name="connsiteY0" fmla="*/ 0 h 1036322"/>
                <a:gd name="connsiteX1" fmla="*/ 914400 w 914400"/>
                <a:gd name="connsiteY1" fmla="*/ 0 h 1036322"/>
                <a:gd name="connsiteX2" fmla="*/ 914400 w 914400"/>
                <a:gd name="connsiteY2" fmla="*/ 1036322 h 1036322"/>
                <a:gd name="connsiteX3" fmla="*/ 0 w 914400"/>
                <a:gd name="connsiteY3" fmla="*/ 1036322 h 1036322"/>
                <a:gd name="connsiteX4" fmla="*/ 0 w 914400"/>
                <a:gd name="connsiteY4" fmla="*/ 0 h 1036322"/>
                <a:gd name="connsiteX0" fmla="*/ 914400 w 1005840"/>
                <a:gd name="connsiteY0" fmla="*/ 1036322 h 1127762"/>
                <a:gd name="connsiteX1" fmla="*/ 0 w 1005840"/>
                <a:gd name="connsiteY1" fmla="*/ 1036322 h 1127762"/>
                <a:gd name="connsiteX2" fmla="*/ 0 w 1005840"/>
                <a:gd name="connsiteY2" fmla="*/ 0 h 1127762"/>
                <a:gd name="connsiteX3" fmla="*/ 914400 w 1005840"/>
                <a:gd name="connsiteY3" fmla="*/ 0 h 1127762"/>
                <a:gd name="connsiteX4" fmla="*/ 1005840 w 1005840"/>
                <a:gd name="connsiteY4" fmla="*/ 1127762 h 1127762"/>
                <a:gd name="connsiteX0" fmla="*/ 914400 w 914400"/>
                <a:gd name="connsiteY0" fmla="*/ 1036322 h 1036322"/>
                <a:gd name="connsiteX1" fmla="*/ 0 w 914400"/>
                <a:gd name="connsiteY1" fmla="*/ 1036322 h 1036322"/>
                <a:gd name="connsiteX2" fmla="*/ 0 w 914400"/>
                <a:gd name="connsiteY2" fmla="*/ 0 h 1036322"/>
                <a:gd name="connsiteX3" fmla="*/ 914400 w 914400"/>
                <a:gd name="connsiteY3" fmla="*/ 0 h 10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1036322">
                  <a:moveTo>
                    <a:pt x="914400" y="1036322"/>
                  </a:moveTo>
                  <a:lnTo>
                    <a:pt x="0" y="1036322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33">
              <a:extLst>
                <a:ext uri="{FF2B5EF4-FFF2-40B4-BE49-F238E27FC236}">
                  <a16:creationId xmlns:a16="http://schemas.microsoft.com/office/drawing/2014/main" id="{57807B30-4EF8-7273-17D5-14B4DC6AD4F9}"/>
                </a:ext>
              </a:extLst>
            </p:cNvPr>
            <p:cNvSpPr/>
            <p:nvPr/>
          </p:nvSpPr>
          <p:spPr>
            <a:xfrm flipH="1">
              <a:off x="12010208" y="4013964"/>
              <a:ext cx="131470" cy="2028696"/>
            </a:xfrm>
            <a:custGeom>
              <a:avLst/>
              <a:gdLst>
                <a:gd name="connsiteX0" fmla="*/ 0 w 914400"/>
                <a:gd name="connsiteY0" fmla="*/ 0 h 1036322"/>
                <a:gd name="connsiteX1" fmla="*/ 914400 w 914400"/>
                <a:gd name="connsiteY1" fmla="*/ 0 h 1036322"/>
                <a:gd name="connsiteX2" fmla="*/ 914400 w 914400"/>
                <a:gd name="connsiteY2" fmla="*/ 1036322 h 1036322"/>
                <a:gd name="connsiteX3" fmla="*/ 0 w 914400"/>
                <a:gd name="connsiteY3" fmla="*/ 1036322 h 1036322"/>
                <a:gd name="connsiteX4" fmla="*/ 0 w 914400"/>
                <a:gd name="connsiteY4" fmla="*/ 0 h 1036322"/>
                <a:gd name="connsiteX0" fmla="*/ 914400 w 1005840"/>
                <a:gd name="connsiteY0" fmla="*/ 1036322 h 1127762"/>
                <a:gd name="connsiteX1" fmla="*/ 0 w 1005840"/>
                <a:gd name="connsiteY1" fmla="*/ 1036322 h 1127762"/>
                <a:gd name="connsiteX2" fmla="*/ 0 w 1005840"/>
                <a:gd name="connsiteY2" fmla="*/ 0 h 1127762"/>
                <a:gd name="connsiteX3" fmla="*/ 914400 w 1005840"/>
                <a:gd name="connsiteY3" fmla="*/ 0 h 1127762"/>
                <a:gd name="connsiteX4" fmla="*/ 1005840 w 1005840"/>
                <a:gd name="connsiteY4" fmla="*/ 1127762 h 1127762"/>
                <a:gd name="connsiteX0" fmla="*/ 914400 w 914400"/>
                <a:gd name="connsiteY0" fmla="*/ 1036322 h 1036322"/>
                <a:gd name="connsiteX1" fmla="*/ 0 w 914400"/>
                <a:gd name="connsiteY1" fmla="*/ 1036322 h 1036322"/>
                <a:gd name="connsiteX2" fmla="*/ 0 w 914400"/>
                <a:gd name="connsiteY2" fmla="*/ 0 h 1036322"/>
                <a:gd name="connsiteX3" fmla="*/ 914400 w 914400"/>
                <a:gd name="connsiteY3" fmla="*/ 0 h 10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1036322">
                  <a:moveTo>
                    <a:pt x="914400" y="1036322"/>
                  </a:moveTo>
                  <a:lnTo>
                    <a:pt x="0" y="1036322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C573001-91E9-C3E3-F2D7-09C4A0F2B994}"/>
                </a:ext>
              </a:extLst>
            </p:cNvPr>
            <p:cNvSpPr txBox="1"/>
            <p:nvPr/>
          </p:nvSpPr>
          <p:spPr>
            <a:xfrm>
              <a:off x="5263478" y="4218864"/>
              <a:ext cx="6197719" cy="1540273"/>
            </a:xfrm>
            <a:prstGeom prst="rect">
              <a:avLst/>
            </a:prstGeom>
            <a:solidFill>
              <a:srgbClr val="0091F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45720" bIns="0" rtlCol="0" anchor="ctr"/>
            <a:lstStyle>
              <a:defPPr>
                <a:defRPr lang="fr-FR"/>
              </a:defPPr>
              <a:lvl1pPr>
                <a:defRPr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>
                  <a:latin typeface="Calibri" panose="020F0502020204030204" pitchFamily="34" charset="0"/>
                </a:rPr>
                <a:t>RSOOs, National Safety oversight structures and partners should work together in the view of a consensus based partnership for the implementation of certification/Safety Verification related processes.</a:t>
              </a:r>
              <a:endParaRPr lang="fr-FR" sz="2400" dirty="0">
                <a:latin typeface="Calibri" panose="020F0502020204030204" pitchFamily="34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C77AAEBC-1354-05EE-47E1-7A04C8AF34F1}"/>
                </a:ext>
              </a:extLst>
            </p:cNvPr>
            <p:cNvSpPr txBox="1"/>
            <p:nvPr/>
          </p:nvSpPr>
          <p:spPr>
            <a:xfrm>
              <a:off x="5291903" y="2817145"/>
              <a:ext cx="67183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rgbClr val="002060"/>
                  </a:solidFill>
                  <a:latin typeface="Calibri" panose="020F0502020204030204"/>
                </a:rPr>
                <a:t>Requires a new regional framework for a harmonized verification and operational approval of SBAS 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02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DDDEE-E830-22C2-D8B9-15685BE0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WAY FORWARD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21F95-0550-363A-481A-83D1698C8A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2BD208-3A81-5021-4D01-2218CA6D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21" y="1417983"/>
            <a:ext cx="10966260" cy="44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93107-3419-A036-1FDC-FE2C3130B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12EA8A0-AF7A-2E15-5CFE-EDB88298E51C}"/>
              </a:ext>
            </a:extLst>
          </p:cNvPr>
          <p:cNvSpPr txBox="1">
            <a:spLocks/>
          </p:cNvSpPr>
          <p:nvPr/>
        </p:nvSpPr>
        <p:spPr>
          <a:xfrm>
            <a:off x="291954" y="346791"/>
            <a:ext cx="3096862" cy="610358"/>
          </a:xfrm>
          <a:prstGeom prst="rect">
            <a:avLst/>
          </a:prstGeom>
        </p:spPr>
        <p:txBody>
          <a:bodyPr/>
          <a:lstStyle>
            <a:lvl1pPr marL="0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4400" b="1" kern="1200" spc="6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42919" indent="-285738" algn="l" defTabSz="9143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2952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134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314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495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62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CONTENTS</a:t>
            </a:r>
          </a:p>
        </p:txBody>
      </p:sp>
      <p:sp>
        <p:nvSpPr>
          <p:cNvPr id="6" name="TextBox 79">
            <a:extLst>
              <a:ext uri="{FF2B5EF4-FFF2-40B4-BE49-F238E27FC236}">
                <a16:creationId xmlns:a16="http://schemas.microsoft.com/office/drawing/2014/main" id="{F0909A9F-4AA6-25BB-BA3D-CA6EBE97B05A}"/>
              </a:ext>
            </a:extLst>
          </p:cNvPr>
          <p:cNvSpPr txBox="1"/>
          <p:nvPr/>
        </p:nvSpPr>
        <p:spPr>
          <a:xfrm>
            <a:off x="3046947" y="1749179"/>
            <a:ext cx="30375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SatNav Africa JPO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246E511-7D7C-B77B-3824-BEBBD115887C}"/>
              </a:ext>
            </a:extLst>
          </p:cNvPr>
          <p:cNvGrpSpPr/>
          <p:nvPr/>
        </p:nvGrpSpPr>
        <p:grpSpPr>
          <a:xfrm>
            <a:off x="1972725" y="1430127"/>
            <a:ext cx="908476" cy="4024557"/>
            <a:chOff x="3957493" y="1547085"/>
            <a:chExt cx="908476" cy="4024557"/>
          </a:xfrm>
          <a:solidFill>
            <a:srgbClr val="0070C0"/>
          </a:solidFill>
        </p:grpSpPr>
        <p:sp>
          <p:nvSpPr>
            <p:cNvPr id="10" name="Graphic 18">
              <a:extLst>
                <a:ext uri="{FF2B5EF4-FFF2-40B4-BE49-F238E27FC236}">
                  <a16:creationId xmlns:a16="http://schemas.microsoft.com/office/drawing/2014/main" id="{9E696E15-0FC9-0D58-E026-625ABC44AB82}"/>
                </a:ext>
              </a:extLst>
            </p:cNvPr>
            <p:cNvSpPr/>
            <p:nvPr/>
          </p:nvSpPr>
          <p:spPr>
            <a:xfrm>
              <a:off x="3957493" y="1547085"/>
              <a:ext cx="908476" cy="4024557"/>
            </a:xfrm>
            <a:custGeom>
              <a:avLst/>
              <a:gdLst>
                <a:gd name="connsiteX0" fmla="*/ 789089 w 789226"/>
                <a:gd name="connsiteY0" fmla="*/ 1472713 h 4024557"/>
                <a:gd name="connsiteX1" fmla="*/ 525898 w 789226"/>
                <a:gd name="connsiteY1" fmla="*/ 1100164 h 4024557"/>
                <a:gd name="connsiteX2" fmla="*/ 415185 w 789226"/>
                <a:gd name="connsiteY2" fmla="*/ 945433 h 4024557"/>
                <a:gd name="connsiteX3" fmla="*/ 415185 w 789226"/>
                <a:gd name="connsiteY3" fmla="*/ 922190 h 4024557"/>
                <a:gd name="connsiteX4" fmla="*/ 522583 w 789226"/>
                <a:gd name="connsiteY4" fmla="*/ 768788 h 4024557"/>
                <a:gd name="connsiteX5" fmla="*/ 789089 w 789226"/>
                <a:gd name="connsiteY5" fmla="*/ 382957 h 4024557"/>
                <a:gd name="connsiteX6" fmla="*/ 413196 w 789226"/>
                <a:gd name="connsiteY6" fmla="*/ 446 h 4024557"/>
                <a:gd name="connsiteX7" fmla="*/ 179 w 789226"/>
                <a:gd name="connsiteY7" fmla="*/ 394910 h 4024557"/>
                <a:gd name="connsiteX8" fmla="*/ 263370 w 789226"/>
                <a:gd name="connsiteY8" fmla="*/ 767459 h 4024557"/>
                <a:gd name="connsiteX9" fmla="*/ 374082 w 789226"/>
                <a:gd name="connsiteY9" fmla="*/ 922190 h 4024557"/>
                <a:gd name="connsiteX10" fmla="*/ 374082 w 789226"/>
                <a:gd name="connsiteY10" fmla="*/ 945433 h 4024557"/>
                <a:gd name="connsiteX11" fmla="*/ 263370 w 789226"/>
                <a:gd name="connsiteY11" fmla="*/ 1100164 h 4024557"/>
                <a:gd name="connsiteX12" fmla="*/ 179 w 789226"/>
                <a:gd name="connsiteY12" fmla="*/ 1472713 h 4024557"/>
                <a:gd name="connsiteX13" fmla="*/ 263370 w 789226"/>
                <a:gd name="connsiteY13" fmla="*/ 1845263 h 4024557"/>
                <a:gd name="connsiteX14" fmla="*/ 374082 w 789226"/>
                <a:gd name="connsiteY14" fmla="*/ 1999994 h 4024557"/>
                <a:gd name="connsiteX15" fmla="*/ 374082 w 789226"/>
                <a:gd name="connsiteY15" fmla="*/ 2023236 h 4024557"/>
                <a:gd name="connsiteX16" fmla="*/ 263370 w 789226"/>
                <a:gd name="connsiteY16" fmla="*/ 2177967 h 4024557"/>
                <a:gd name="connsiteX17" fmla="*/ 179 w 789226"/>
                <a:gd name="connsiteY17" fmla="*/ 2551181 h 4024557"/>
                <a:gd name="connsiteX18" fmla="*/ 263370 w 789226"/>
                <a:gd name="connsiteY18" fmla="*/ 2923730 h 4024557"/>
                <a:gd name="connsiteX19" fmla="*/ 374082 w 789226"/>
                <a:gd name="connsiteY19" fmla="*/ 3078461 h 4024557"/>
                <a:gd name="connsiteX20" fmla="*/ 374082 w 789226"/>
                <a:gd name="connsiteY20" fmla="*/ 3101704 h 4024557"/>
                <a:gd name="connsiteX21" fmla="*/ 266684 w 789226"/>
                <a:gd name="connsiteY21" fmla="*/ 3255106 h 4024557"/>
                <a:gd name="connsiteX22" fmla="*/ 179 w 789226"/>
                <a:gd name="connsiteY22" fmla="*/ 3640937 h 4024557"/>
                <a:gd name="connsiteX23" fmla="*/ 376071 w 789226"/>
                <a:gd name="connsiteY23" fmla="*/ 4024112 h 4024557"/>
                <a:gd name="connsiteX24" fmla="*/ 789089 w 789226"/>
                <a:gd name="connsiteY24" fmla="*/ 3629648 h 4024557"/>
                <a:gd name="connsiteX25" fmla="*/ 525898 w 789226"/>
                <a:gd name="connsiteY25" fmla="*/ 3257099 h 4024557"/>
                <a:gd name="connsiteX26" fmla="*/ 415185 w 789226"/>
                <a:gd name="connsiteY26" fmla="*/ 3102368 h 4024557"/>
                <a:gd name="connsiteX27" fmla="*/ 415185 w 789226"/>
                <a:gd name="connsiteY27" fmla="*/ 3079125 h 4024557"/>
                <a:gd name="connsiteX28" fmla="*/ 525898 w 789226"/>
                <a:gd name="connsiteY28" fmla="*/ 2924394 h 4024557"/>
                <a:gd name="connsiteX29" fmla="*/ 789089 w 789226"/>
                <a:gd name="connsiteY29" fmla="*/ 2551845 h 4024557"/>
                <a:gd name="connsiteX30" fmla="*/ 525898 w 789226"/>
                <a:gd name="connsiteY30" fmla="*/ 2179295 h 4024557"/>
                <a:gd name="connsiteX31" fmla="*/ 415185 w 789226"/>
                <a:gd name="connsiteY31" fmla="*/ 2024564 h 4024557"/>
                <a:gd name="connsiteX32" fmla="*/ 415185 w 789226"/>
                <a:gd name="connsiteY32" fmla="*/ 2001322 h 4024557"/>
                <a:gd name="connsiteX33" fmla="*/ 525898 w 789226"/>
                <a:gd name="connsiteY33" fmla="*/ 1846591 h 4024557"/>
                <a:gd name="connsiteX34" fmla="*/ 789089 w 789226"/>
                <a:gd name="connsiteY34" fmla="*/ 1472713 h 402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89226" h="4024557">
                  <a:moveTo>
                    <a:pt x="789089" y="1472713"/>
                  </a:moveTo>
                  <a:cubicBezTo>
                    <a:pt x="789089" y="1300716"/>
                    <a:pt x="679039" y="1153954"/>
                    <a:pt x="525898" y="1100164"/>
                  </a:cubicBezTo>
                  <a:cubicBezTo>
                    <a:pt x="460266" y="1076921"/>
                    <a:pt x="415185" y="1015826"/>
                    <a:pt x="415185" y="945433"/>
                  </a:cubicBezTo>
                  <a:lnTo>
                    <a:pt x="415185" y="922190"/>
                  </a:lnTo>
                  <a:cubicBezTo>
                    <a:pt x="415185" y="853790"/>
                    <a:pt x="457614" y="790702"/>
                    <a:pt x="522583" y="768788"/>
                  </a:cubicBezTo>
                  <a:cubicBezTo>
                    <a:pt x="681028" y="714333"/>
                    <a:pt x="793729" y="561594"/>
                    <a:pt x="789089" y="382957"/>
                  </a:cubicBezTo>
                  <a:cubicBezTo>
                    <a:pt x="783122" y="177756"/>
                    <a:pt x="618048" y="9743"/>
                    <a:pt x="413196" y="446"/>
                  </a:cubicBezTo>
                  <a:cubicBezTo>
                    <a:pt x="187130" y="-10179"/>
                    <a:pt x="179" y="170451"/>
                    <a:pt x="179" y="394910"/>
                  </a:cubicBezTo>
                  <a:cubicBezTo>
                    <a:pt x="179" y="566907"/>
                    <a:pt x="110228" y="713669"/>
                    <a:pt x="263370" y="767459"/>
                  </a:cubicBezTo>
                  <a:cubicBezTo>
                    <a:pt x="329002" y="790702"/>
                    <a:pt x="374082" y="851798"/>
                    <a:pt x="374082" y="922190"/>
                  </a:cubicBezTo>
                  <a:lnTo>
                    <a:pt x="374082" y="945433"/>
                  </a:lnTo>
                  <a:cubicBezTo>
                    <a:pt x="374082" y="1015161"/>
                    <a:pt x="329002" y="1076921"/>
                    <a:pt x="263370" y="1100164"/>
                  </a:cubicBezTo>
                  <a:cubicBezTo>
                    <a:pt x="110228" y="1154618"/>
                    <a:pt x="179" y="1300716"/>
                    <a:pt x="179" y="1472713"/>
                  </a:cubicBezTo>
                  <a:cubicBezTo>
                    <a:pt x="179" y="1644710"/>
                    <a:pt x="110228" y="1791472"/>
                    <a:pt x="263370" y="1845263"/>
                  </a:cubicBezTo>
                  <a:cubicBezTo>
                    <a:pt x="329002" y="1868505"/>
                    <a:pt x="374082" y="1929601"/>
                    <a:pt x="374082" y="1999994"/>
                  </a:cubicBezTo>
                  <a:lnTo>
                    <a:pt x="374082" y="2023236"/>
                  </a:lnTo>
                  <a:cubicBezTo>
                    <a:pt x="374082" y="2092965"/>
                    <a:pt x="329002" y="2154724"/>
                    <a:pt x="263370" y="2177967"/>
                  </a:cubicBezTo>
                  <a:cubicBezTo>
                    <a:pt x="110228" y="2232422"/>
                    <a:pt x="179" y="2378520"/>
                    <a:pt x="179" y="2551181"/>
                  </a:cubicBezTo>
                  <a:cubicBezTo>
                    <a:pt x="179" y="2723178"/>
                    <a:pt x="110228" y="2869940"/>
                    <a:pt x="263370" y="2923730"/>
                  </a:cubicBezTo>
                  <a:cubicBezTo>
                    <a:pt x="329002" y="2946973"/>
                    <a:pt x="374082" y="3008068"/>
                    <a:pt x="374082" y="3078461"/>
                  </a:cubicBezTo>
                  <a:lnTo>
                    <a:pt x="374082" y="3101704"/>
                  </a:lnTo>
                  <a:cubicBezTo>
                    <a:pt x="374082" y="3170104"/>
                    <a:pt x="331653" y="3233192"/>
                    <a:pt x="266684" y="3255106"/>
                  </a:cubicBezTo>
                  <a:cubicBezTo>
                    <a:pt x="108239" y="3309561"/>
                    <a:pt x="-5125" y="3462300"/>
                    <a:pt x="179" y="3640937"/>
                  </a:cubicBezTo>
                  <a:cubicBezTo>
                    <a:pt x="6145" y="3846138"/>
                    <a:pt x="171220" y="4014151"/>
                    <a:pt x="376071" y="4024112"/>
                  </a:cubicBezTo>
                  <a:cubicBezTo>
                    <a:pt x="602137" y="4034737"/>
                    <a:pt x="789089" y="3854107"/>
                    <a:pt x="789089" y="3629648"/>
                  </a:cubicBezTo>
                  <a:cubicBezTo>
                    <a:pt x="789089" y="3457651"/>
                    <a:pt x="679039" y="3310889"/>
                    <a:pt x="525898" y="3257099"/>
                  </a:cubicBezTo>
                  <a:cubicBezTo>
                    <a:pt x="460266" y="3233856"/>
                    <a:pt x="415185" y="3172760"/>
                    <a:pt x="415185" y="3102368"/>
                  </a:cubicBezTo>
                  <a:lnTo>
                    <a:pt x="415185" y="3079125"/>
                  </a:lnTo>
                  <a:cubicBezTo>
                    <a:pt x="415185" y="3009397"/>
                    <a:pt x="460266" y="2947637"/>
                    <a:pt x="525898" y="2924394"/>
                  </a:cubicBezTo>
                  <a:cubicBezTo>
                    <a:pt x="679039" y="2869940"/>
                    <a:pt x="789089" y="2723842"/>
                    <a:pt x="789089" y="2551845"/>
                  </a:cubicBezTo>
                  <a:cubicBezTo>
                    <a:pt x="789089" y="2379848"/>
                    <a:pt x="679039" y="2233086"/>
                    <a:pt x="525898" y="2179295"/>
                  </a:cubicBezTo>
                  <a:cubicBezTo>
                    <a:pt x="460266" y="2156053"/>
                    <a:pt x="415185" y="2094957"/>
                    <a:pt x="415185" y="2024564"/>
                  </a:cubicBezTo>
                  <a:lnTo>
                    <a:pt x="415185" y="2001322"/>
                  </a:lnTo>
                  <a:cubicBezTo>
                    <a:pt x="415185" y="1931593"/>
                    <a:pt x="460266" y="1869834"/>
                    <a:pt x="525898" y="1846591"/>
                  </a:cubicBezTo>
                  <a:cubicBezTo>
                    <a:pt x="679702" y="1791472"/>
                    <a:pt x="789089" y="1645374"/>
                    <a:pt x="789089" y="1472713"/>
                  </a:cubicBezTo>
                  <a:close/>
                </a:path>
              </a:pathLst>
            </a:custGeom>
            <a:grpFill/>
            <a:ln w="65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TextBox 29">
              <a:extLst>
                <a:ext uri="{FF2B5EF4-FFF2-40B4-BE49-F238E27FC236}">
                  <a16:creationId xmlns:a16="http://schemas.microsoft.com/office/drawing/2014/main" id="{850B3796-3306-1E77-6C6B-B809CC7398AD}"/>
                </a:ext>
              </a:extLst>
            </p:cNvPr>
            <p:cNvSpPr txBox="1"/>
            <p:nvPr/>
          </p:nvSpPr>
          <p:spPr>
            <a:xfrm>
              <a:off x="4095804" y="1714926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EE2A08A5-EE75-7C9C-E434-D9F819B3412C}"/>
                </a:ext>
              </a:extLst>
            </p:cNvPr>
            <p:cNvSpPr txBox="1"/>
            <p:nvPr/>
          </p:nvSpPr>
          <p:spPr>
            <a:xfrm>
              <a:off x="4095804" y="2792164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id="{6D9C2E41-7E42-3FD0-C32B-C7E658659255}"/>
                </a:ext>
              </a:extLst>
            </p:cNvPr>
            <p:cNvSpPr txBox="1"/>
            <p:nvPr/>
          </p:nvSpPr>
          <p:spPr>
            <a:xfrm>
              <a:off x="4095804" y="3869402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id="{2BAB452C-48FB-C398-53C2-7B32246846AC}"/>
                </a:ext>
              </a:extLst>
            </p:cNvPr>
            <p:cNvSpPr txBox="1"/>
            <p:nvPr/>
          </p:nvSpPr>
          <p:spPr>
            <a:xfrm>
              <a:off x="4095804" y="4921185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04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6EC8BAF-A4CD-F6D5-1862-3BC41EC9977D}"/>
              </a:ext>
            </a:extLst>
          </p:cNvPr>
          <p:cNvGrpSpPr/>
          <p:nvPr/>
        </p:nvGrpSpPr>
        <p:grpSpPr>
          <a:xfrm>
            <a:off x="6704053" y="1430127"/>
            <a:ext cx="908476" cy="4024557"/>
            <a:chOff x="6632757" y="1547085"/>
            <a:chExt cx="908476" cy="4024557"/>
          </a:xfrm>
          <a:solidFill>
            <a:srgbClr val="0070C0"/>
          </a:solidFill>
        </p:grpSpPr>
        <p:sp>
          <p:nvSpPr>
            <p:cNvPr id="11" name="Graphic 76">
              <a:extLst>
                <a:ext uri="{FF2B5EF4-FFF2-40B4-BE49-F238E27FC236}">
                  <a16:creationId xmlns:a16="http://schemas.microsoft.com/office/drawing/2014/main" id="{46BD201E-220E-CD05-57F0-E09D21F4EC79}"/>
                </a:ext>
              </a:extLst>
            </p:cNvPr>
            <p:cNvSpPr/>
            <p:nvPr/>
          </p:nvSpPr>
          <p:spPr>
            <a:xfrm>
              <a:off x="6632757" y="1547085"/>
              <a:ext cx="908476" cy="4024557"/>
            </a:xfrm>
            <a:custGeom>
              <a:avLst/>
              <a:gdLst>
                <a:gd name="connsiteX0" fmla="*/ 789089 w 789226"/>
                <a:gd name="connsiteY0" fmla="*/ 1472713 h 4024557"/>
                <a:gd name="connsiteX1" fmla="*/ 525898 w 789226"/>
                <a:gd name="connsiteY1" fmla="*/ 1100164 h 4024557"/>
                <a:gd name="connsiteX2" fmla="*/ 415185 w 789226"/>
                <a:gd name="connsiteY2" fmla="*/ 945433 h 4024557"/>
                <a:gd name="connsiteX3" fmla="*/ 415185 w 789226"/>
                <a:gd name="connsiteY3" fmla="*/ 922190 h 4024557"/>
                <a:gd name="connsiteX4" fmla="*/ 522583 w 789226"/>
                <a:gd name="connsiteY4" fmla="*/ 768788 h 4024557"/>
                <a:gd name="connsiteX5" fmla="*/ 789089 w 789226"/>
                <a:gd name="connsiteY5" fmla="*/ 382957 h 4024557"/>
                <a:gd name="connsiteX6" fmla="*/ 413196 w 789226"/>
                <a:gd name="connsiteY6" fmla="*/ 446 h 4024557"/>
                <a:gd name="connsiteX7" fmla="*/ 179 w 789226"/>
                <a:gd name="connsiteY7" fmla="*/ 394910 h 4024557"/>
                <a:gd name="connsiteX8" fmla="*/ 263370 w 789226"/>
                <a:gd name="connsiteY8" fmla="*/ 767459 h 4024557"/>
                <a:gd name="connsiteX9" fmla="*/ 374082 w 789226"/>
                <a:gd name="connsiteY9" fmla="*/ 922190 h 4024557"/>
                <a:gd name="connsiteX10" fmla="*/ 374082 w 789226"/>
                <a:gd name="connsiteY10" fmla="*/ 945433 h 4024557"/>
                <a:gd name="connsiteX11" fmla="*/ 263370 w 789226"/>
                <a:gd name="connsiteY11" fmla="*/ 1100164 h 4024557"/>
                <a:gd name="connsiteX12" fmla="*/ 179 w 789226"/>
                <a:gd name="connsiteY12" fmla="*/ 1472713 h 4024557"/>
                <a:gd name="connsiteX13" fmla="*/ 263370 w 789226"/>
                <a:gd name="connsiteY13" fmla="*/ 1845263 h 4024557"/>
                <a:gd name="connsiteX14" fmla="*/ 374082 w 789226"/>
                <a:gd name="connsiteY14" fmla="*/ 1999994 h 4024557"/>
                <a:gd name="connsiteX15" fmla="*/ 374082 w 789226"/>
                <a:gd name="connsiteY15" fmla="*/ 2023236 h 4024557"/>
                <a:gd name="connsiteX16" fmla="*/ 263370 w 789226"/>
                <a:gd name="connsiteY16" fmla="*/ 2177967 h 4024557"/>
                <a:gd name="connsiteX17" fmla="*/ 179 w 789226"/>
                <a:gd name="connsiteY17" fmla="*/ 2551181 h 4024557"/>
                <a:gd name="connsiteX18" fmla="*/ 263370 w 789226"/>
                <a:gd name="connsiteY18" fmla="*/ 2923730 h 4024557"/>
                <a:gd name="connsiteX19" fmla="*/ 374082 w 789226"/>
                <a:gd name="connsiteY19" fmla="*/ 3078461 h 4024557"/>
                <a:gd name="connsiteX20" fmla="*/ 374082 w 789226"/>
                <a:gd name="connsiteY20" fmla="*/ 3101704 h 4024557"/>
                <a:gd name="connsiteX21" fmla="*/ 266684 w 789226"/>
                <a:gd name="connsiteY21" fmla="*/ 3255106 h 4024557"/>
                <a:gd name="connsiteX22" fmla="*/ 179 w 789226"/>
                <a:gd name="connsiteY22" fmla="*/ 3640937 h 4024557"/>
                <a:gd name="connsiteX23" fmla="*/ 376071 w 789226"/>
                <a:gd name="connsiteY23" fmla="*/ 4024112 h 4024557"/>
                <a:gd name="connsiteX24" fmla="*/ 789089 w 789226"/>
                <a:gd name="connsiteY24" fmla="*/ 3629648 h 4024557"/>
                <a:gd name="connsiteX25" fmla="*/ 525898 w 789226"/>
                <a:gd name="connsiteY25" fmla="*/ 3257099 h 4024557"/>
                <a:gd name="connsiteX26" fmla="*/ 415185 w 789226"/>
                <a:gd name="connsiteY26" fmla="*/ 3102368 h 4024557"/>
                <a:gd name="connsiteX27" fmla="*/ 415185 w 789226"/>
                <a:gd name="connsiteY27" fmla="*/ 3079125 h 4024557"/>
                <a:gd name="connsiteX28" fmla="*/ 525898 w 789226"/>
                <a:gd name="connsiteY28" fmla="*/ 2924394 h 4024557"/>
                <a:gd name="connsiteX29" fmla="*/ 789089 w 789226"/>
                <a:gd name="connsiteY29" fmla="*/ 2551845 h 4024557"/>
                <a:gd name="connsiteX30" fmla="*/ 525898 w 789226"/>
                <a:gd name="connsiteY30" fmla="*/ 2179295 h 4024557"/>
                <a:gd name="connsiteX31" fmla="*/ 415185 w 789226"/>
                <a:gd name="connsiteY31" fmla="*/ 2024564 h 4024557"/>
                <a:gd name="connsiteX32" fmla="*/ 415185 w 789226"/>
                <a:gd name="connsiteY32" fmla="*/ 2001322 h 4024557"/>
                <a:gd name="connsiteX33" fmla="*/ 525898 w 789226"/>
                <a:gd name="connsiteY33" fmla="*/ 1846591 h 4024557"/>
                <a:gd name="connsiteX34" fmla="*/ 789089 w 789226"/>
                <a:gd name="connsiteY34" fmla="*/ 1472713 h 402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89226" h="4024557">
                  <a:moveTo>
                    <a:pt x="789089" y="1472713"/>
                  </a:moveTo>
                  <a:cubicBezTo>
                    <a:pt x="789089" y="1300716"/>
                    <a:pt x="679039" y="1153954"/>
                    <a:pt x="525898" y="1100164"/>
                  </a:cubicBezTo>
                  <a:cubicBezTo>
                    <a:pt x="460266" y="1076921"/>
                    <a:pt x="415185" y="1015826"/>
                    <a:pt x="415185" y="945433"/>
                  </a:cubicBezTo>
                  <a:lnTo>
                    <a:pt x="415185" y="922190"/>
                  </a:lnTo>
                  <a:cubicBezTo>
                    <a:pt x="415185" y="853790"/>
                    <a:pt x="457614" y="790702"/>
                    <a:pt x="522583" y="768788"/>
                  </a:cubicBezTo>
                  <a:cubicBezTo>
                    <a:pt x="681028" y="714333"/>
                    <a:pt x="793729" y="561594"/>
                    <a:pt x="789089" y="382957"/>
                  </a:cubicBezTo>
                  <a:cubicBezTo>
                    <a:pt x="783122" y="177756"/>
                    <a:pt x="618048" y="9743"/>
                    <a:pt x="413196" y="446"/>
                  </a:cubicBezTo>
                  <a:cubicBezTo>
                    <a:pt x="187130" y="-10179"/>
                    <a:pt x="179" y="170451"/>
                    <a:pt x="179" y="394910"/>
                  </a:cubicBezTo>
                  <a:cubicBezTo>
                    <a:pt x="179" y="566907"/>
                    <a:pt x="110228" y="713669"/>
                    <a:pt x="263370" y="767459"/>
                  </a:cubicBezTo>
                  <a:cubicBezTo>
                    <a:pt x="329002" y="790702"/>
                    <a:pt x="374082" y="851798"/>
                    <a:pt x="374082" y="922190"/>
                  </a:cubicBezTo>
                  <a:lnTo>
                    <a:pt x="374082" y="945433"/>
                  </a:lnTo>
                  <a:cubicBezTo>
                    <a:pt x="374082" y="1015161"/>
                    <a:pt x="329002" y="1076921"/>
                    <a:pt x="263370" y="1100164"/>
                  </a:cubicBezTo>
                  <a:cubicBezTo>
                    <a:pt x="110228" y="1154618"/>
                    <a:pt x="179" y="1300716"/>
                    <a:pt x="179" y="1472713"/>
                  </a:cubicBezTo>
                  <a:cubicBezTo>
                    <a:pt x="179" y="1644710"/>
                    <a:pt x="110228" y="1791472"/>
                    <a:pt x="263370" y="1845263"/>
                  </a:cubicBezTo>
                  <a:cubicBezTo>
                    <a:pt x="329002" y="1868505"/>
                    <a:pt x="374082" y="1929601"/>
                    <a:pt x="374082" y="1999994"/>
                  </a:cubicBezTo>
                  <a:lnTo>
                    <a:pt x="374082" y="2023236"/>
                  </a:lnTo>
                  <a:cubicBezTo>
                    <a:pt x="374082" y="2092965"/>
                    <a:pt x="329002" y="2154724"/>
                    <a:pt x="263370" y="2177967"/>
                  </a:cubicBezTo>
                  <a:cubicBezTo>
                    <a:pt x="110228" y="2232422"/>
                    <a:pt x="179" y="2378520"/>
                    <a:pt x="179" y="2551181"/>
                  </a:cubicBezTo>
                  <a:cubicBezTo>
                    <a:pt x="179" y="2723178"/>
                    <a:pt x="110228" y="2869940"/>
                    <a:pt x="263370" y="2923730"/>
                  </a:cubicBezTo>
                  <a:cubicBezTo>
                    <a:pt x="329002" y="2946973"/>
                    <a:pt x="374082" y="3008068"/>
                    <a:pt x="374082" y="3078461"/>
                  </a:cubicBezTo>
                  <a:lnTo>
                    <a:pt x="374082" y="3101704"/>
                  </a:lnTo>
                  <a:cubicBezTo>
                    <a:pt x="374082" y="3170104"/>
                    <a:pt x="331653" y="3233192"/>
                    <a:pt x="266684" y="3255106"/>
                  </a:cubicBezTo>
                  <a:cubicBezTo>
                    <a:pt x="108239" y="3309561"/>
                    <a:pt x="-5125" y="3462300"/>
                    <a:pt x="179" y="3640937"/>
                  </a:cubicBezTo>
                  <a:cubicBezTo>
                    <a:pt x="6145" y="3846138"/>
                    <a:pt x="171220" y="4014151"/>
                    <a:pt x="376071" y="4024112"/>
                  </a:cubicBezTo>
                  <a:cubicBezTo>
                    <a:pt x="602137" y="4034737"/>
                    <a:pt x="789089" y="3854107"/>
                    <a:pt x="789089" y="3629648"/>
                  </a:cubicBezTo>
                  <a:cubicBezTo>
                    <a:pt x="789089" y="3457651"/>
                    <a:pt x="679039" y="3310889"/>
                    <a:pt x="525898" y="3257099"/>
                  </a:cubicBezTo>
                  <a:cubicBezTo>
                    <a:pt x="460266" y="3233856"/>
                    <a:pt x="415185" y="3172760"/>
                    <a:pt x="415185" y="3102368"/>
                  </a:cubicBezTo>
                  <a:lnTo>
                    <a:pt x="415185" y="3079125"/>
                  </a:lnTo>
                  <a:cubicBezTo>
                    <a:pt x="415185" y="3009397"/>
                    <a:pt x="460266" y="2947637"/>
                    <a:pt x="525898" y="2924394"/>
                  </a:cubicBezTo>
                  <a:cubicBezTo>
                    <a:pt x="679039" y="2869940"/>
                    <a:pt x="789089" y="2723842"/>
                    <a:pt x="789089" y="2551845"/>
                  </a:cubicBezTo>
                  <a:cubicBezTo>
                    <a:pt x="789089" y="2379848"/>
                    <a:pt x="679039" y="2233086"/>
                    <a:pt x="525898" y="2179295"/>
                  </a:cubicBezTo>
                  <a:cubicBezTo>
                    <a:pt x="460266" y="2156053"/>
                    <a:pt x="415185" y="2094957"/>
                    <a:pt x="415185" y="2024564"/>
                  </a:cubicBezTo>
                  <a:lnTo>
                    <a:pt x="415185" y="2001322"/>
                  </a:lnTo>
                  <a:cubicBezTo>
                    <a:pt x="415185" y="1931593"/>
                    <a:pt x="460266" y="1869834"/>
                    <a:pt x="525898" y="1846591"/>
                  </a:cubicBezTo>
                  <a:cubicBezTo>
                    <a:pt x="679702" y="1791472"/>
                    <a:pt x="789089" y="1645374"/>
                    <a:pt x="789089" y="1472713"/>
                  </a:cubicBezTo>
                  <a:close/>
                </a:path>
              </a:pathLst>
            </a:custGeom>
            <a:grpFill/>
            <a:ln w="65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6FF082C7-079B-B04C-75A5-8A2F71FC5B60}"/>
                </a:ext>
              </a:extLst>
            </p:cNvPr>
            <p:cNvSpPr txBox="1"/>
            <p:nvPr/>
          </p:nvSpPr>
          <p:spPr>
            <a:xfrm>
              <a:off x="6767223" y="1714926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05</a:t>
              </a:r>
            </a:p>
          </p:txBody>
        </p: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id="{247A7512-0FE5-4A9A-6AAF-116E514D9678}"/>
                </a:ext>
              </a:extLst>
            </p:cNvPr>
            <p:cNvSpPr txBox="1"/>
            <p:nvPr/>
          </p:nvSpPr>
          <p:spPr>
            <a:xfrm>
              <a:off x="6767223" y="2792164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06</a:t>
              </a:r>
            </a:p>
          </p:txBody>
        </p:sp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A412567B-1989-9372-A657-DD9DD83CA674}"/>
                </a:ext>
              </a:extLst>
            </p:cNvPr>
            <p:cNvSpPr txBox="1"/>
            <p:nvPr/>
          </p:nvSpPr>
          <p:spPr>
            <a:xfrm>
              <a:off x="6767223" y="3869402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07</a:t>
              </a:r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C32A5B14-4A6F-80B3-F3E8-5FC243B95FB0}"/>
                </a:ext>
              </a:extLst>
            </p:cNvPr>
            <p:cNvSpPr txBox="1"/>
            <p:nvPr/>
          </p:nvSpPr>
          <p:spPr>
            <a:xfrm>
              <a:off x="6767223" y="4921185"/>
              <a:ext cx="63185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08</a:t>
              </a:r>
            </a:p>
          </p:txBody>
        </p:sp>
      </p:grpSp>
      <p:sp>
        <p:nvSpPr>
          <p:cNvPr id="27" name="TextBox 79">
            <a:extLst>
              <a:ext uri="{FF2B5EF4-FFF2-40B4-BE49-F238E27FC236}">
                <a16:creationId xmlns:a16="http://schemas.microsoft.com/office/drawing/2014/main" id="{EFE0590E-F600-6894-A34F-34F434CBDFAA}"/>
              </a:ext>
            </a:extLst>
          </p:cNvPr>
          <p:cNvSpPr txBox="1"/>
          <p:nvPr/>
        </p:nvSpPr>
        <p:spPr>
          <a:xfrm>
            <a:off x="3055712" y="2767539"/>
            <a:ext cx="2138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SBAS</a:t>
            </a:r>
          </a:p>
        </p:txBody>
      </p:sp>
      <p:sp>
        <p:nvSpPr>
          <p:cNvPr id="28" name="TextBox 79">
            <a:extLst>
              <a:ext uri="{FF2B5EF4-FFF2-40B4-BE49-F238E27FC236}">
                <a16:creationId xmlns:a16="http://schemas.microsoft.com/office/drawing/2014/main" id="{D1E84E8B-E666-6A99-1F32-2E34CF2E771C}"/>
              </a:ext>
            </a:extLst>
          </p:cNvPr>
          <p:cNvSpPr txBox="1"/>
          <p:nvPr/>
        </p:nvSpPr>
        <p:spPr>
          <a:xfrm>
            <a:off x="3055712" y="4665727"/>
            <a:ext cx="27370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 for SBAS implementation</a:t>
            </a:r>
          </a:p>
        </p:txBody>
      </p:sp>
      <p:sp>
        <p:nvSpPr>
          <p:cNvPr id="29" name="TextBox 79">
            <a:extLst>
              <a:ext uri="{FF2B5EF4-FFF2-40B4-BE49-F238E27FC236}">
                <a16:creationId xmlns:a16="http://schemas.microsoft.com/office/drawing/2014/main" id="{A923F55E-F073-4F0F-D425-B3ABF64DB406}"/>
              </a:ext>
            </a:extLst>
          </p:cNvPr>
          <p:cNvSpPr txBox="1"/>
          <p:nvPr/>
        </p:nvSpPr>
        <p:spPr>
          <a:xfrm>
            <a:off x="3015667" y="3649205"/>
            <a:ext cx="31723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 for SBAS implementation in Africa</a:t>
            </a:r>
          </a:p>
        </p:txBody>
      </p:sp>
      <p:sp>
        <p:nvSpPr>
          <p:cNvPr id="30" name="TextBox 79">
            <a:extLst>
              <a:ext uri="{FF2B5EF4-FFF2-40B4-BE49-F238E27FC236}">
                <a16:creationId xmlns:a16="http://schemas.microsoft.com/office/drawing/2014/main" id="{96B2DCBE-9615-9962-199F-2B4C14703660}"/>
              </a:ext>
            </a:extLst>
          </p:cNvPr>
          <p:cNvSpPr txBox="1"/>
          <p:nvPr/>
        </p:nvSpPr>
        <p:spPr>
          <a:xfrm>
            <a:off x="7787041" y="1494496"/>
            <a:ext cx="39207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Framework for Certification/Safety Verification</a:t>
            </a:r>
          </a:p>
        </p:txBody>
      </p:sp>
      <p:sp>
        <p:nvSpPr>
          <p:cNvPr id="31" name="TextBox 79">
            <a:extLst>
              <a:ext uri="{FF2B5EF4-FFF2-40B4-BE49-F238E27FC236}">
                <a16:creationId xmlns:a16="http://schemas.microsoft.com/office/drawing/2014/main" id="{56D7567E-2B2B-8754-053C-278AEEA2699B}"/>
              </a:ext>
            </a:extLst>
          </p:cNvPr>
          <p:cNvSpPr txBox="1"/>
          <p:nvPr/>
        </p:nvSpPr>
        <p:spPr>
          <a:xfrm>
            <a:off x="7787041" y="2575649"/>
            <a:ext cx="27672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</p:txBody>
      </p:sp>
      <p:sp>
        <p:nvSpPr>
          <p:cNvPr id="32" name="TextBox 79">
            <a:extLst>
              <a:ext uri="{FF2B5EF4-FFF2-40B4-BE49-F238E27FC236}">
                <a16:creationId xmlns:a16="http://schemas.microsoft.com/office/drawing/2014/main" id="{701C75BD-25CA-6CE9-2D68-DE52AFF0AF6C}"/>
              </a:ext>
            </a:extLst>
          </p:cNvPr>
          <p:cNvSpPr txBox="1"/>
          <p:nvPr/>
        </p:nvSpPr>
        <p:spPr>
          <a:xfrm>
            <a:off x="7787040" y="3754956"/>
            <a:ext cx="27672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3" name="TextBox 79">
            <a:extLst>
              <a:ext uri="{FF2B5EF4-FFF2-40B4-BE49-F238E27FC236}">
                <a16:creationId xmlns:a16="http://schemas.microsoft.com/office/drawing/2014/main" id="{A650DA03-2381-C678-E94C-630455D32FEE}"/>
              </a:ext>
            </a:extLst>
          </p:cNvPr>
          <p:cNvSpPr txBox="1"/>
          <p:nvPr/>
        </p:nvSpPr>
        <p:spPr>
          <a:xfrm>
            <a:off x="7787040" y="4934263"/>
            <a:ext cx="27672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 forward</a:t>
            </a:r>
          </a:p>
        </p:txBody>
      </p:sp>
    </p:spTree>
    <p:extLst>
      <p:ext uri="{BB962C8B-B14F-4D97-AF65-F5344CB8AC3E}">
        <p14:creationId xmlns:p14="http://schemas.microsoft.com/office/powerpoint/2010/main" val="1375387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D15632-56A6-4866-BD7C-CB1BE5BC1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4" r="1" b="1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9D869034-73DD-430F-A9B3-060232CEEC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84167" y="6453188"/>
            <a:ext cx="2844800" cy="27781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A7F888B-644E-4133-ADFC-E85195AE84B3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DE753E-1C70-40F0-84D7-0E4F882D3197}"/>
              </a:ext>
            </a:extLst>
          </p:cNvPr>
          <p:cNvSpPr/>
          <p:nvPr/>
        </p:nvSpPr>
        <p:spPr>
          <a:xfrm>
            <a:off x="6096000" y="1959193"/>
            <a:ext cx="2844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7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/>
              </a:rPr>
              <a:t>Thank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00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/>
              </a:rPr>
              <a:t> You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49F6327-B22B-4848-8FFF-BFACECE98D73}"/>
              </a:ext>
            </a:extLst>
          </p:cNvPr>
          <p:cNvSpPr txBox="1">
            <a:spLocks/>
          </p:cNvSpPr>
          <p:nvPr/>
        </p:nvSpPr>
        <p:spPr bwMode="auto">
          <a:xfrm>
            <a:off x="0" y="359075"/>
            <a:ext cx="5876707" cy="129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70000"/>
              <a:buFontTx/>
              <a:buNone/>
              <a:tabLst/>
              <a:defRPr/>
            </a:pPr>
            <a:r>
              <a:rPr kumimoji="0" lang="it-IT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A8AB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SatNav in Africa Support Programme III</a:t>
            </a:r>
            <a:br>
              <a:rPr kumimoji="0" lang="fr-F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A8AB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fr-FR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A8AB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Joint Programme Office (JPO)</a:t>
            </a:r>
            <a:endParaRPr kumimoji="0" lang="fr-FR" altLang="en-US" sz="2000" b="0" i="0" u="none" strike="noStrike" kern="0" cap="none" spc="0" normalizeH="0" baseline="0" noProof="0" dirty="0">
              <a:ln>
                <a:noFill/>
              </a:ln>
              <a:solidFill>
                <a:srgbClr val="8A8AB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" name="Image 8" descr="LOGO JPO bon_Plan de travail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79" y="140397"/>
            <a:ext cx="1332667" cy="1161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317038" y="1498760"/>
            <a:ext cx="3726780" cy="2246769"/>
            <a:chOff x="317038" y="1498760"/>
            <a:chExt cx="3726780" cy="2246769"/>
          </a:xfrm>
        </p:grpSpPr>
        <p:sp>
          <p:nvSpPr>
            <p:cNvPr id="11" name="Espace réservé du contenu 4">
              <a:extLst>
                <a:ext uri="{FF2B5EF4-FFF2-40B4-BE49-F238E27FC236}">
                  <a16:creationId xmlns:a16="http://schemas.microsoft.com/office/drawing/2014/main" id="{F649B285-4A25-46E0-B7FD-BB7641F67C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8138" y="1498760"/>
              <a:ext cx="3175680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marR="0" lvl="3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9999CC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4"/>
                </a:rPr>
                <a:t>info@satnav-africa.com</a:t>
              </a:r>
              <a:endParaRPr kumimoji="0" lang="fr-F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3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9999CC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+221 33 865 40 28</a:t>
              </a:r>
            </a:p>
            <a:p>
              <a:pPr marL="0" marR="0" lvl="3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9999CC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@SatnavAfrica</a:t>
              </a:r>
              <a:endParaRPr kumimoji="0" lang="fr-F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" action="ppaction://noaction"/>
              </a:endParaRPr>
            </a:p>
            <a:p>
              <a:pPr marL="0" marR="0" lvl="3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9999CC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" action="ppaction://noaction"/>
                </a:rPr>
                <a:t>SatNav Africa JPO</a:t>
              </a:r>
            </a:p>
            <a:p>
              <a:pPr marL="0" marR="0" lvl="3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9999CC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" action="ppaction://noaction"/>
                </a:rPr>
                <a:t>www.satnav-africa.com</a:t>
              </a:r>
              <a:endParaRPr kumimoji="0" lang="fr-F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317038" y="1545387"/>
              <a:ext cx="485777" cy="2153513"/>
              <a:chOff x="517234" y="2210770"/>
              <a:chExt cx="485777" cy="2153513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236" y="2210770"/>
                <a:ext cx="476250" cy="447675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236" y="2658445"/>
                <a:ext cx="485775" cy="447675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236" y="3087933"/>
                <a:ext cx="476249" cy="447675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235" y="3535608"/>
                <a:ext cx="485776" cy="400050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7234" y="3935658"/>
                <a:ext cx="485777" cy="428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1889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1D049-F84B-6046-D878-073F0041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48" y="26195"/>
            <a:ext cx="10957983" cy="1048946"/>
          </a:xfrm>
        </p:spPr>
        <p:txBody>
          <a:bodyPr/>
          <a:lstStyle/>
          <a:p>
            <a:r>
              <a:rPr lang="fr-FR" dirty="0"/>
              <a:t>ABOUT JPO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C50584-F3CD-3CD1-20DA-85E0B9A88B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BE30E20-0C91-AFDC-BD35-040357851D15}"/>
              </a:ext>
            </a:extLst>
          </p:cNvPr>
          <p:cNvGrpSpPr/>
          <p:nvPr/>
        </p:nvGrpSpPr>
        <p:grpSpPr>
          <a:xfrm>
            <a:off x="8061236" y="3019331"/>
            <a:ext cx="3851201" cy="3397969"/>
            <a:chOff x="8065053" y="2992774"/>
            <a:chExt cx="4054638" cy="376469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1D4C90A-6B57-117B-62D7-55B665575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3970" y="3908224"/>
              <a:ext cx="1215721" cy="792861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122FFC5-152F-5B17-6DCF-37F920EA8D82}"/>
                </a:ext>
              </a:extLst>
            </p:cNvPr>
            <p:cNvGrpSpPr/>
            <p:nvPr/>
          </p:nvGrpSpPr>
          <p:grpSpPr>
            <a:xfrm>
              <a:off x="9204289" y="3977347"/>
              <a:ext cx="859448" cy="761886"/>
              <a:chOff x="3984617" y="718067"/>
              <a:chExt cx="658893" cy="658893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A76DA46B-4B5D-12DE-4CD1-2BEFF9218525}"/>
                  </a:ext>
                </a:extLst>
              </p:cNvPr>
              <p:cNvSpPr/>
              <p:nvPr/>
            </p:nvSpPr>
            <p:spPr>
              <a:xfrm>
                <a:off x="3984617" y="718067"/>
                <a:ext cx="658893" cy="658893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7" name="Ellipse 8">
                <a:extLst>
                  <a:ext uri="{FF2B5EF4-FFF2-40B4-BE49-F238E27FC236}">
                    <a16:creationId xmlns:a16="http://schemas.microsoft.com/office/drawing/2014/main" id="{7997697A-83B5-4E79-2B16-1F6B79290B0A}"/>
                  </a:ext>
                </a:extLst>
              </p:cNvPr>
              <p:cNvSpPr txBox="1"/>
              <p:nvPr/>
            </p:nvSpPr>
            <p:spPr>
              <a:xfrm>
                <a:off x="4081110" y="814560"/>
                <a:ext cx="465907" cy="4659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12D37F5-0E6B-0A15-8212-C21D7EED13B2}"/>
                </a:ext>
              </a:extLst>
            </p:cNvPr>
            <p:cNvGrpSpPr/>
            <p:nvPr/>
          </p:nvGrpSpPr>
          <p:grpSpPr>
            <a:xfrm>
              <a:off x="10192749" y="4960500"/>
              <a:ext cx="854091" cy="857373"/>
              <a:chOff x="3984617" y="3122581"/>
              <a:chExt cx="658893" cy="658893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6AA52C-47F6-6CD5-5A87-4E6BF1F715C0}"/>
                  </a:ext>
                </a:extLst>
              </p:cNvPr>
              <p:cNvSpPr/>
              <p:nvPr/>
            </p:nvSpPr>
            <p:spPr>
              <a:xfrm>
                <a:off x="3984617" y="3122581"/>
                <a:ext cx="658893" cy="658893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5" name="Ellipse 14">
                <a:extLst>
                  <a:ext uri="{FF2B5EF4-FFF2-40B4-BE49-F238E27FC236}">
                    <a16:creationId xmlns:a16="http://schemas.microsoft.com/office/drawing/2014/main" id="{3B060728-4E43-54AA-A0FB-5412D89194A3}"/>
                  </a:ext>
                </a:extLst>
              </p:cNvPr>
              <p:cNvSpPr txBox="1"/>
              <p:nvPr/>
            </p:nvSpPr>
            <p:spPr>
              <a:xfrm>
                <a:off x="4081110" y="3219074"/>
                <a:ext cx="465907" cy="4659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0CA6815-AEBC-FC28-FECC-DE7BA69C1A0C}"/>
                </a:ext>
              </a:extLst>
            </p:cNvPr>
            <p:cNvGrpSpPr/>
            <p:nvPr/>
          </p:nvGrpSpPr>
          <p:grpSpPr>
            <a:xfrm>
              <a:off x="11103667" y="4919452"/>
              <a:ext cx="938454" cy="902742"/>
              <a:chOff x="3177504" y="3780283"/>
              <a:chExt cx="658893" cy="658893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EEB05FC3-02DF-EADD-0D5C-E545C6F77CC0}"/>
                  </a:ext>
                </a:extLst>
              </p:cNvPr>
              <p:cNvSpPr/>
              <p:nvPr/>
            </p:nvSpPr>
            <p:spPr>
              <a:xfrm>
                <a:off x="3177504" y="3780283"/>
                <a:ext cx="658893" cy="658893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3" name="Ellipse 16">
                <a:extLst>
                  <a:ext uri="{FF2B5EF4-FFF2-40B4-BE49-F238E27FC236}">
                    <a16:creationId xmlns:a16="http://schemas.microsoft.com/office/drawing/2014/main" id="{CB146E1E-B573-89E4-B7CD-2DBC13984DDD}"/>
                  </a:ext>
                </a:extLst>
              </p:cNvPr>
              <p:cNvSpPr txBox="1"/>
              <p:nvPr/>
            </p:nvSpPr>
            <p:spPr>
              <a:xfrm>
                <a:off x="3273997" y="3876776"/>
                <a:ext cx="465907" cy="4659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  <p:pic>
          <p:nvPicPr>
            <p:cNvPr id="10" name="Picture 2" descr="No photo description available.">
              <a:extLst>
                <a:ext uri="{FF2B5EF4-FFF2-40B4-BE49-F238E27FC236}">
                  <a16:creationId xmlns:a16="http://schemas.microsoft.com/office/drawing/2014/main" id="{2A9C26F8-46AC-1479-DA99-F1C4DA250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5053" y="4822800"/>
              <a:ext cx="1064924" cy="1064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98B710C-77BA-313E-4711-66C796F2B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86536" y="3012911"/>
              <a:ext cx="976416" cy="85661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055C7BB-CC44-7D40-59F1-9C888020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04289" y="5032192"/>
              <a:ext cx="826473" cy="72287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552D638-A435-79D2-E801-83029754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91966" y="3015845"/>
              <a:ext cx="878598" cy="92404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2F3E794-93E5-405D-CE6A-3D2D5B9A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18203" y="3019011"/>
              <a:ext cx="890317" cy="81058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705FF32-7C14-3765-F452-A70E7BB24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41075" y="2992774"/>
              <a:ext cx="865730" cy="84544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2F24A74-B5FA-04F7-1168-618CBD2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1380" y="3926028"/>
              <a:ext cx="840265" cy="840265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1948ED8A-4FEE-41CA-16F9-4717517A70D4}"/>
                </a:ext>
              </a:extLst>
            </p:cNvPr>
            <p:cNvGrpSpPr/>
            <p:nvPr/>
          </p:nvGrpSpPr>
          <p:grpSpPr>
            <a:xfrm>
              <a:off x="10080279" y="3935651"/>
              <a:ext cx="1045469" cy="836946"/>
              <a:chOff x="4251470" y="1434457"/>
              <a:chExt cx="869870" cy="772466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31904CE9-FFE4-0222-5031-30BF652194E0}"/>
                  </a:ext>
                </a:extLst>
              </p:cNvPr>
              <p:cNvSpPr/>
              <p:nvPr/>
            </p:nvSpPr>
            <p:spPr>
              <a:xfrm>
                <a:off x="4251470" y="1434457"/>
                <a:ext cx="869870" cy="772466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1" name="Ellipse 10">
                <a:extLst>
                  <a:ext uri="{FF2B5EF4-FFF2-40B4-BE49-F238E27FC236}">
                    <a16:creationId xmlns:a16="http://schemas.microsoft.com/office/drawing/2014/main" id="{5C01BB84-1BB5-E461-7EBD-C4FDA60DC6EE}"/>
                  </a:ext>
                </a:extLst>
              </p:cNvPr>
              <p:cNvSpPr txBox="1"/>
              <p:nvPr/>
            </p:nvSpPr>
            <p:spPr>
              <a:xfrm>
                <a:off x="4378860" y="1547582"/>
                <a:ext cx="615090" cy="5462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70E8E9B-724D-1DF4-B7C5-F846BF9BE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6893" y="5898844"/>
              <a:ext cx="948841" cy="85862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4BFDD84-9335-F8CD-12AB-5AFE044BA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71062" y="6119538"/>
              <a:ext cx="1586602" cy="40617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02C457C-C0E5-D485-1EC0-98C2982F716E}"/>
              </a:ext>
            </a:extLst>
          </p:cNvPr>
          <p:cNvSpPr/>
          <p:nvPr/>
        </p:nvSpPr>
        <p:spPr>
          <a:xfrm>
            <a:off x="8665002" y="2002883"/>
            <a:ext cx="3134031" cy="65571"/>
          </a:xfrm>
          <a:prstGeom prst="rect">
            <a:avLst/>
          </a:prstGeom>
          <a:solidFill>
            <a:srgbClr val="7AC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69AEEB-D761-F116-BC20-4A2853871E2B}"/>
              </a:ext>
            </a:extLst>
          </p:cNvPr>
          <p:cNvSpPr/>
          <p:nvPr/>
        </p:nvSpPr>
        <p:spPr>
          <a:xfrm>
            <a:off x="8465088" y="2178955"/>
            <a:ext cx="3317505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587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Beneficiaries under working arrangements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8B72FB5-79D2-A1BB-0890-A66E8D9AFF9D}"/>
              </a:ext>
            </a:extLst>
          </p:cNvPr>
          <p:cNvGrpSpPr/>
          <p:nvPr/>
        </p:nvGrpSpPr>
        <p:grpSpPr>
          <a:xfrm>
            <a:off x="394950" y="1995902"/>
            <a:ext cx="7695964" cy="4160989"/>
            <a:chOff x="330324" y="2091846"/>
            <a:chExt cx="7695964" cy="41609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ADA687-C77E-1673-41C1-3460ED2D733B}"/>
                </a:ext>
              </a:extLst>
            </p:cNvPr>
            <p:cNvSpPr/>
            <p:nvPr/>
          </p:nvSpPr>
          <p:spPr>
            <a:xfrm>
              <a:off x="465823" y="2091846"/>
              <a:ext cx="4099399" cy="65388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7134D57-C241-52C3-42E5-F3A5F0030329}"/>
                </a:ext>
              </a:extLst>
            </p:cNvPr>
            <p:cNvSpPr/>
            <p:nvPr/>
          </p:nvSpPr>
          <p:spPr>
            <a:xfrm>
              <a:off x="1297107" y="2169011"/>
              <a:ext cx="2360745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22225"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Governance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B615228-C907-FB6C-BC6F-2FCE24AD08DC}"/>
                </a:ext>
              </a:extLst>
            </p:cNvPr>
            <p:cNvSpPr/>
            <p:nvPr/>
          </p:nvSpPr>
          <p:spPr>
            <a:xfrm>
              <a:off x="4851254" y="3426652"/>
              <a:ext cx="296938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22225"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Mission Statement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6508E6-E556-1BBE-844A-68B9E9D719BF}"/>
                </a:ext>
              </a:extLst>
            </p:cNvPr>
            <p:cNvSpPr/>
            <p:nvPr/>
          </p:nvSpPr>
          <p:spPr>
            <a:xfrm>
              <a:off x="5056899" y="3898522"/>
              <a:ext cx="2969389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To support the development of satellite navigation in key sectors in Africa, with aviation as the main driver.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4D2CC5-683E-707D-4F7A-51C8AFF3F390}"/>
                </a:ext>
              </a:extLst>
            </p:cNvPr>
            <p:cNvSpPr/>
            <p:nvPr/>
          </p:nvSpPr>
          <p:spPr>
            <a:xfrm>
              <a:off x="5055932" y="3267383"/>
              <a:ext cx="2736000" cy="72000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EFEB85B-7ECF-DAC4-124C-6D02A533C65D}"/>
                </a:ext>
              </a:extLst>
            </p:cNvPr>
            <p:cNvSpPr/>
            <p:nvPr/>
          </p:nvSpPr>
          <p:spPr>
            <a:xfrm>
              <a:off x="330324" y="2567211"/>
              <a:ext cx="4520930" cy="36856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Steering Committee Co-Chairs: AUC, EC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Main beneficiaries</a:t>
              </a:r>
            </a:p>
            <a:p>
              <a:pPr marL="5400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African Union &amp; technical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organisations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(AFCAC, African Space family)</a:t>
              </a:r>
            </a:p>
            <a:p>
              <a:pPr marL="5400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Regional Economic Communities</a:t>
              </a:r>
            </a:p>
            <a:p>
              <a:pPr marL="5400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Air Transport users communities (ICAO, CAAs, ANSPs, airports, airlines)</a:t>
              </a:r>
            </a:p>
            <a:p>
              <a:pPr marL="5400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Other sectoral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organisations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(maritime, agriculture, survey &amp; mapping, etc.)</a:t>
              </a:r>
            </a:p>
            <a:p>
              <a:pPr marL="5400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Capacity building &amp; innovation frameworks (Training Institutions such as AATO, Thies University, JKUAT, etc.)</a:t>
              </a:r>
            </a:p>
            <a:p>
              <a:pPr marL="5400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Space Agencies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F72ED8D4-24DA-D919-6247-B968983BC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0615" y="942342"/>
            <a:ext cx="1831583" cy="63633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DBDE16A-67F3-A607-2F47-21476E6A02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2729" y="984432"/>
            <a:ext cx="2385398" cy="645373"/>
          </a:xfrm>
          <a:prstGeom prst="rect">
            <a:avLst/>
          </a:prstGeom>
        </p:spPr>
      </p:pic>
      <p:sp>
        <p:nvSpPr>
          <p:cNvPr id="43" name="Double flèche horizontale 102">
            <a:extLst>
              <a:ext uri="{FF2B5EF4-FFF2-40B4-BE49-F238E27FC236}">
                <a16:creationId xmlns:a16="http://schemas.microsoft.com/office/drawing/2014/main" id="{9FE8AD2C-08C4-32E6-F236-D32714424EE4}"/>
              </a:ext>
            </a:extLst>
          </p:cNvPr>
          <p:cNvSpPr/>
          <p:nvPr/>
        </p:nvSpPr>
        <p:spPr>
          <a:xfrm>
            <a:off x="3507853" y="778129"/>
            <a:ext cx="4912851" cy="1019646"/>
          </a:xfrm>
          <a:prstGeom prst="leftRightArrow">
            <a:avLst>
              <a:gd name="adj1" fmla="val 50000"/>
              <a:gd name="adj2" fmla="val 43642"/>
            </a:avLst>
          </a:prstGeom>
          <a:solidFill>
            <a:srgbClr val="0086EA"/>
          </a:solidFill>
          <a:ln>
            <a:solidFill>
              <a:srgbClr val="007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Since 2013, an outcome of the Africa-EU cooperation on satellite navigation</a:t>
            </a:r>
          </a:p>
        </p:txBody>
      </p:sp>
    </p:spTree>
    <p:extLst>
      <p:ext uri="{BB962C8B-B14F-4D97-AF65-F5344CB8AC3E}">
        <p14:creationId xmlns:p14="http://schemas.microsoft.com/office/powerpoint/2010/main" val="390089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6775-83A4-EAEA-615A-F5808C8E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26" y="85060"/>
            <a:ext cx="10957983" cy="1371600"/>
          </a:xfrm>
        </p:spPr>
        <p:txBody>
          <a:bodyPr/>
          <a:lstStyle/>
          <a:p>
            <a:r>
              <a:rPr kumimoji="0" lang="fr-FR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ABOUT JPO : </a:t>
            </a:r>
            <a:r>
              <a:rPr lang="fr-FR" dirty="0"/>
              <a:t>OBJECTIVES AND BUSNINESS LINES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FFC5EA-0A3E-433B-E8EC-E8DD9BC7C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98837" y="6431922"/>
            <a:ext cx="2844800" cy="2308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69E682-4D7D-76D7-25E2-936859373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900" y="1802456"/>
            <a:ext cx="3840813" cy="3499407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12AB4405-33B0-79FD-663A-866112AEE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7441838"/>
              </p:ext>
            </p:extLst>
          </p:nvPr>
        </p:nvGraphicFramePr>
        <p:xfrm>
          <a:off x="591496" y="1516388"/>
          <a:ext cx="11062446" cy="195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7DB23AA7-1C0F-4FFB-15FF-05C085CDA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980344"/>
              </p:ext>
            </p:extLst>
          </p:nvPr>
        </p:nvGraphicFramePr>
        <p:xfrm>
          <a:off x="542189" y="3562258"/>
          <a:ext cx="11111753" cy="2295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8933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04C7B-F7FB-553B-A100-A8C8CB3D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9" y="180739"/>
            <a:ext cx="10957983" cy="1045414"/>
          </a:xfrm>
        </p:spPr>
        <p:txBody>
          <a:bodyPr/>
          <a:lstStyle/>
          <a:p>
            <a:r>
              <a:rPr kumimoji="0" lang="fr-FR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ABOUT JPO : SatNav Africa </a:t>
            </a:r>
            <a:r>
              <a:rPr lang="fr-FR" dirty="0"/>
              <a:t>JPO TEAM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FD3F92-A104-347A-C11A-584769B08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3C5A6D-B118-8109-9067-EDCEF97B9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9" y="1417982"/>
            <a:ext cx="11042164" cy="43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65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77FAB-F5ED-832E-6507-401C0671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29" y="173980"/>
            <a:ext cx="10957983" cy="938383"/>
          </a:xfrm>
        </p:spPr>
        <p:txBody>
          <a:bodyPr/>
          <a:lstStyle/>
          <a:p>
            <a:r>
              <a:rPr lang="fr-FR" sz="32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</a:t>
            </a:r>
            <a:endParaRPr lang="fr-SN" sz="32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84C708-5219-979D-F204-C23EBE192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A5EAD4-257F-096F-8B46-1F977D036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0" y="1120890"/>
            <a:ext cx="10658886" cy="4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14BBF-FD94-D458-891E-87B3CD3D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32" y="125895"/>
            <a:ext cx="10957983" cy="1371600"/>
          </a:xfrm>
        </p:spPr>
        <p:txBody>
          <a:bodyPr/>
          <a:lstStyle/>
          <a:p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ABOUT SBAS: Brief</a:t>
            </a:r>
            <a:endParaRPr lang="fr-SN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223EE2-5820-CA72-51CD-121B14DC0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232CE7-106B-43A0-ACAC-FE25BF25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34" y="1094887"/>
            <a:ext cx="10413732" cy="52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2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617A5-BE39-574D-FC5D-35ED72FC0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08" y="173980"/>
            <a:ext cx="10957983" cy="1371600"/>
          </a:xfrm>
        </p:spPr>
        <p:txBody>
          <a:bodyPr/>
          <a:lstStyle/>
          <a:p>
            <a:r>
              <a:rPr lang="fr-FR" sz="32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SBAS: APPLICATIONS IN AVIATION AND BENEFITS</a:t>
            </a:r>
            <a:endParaRPr lang="fr-SN" sz="32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6EFB16-BDF6-E158-44FA-7C40A6F13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3AEF-B9EF-44F2-9370-74C9324CEE2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1BDBF52-C0D0-AB86-3943-52F6D919DB44}"/>
              </a:ext>
            </a:extLst>
          </p:cNvPr>
          <p:cNvGrpSpPr/>
          <p:nvPr/>
        </p:nvGrpSpPr>
        <p:grpSpPr>
          <a:xfrm>
            <a:off x="770202" y="2182266"/>
            <a:ext cx="5830869" cy="3316443"/>
            <a:chOff x="7100238" y="948125"/>
            <a:chExt cx="6184936" cy="3142926"/>
          </a:xfrm>
        </p:grpSpPr>
        <p:graphicFrame>
          <p:nvGraphicFramePr>
            <p:cNvPr id="6" name="Objet 1">
              <a:extLst>
                <a:ext uri="{FF2B5EF4-FFF2-40B4-BE49-F238E27FC236}">
                  <a16:creationId xmlns:a16="http://schemas.microsoft.com/office/drawing/2014/main" id="{C1C37DA8-6FFF-0631-A3F2-390819B4AC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6945374"/>
                </p:ext>
              </p:extLst>
            </p:nvPr>
          </p:nvGraphicFramePr>
          <p:xfrm>
            <a:off x="7100238" y="985128"/>
            <a:ext cx="6184936" cy="3105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3" imgW="7500149" imgH="4397728" progId="Word.Document.12">
                    <p:embed/>
                  </p:oleObj>
                </mc:Choice>
                <mc:Fallback>
                  <p:oleObj name="Document" r:id="rId3" imgW="7500149" imgH="4397728" progId="Word.Document.12">
                    <p:embed/>
                    <p:pic>
                      <p:nvPicPr>
                        <p:cNvPr id="6" name="Objet 1">
                          <a:extLst>
                            <a:ext uri="{FF2B5EF4-FFF2-40B4-BE49-F238E27FC236}">
                              <a16:creationId xmlns:a16="http://schemas.microsoft.com/office/drawing/2014/main" id="{5DBE6699-EF65-4514-80D7-4695B1185EE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00238" y="985128"/>
                          <a:ext cx="6184936" cy="3105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91681C-B260-F2A6-D8F1-069FE649F07F}"/>
                </a:ext>
              </a:extLst>
            </p:cNvPr>
            <p:cNvSpPr/>
            <p:nvPr/>
          </p:nvSpPr>
          <p:spPr>
            <a:xfrm>
              <a:off x="9094126" y="948125"/>
              <a:ext cx="598271" cy="2845129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7DFE050-B3F7-D109-4216-68FFE7EDF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536" y="1237724"/>
            <a:ext cx="5275262" cy="23672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884A2A-D648-C920-7D55-BCD741EAF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449" y="3683368"/>
            <a:ext cx="3820563" cy="24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03883"/>
      </p:ext>
    </p:extLst>
  </p:cSld>
  <p:clrMapOvr>
    <a:masterClrMapping/>
  </p:clrMapOvr>
</p:sld>
</file>

<file path=ppt/theme/theme1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nt">
  <a:themeElements>
    <a:clrScheme name="CANSO">
      <a:dk1>
        <a:srgbClr val="1D1A36"/>
      </a:dk1>
      <a:lt1>
        <a:srgbClr val="FFFFFF"/>
      </a:lt1>
      <a:dk2>
        <a:srgbClr val="747981"/>
      </a:dk2>
      <a:lt2>
        <a:srgbClr val="E7E6E6"/>
      </a:lt2>
      <a:accent1>
        <a:srgbClr val="38EC9B"/>
      </a:accent1>
      <a:accent2>
        <a:srgbClr val="747981"/>
      </a:accent2>
      <a:accent3>
        <a:srgbClr val="A6A9B3"/>
      </a:accent3>
      <a:accent4>
        <a:srgbClr val="FF00A2"/>
      </a:accent4>
      <a:accent5>
        <a:srgbClr val="7475CA"/>
      </a:accent5>
      <a:accent6>
        <a:srgbClr val="FF7500"/>
      </a:accent6>
      <a:hlink>
        <a:srgbClr val="38EC9B"/>
      </a:hlink>
      <a:folHlink>
        <a:srgbClr val="1D1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Grand écran</PresentationFormat>
  <Paragraphs>181</Paragraphs>
  <Slides>30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Georgia</vt:lpstr>
      <vt:lpstr>Lato</vt:lpstr>
      <vt:lpstr>Montserrat</vt:lpstr>
      <vt:lpstr>Segoe UI</vt:lpstr>
      <vt:lpstr>Segoe UI Light</vt:lpstr>
      <vt:lpstr>Wingdings</vt:lpstr>
      <vt:lpstr>2_Pixel</vt:lpstr>
      <vt:lpstr>Content</vt:lpstr>
      <vt:lpstr>Document</vt:lpstr>
      <vt:lpstr>Présentation PowerPoint</vt:lpstr>
      <vt:lpstr>Présentation PowerPoint</vt:lpstr>
      <vt:lpstr>Présentation PowerPoint</vt:lpstr>
      <vt:lpstr>ABOUT JPO</vt:lpstr>
      <vt:lpstr>ABOUT JPO : OBJECTIVES AND BUSNINESS LINES</vt:lpstr>
      <vt:lpstr>ABOUT JPO : SatNav Africa JPO TEAM</vt:lpstr>
      <vt:lpstr>ABOUT SBAS</vt:lpstr>
      <vt:lpstr>ABOUT SBAS: Brief</vt:lpstr>
      <vt:lpstr>ABOUT SBAS: APPLICATIONS IN AVIATION AND BENEFITS</vt:lpstr>
      <vt:lpstr>ABOUT SBAS: APPLICATIONS IN AVIATION AND BENEFITS</vt:lpstr>
      <vt:lpstr>ABOUT SBAS: APPLICATIONS IN AVIATION AND BENEFITS</vt:lpstr>
      <vt:lpstr>ABOUT SBAS: APPLICATIONS IN AVIATION AND BENEFITS</vt:lpstr>
      <vt:lpstr>ABOUT SBAS: AUGMENTED NAVIGATION FOR AFRICA (ANGA)</vt:lpstr>
      <vt:lpstr>ANGA programme</vt:lpstr>
      <vt:lpstr>Présentation PowerPoint</vt:lpstr>
      <vt:lpstr>Présentation PowerPoint</vt:lpstr>
      <vt:lpstr>ANGA L1 demo service - Field demos</vt:lpstr>
      <vt:lpstr>CONTEXT FOR THE IMPLEMENTATION OF SBAS IN AFRICA</vt:lpstr>
      <vt:lpstr>REQUIREMENTS FOR SBAS PROGRAMME IMPLEMENTATION</vt:lpstr>
      <vt:lpstr>REQUIREMENTS FOR SBAS PROGRAMME IMPLEMENTATION</vt:lpstr>
      <vt:lpstr>REQUIREMENTS FOR SBAS PROGRAMME IMPLEMENTATION</vt:lpstr>
      <vt:lpstr>FRAMEWORK FOR THE CERTIFICATION/SAFETY VERIFICATION</vt:lpstr>
      <vt:lpstr>FRAMEWORK FOR THE CERTIFICATION/SAFETY VERIFICATION</vt:lpstr>
      <vt:lpstr>FRAMEWORK FOR THE CERTIFICATION/SAFETY VERIFICATION</vt:lpstr>
      <vt:lpstr>FRAMEWORK FOR THE CERTIFICATION/SAFETY VERIFICATION</vt:lpstr>
      <vt:lpstr>FRAMEWORK FOR THE CERTIFICATION/SAFETY VERIFICATION</vt:lpstr>
      <vt:lpstr>CHALLENGES</vt:lpstr>
      <vt:lpstr>CONCLUSION</vt:lpstr>
      <vt:lpstr>WAY FORWARD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Benefits of SBAS in the Aviation Sector</dc:title>
  <dc:creator>BOUKARY M Moustapha</dc:creator>
  <cp:lastModifiedBy>BOUKARY MALAM Moustapha</cp:lastModifiedBy>
  <cp:revision>311</cp:revision>
  <dcterms:created xsi:type="dcterms:W3CDTF">2023-05-17T08:12:56Z</dcterms:created>
  <dcterms:modified xsi:type="dcterms:W3CDTF">2024-05-10T10:53:40Z</dcterms:modified>
</cp:coreProperties>
</file>