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85" r:id="rId7"/>
    <p:sldId id="261" r:id="rId8"/>
    <p:sldId id="286" r:id="rId9"/>
    <p:sldId id="287" r:id="rId10"/>
    <p:sldId id="288" r:id="rId11"/>
    <p:sldId id="262" r:id="rId12"/>
    <p:sldId id="289" r:id="rId13"/>
    <p:sldId id="290" r:id="rId14"/>
    <p:sldId id="263" r:id="rId15"/>
    <p:sldId id="264" r:id="rId16"/>
    <p:sldId id="291" r:id="rId17"/>
  </p:sldIdLst>
  <p:sldSz cx="12192000" cy="6858000"/>
  <p:notesSz cx="6858000" cy="9144000"/>
  <p:embeddedFontLst>
    <p:embeddedFont>
      <p:font typeface="Roboto" panose="020B0604020202020204" charset="0"/>
      <p:regular r:id="rId19"/>
      <p:bold r:id="rId20"/>
      <p:italic r:id="rId21"/>
      <p:boldItalic r:id="rId22"/>
    </p:embeddedFont>
    <p:embeddedFont>
      <p:font typeface="Century Gothic" panose="020B0502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4" y="-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08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262314d93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d262314d9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262314d93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d262314d9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d262314d93_0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2d262314d9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262314d9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2d262314d9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262314d93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d262314d9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d262314d93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2d262314d9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262314d93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g2d262314d9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d262314d9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g2d262314d9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262314d93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2d262314d9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8498"/>
            <a:ext cx="12192000" cy="689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498"/>
            <a:ext cx="12192000" cy="68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2" y="6176963"/>
            <a:ext cx="12184738" cy="67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498"/>
            <a:ext cx="12192000" cy="68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2" y="6176963"/>
            <a:ext cx="12184738" cy="67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4" name="Google Shape;3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498"/>
            <a:ext cx="12192000" cy="68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2" y="6176963"/>
            <a:ext cx="12184738" cy="67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498"/>
            <a:ext cx="12192000" cy="68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2" y="6176963"/>
            <a:ext cx="12184738" cy="67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498"/>
            <a:ext cx="12192000" cy="68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2" y="6176963"/>
            <a:ext cx="12184738" cy="67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498"/>
            <a:ext cx="12192000" cy="68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2" y="6176963"/>
            <a:ext cx="12184738" cy="67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57" name="Google Shape;5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498"/>
            <a:ext cx="12192000" cy="689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2" y="6176963"/>
            <a:ext cx="12184738" cy="671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498"/>
            <a:ext cx="12192000" cy="689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ctrTitle"/>
          </p:nvPr>
        </p:nvSpPr>
        <p:spPr>
          <a:xfrm>
            <a:off x="2442350" y="309597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</a:pPr>
            <a:r>
              <a:rPr lang="en-US" sz="4200" b="1" dirty="0" smtClean="0">
                <a:latin typeface="Century Gothic"/>
                <a:ea typeface="Century Gothic"/>
                <a:cs typeface="Century Gothic"/>
                <a:sym typeface="Century Gothic"/>
              </a:rPr>
              <a:t>THE RPAS SAGA</a:t>
            </a:r>
            <a:r>
              <a:rPr lang="en-US" sz="4200" dirty="0" smtClean="0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US" sz="4200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Where we were? </a:t>
            </a:r>
            <a:br>
              <a:rPr lang="en-US" sz="2400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Where are we?</a:t>
            </a:r>
            <a:br>
              <a:rPr lang="en-US" sz="2400" dirty="0" smtClean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400" dirty="0" smtClean="0">
                <a:latin typeface="Century Gothic"/>
                <a:ea typeface="Century Gothic"/>
                <a:cs typeface="Century Gothic"/>
                <a:sym typeface="Century Gothic"/>
              </a:rPr>
              <a:t>Where are we going?</a:t>
            </a:r>
            <a:endParaRPr sz="2400" dirty="0"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1055440" y="5373216"/>
            <a:ext cx="6552728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700" b="1" dirty="0"/>
              <a:t>Name of </a:t>
            </a:r>
            <a:r>
              <a:rPr lang="en-US" sz="2700" b="1" dirty="0" smtClean="0"/>
              <a:t>Presenter:</a:t>
            </a:r>
            <a:r>
              <a:rPr lang="en-US" sz="2700" dirty="0"/>
              <a:t>	</a:t>
            </a:r>
            <a:r>
              <a:rPr lang="en-US" sz="2700" dirty="0" smtClean="0"/>
              <a:t>Ibrahim Abdallah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700" dirty="0"/>
              <a:t> </a:t>
            </a:r>
            <a:r>
              <a:rPr lang="en-US" sz="2700" dirty="0" smtClean="0"/>
              <a:t>                                   	RPAS Inspector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700" dirty="0" smtClean="0"/>
              <a:t>                                    	Tanzania CAA</a:t>
            </a:r>
            <a:endParaRPr sz="27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CAA\RPA Inspector\Designs\TCAA Logo\LOGO TC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548680"/>
            <a:ext cx="2107207" cy="13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368" y="83671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 panose="020B0502020202020204" pitchFamily="34" charset="0"/>
              </a:rPr>
              <a:t>Back to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8198" name="Picture 6" descr="C:\Users\User\OneDrive\Desktop\New folder\png-transparent-naas-badge-medal-ribbon-1st-emblem-ribbon-medal-thumbnail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22" y="2204864"/>
            <a:ext cx="1822604" cy="233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99656" y="2348880"/>
            <a:ext cx="84249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RPAS Card License with (Verification, Ratings)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Application through Sofia PEL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RPAS PEL TGMs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RPAS License Exams through the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RPAS ATO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9456" y="5877271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PEL Office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27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CAA\RPA Inspector\Designs\TCAA Logo\LOGO TC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548680"/>
            <a:ext cx="2107207" cy="13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368" y="83671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 panose="020B0502020202020204" pitchFamily="34" charset="0"/>
              </a:rPr>
              <a:t>Back to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7728" y="1988840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Civil Aviation Training 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1 training organization in Certification Phase 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1 training organization in Certification Phase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1 training organization expecting to start certification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9456" y="5877271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Approved Training Organization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8199" name="Picture 7" descr="C:\Users\User\OneDrive\Desktop\New folder\android-chrome-512x5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25" y="2132856"/>
            <a:ext cx="2080231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CAA\RPA Inspector\Designs\TCAA Logo\LOGO TC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548680"/>
            <a:ext cx="2107207" cy="13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368" y="83671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entury Gothic" panose="020B0502020202020204" pitchFamily="34" charset="0"/>
              </a:rPr>
              <a:t>Back to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7728" y="1988840"/>
            <a:ext cx="79928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RPAS Register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Operator Register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RPAS Operation Notifications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RPAS Permits (Operations, Import and Export)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De-registration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Others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99456" y="5877271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anose="020B0502020202020204" pitchFamily="34" charset="0"/>
              </a:rPr>
              <a:t>RPAS Permit Management System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pic>
        <p:nvPicPr>
          <p:cNvPr id="9218" name="Picture 2" descr="C:\Users\User\OneDrive\Desktop\New folder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54" y="2276872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1055440" y="1196752"/>
            <a:ext cx="878497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5400" dirty="0"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US" sz="5400" dirty="0" smtClean="0">
                <a:latin typeface="Century Gothic"/>
                <a:ea typeface="Century Gothic"/>
                <a:cs typeface="Century Gothic"/>
                <a:sym typeface="Century Gothic"/>
              </a:rPr>
              <a:t>are we going?</a:t>
            </a:r>
            <a:endParaRPr sz="5400" dirty="0"/>
          </a:p>
        </p:txBody>
      </p:sp>
      <p:pic>
        <p:nvPicPr>
          <p:cNvPr id="10242" name="Picture 2" descr="C:\Users\User\OneDrive\Desktop\New folder\image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2348880"/>
            <a:ext cx="3400772" cy="340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OneDrive\Desktop\New folder\Screenshot 2024-05-14 0909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1484784"/>
            <a:ext cx="5358598" cy="3432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OneDrive\Desktop\New folder\png-clipart-integral-computer-software-rational-software-system-integration-software-as-a-service-carrying-tools-miscellaneous-computer-program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54" y="2780928"/>
            <a:ext cx="2779106" cy="185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096021">
            <a:off x="1589308" y="3653102"/>
            <a:ext cx="243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Integration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3512" y="1484784"/>
            <a:ext cx="1897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Century Gothic" panose="020B0502020202020204" pitchFamily="34" charset="0"/>
              </a:rPr>
              <a:t>ROC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er\OneDrive\Desktop\New folder\icao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9" y="105273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7465" y="2348880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Adoption of Annex 6 Part IV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entury Gothic" panose="020B0502020202020204" pitchFamily="34" charset="0"/>
              </a:rPr>
              <a:t>Amendment 110 to Annex 8 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01809" y="1390241"/>
            <a:ext cx="7767254" cy="4351338"/>
            <a:chOff x="2001809" y="1390241"/>
            <a:chExt cx="7767254" cy="4351338"/>
          </a:xfrm>
        </p:grpSpPr>
        <p:pic>
          <p:nvPicPr>
            <p:cNvPr id="5" name="Picture 2" descr="C:\Users\User\Desktop\TCAA\Monday Presentations\Work Life Balance\img\5d043840a6eac4e1d56a945e5748b22e-thank-you-badge-sticker-by-vexel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042" y="1390241"/>
              <a:ext cx="4025021" cy="435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User\Desktop\images (1)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809" y="1390241"/>
              <a:ext cx="3633591" cy="435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04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1055440" y="1196752"/>
            <a:ext cx="62646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5400" dirty="0">
                <a:latin typeface="Century Gothic"/>
                <a:ea typeface="Century Gothic"/>
                <a:cs typeface="Century Gothic"/>
                <a:sym typeface="Century Gothic"/>
              </a:rPr>
              <a:t>Where we were?</a:t>
            </a:r>
            <a:endParaRPr sz="5400" dirty="0"/>
          </a:p>
        </p:txBody>
      </p:sp>
      <p:pic>
        <p:nvPicPr>
          <p:cNvPr id="1027" name="Picture 3" descr="C:\Users\User\OneDrive\Desktop\New folder\png-transparent-asking-question-illustrati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132856"/>
            <a:ext cx="4464496" cy="40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OneDrive\Desktop\New folder\Hand-drawn-down-arrow-Vector-PNG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74" y="1844824"/>
            <a:ext cx="2425452" cy="242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OneDrive\Desktop\New folder\506488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68408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44072" y="392143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ICAO Circular 328 </a:t>
            </a:r>
            <a:r>
              <a:rPr lang="en-US" sz="3200" dirty="0" smtClean="0">
                <a:latin typeface="Century Gothic" panose="020B0502020202020204" pitchFamily="34" charset="0"/>
              </a:rPr>
              <a:t>#2011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7808" y="1340768"/>
            <a:ext cx="4464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TCAA RPAS Circular</a:t>
            </a:r>
          </a:p>
          <a:p>
            <a:r>
              <a:rPr lang="en-US" sz="3200" dirty="0" smtClean="0">
                <a:latin typeface="Century Gothic" panose="020B0502020202020204" pitchFamily="34" charset="0"/>
              </a:rPr>
              <a:t>January </a:t>
            </a:r>
            <a:r>
              <a:rPr lang="en-US" sz="3200" dirty="0">
                <a:latin typeface="Century Gothic" panose="020B0502020202020204" pitchFamily="34" charset="0"/>
              </a:rPr>
              <a:t>2017 </a:t>
            </a:r>
            <a:r>
              <a:rPr lang="en-US" sz="3200" dirty="0" smtClean="0">
                <a:latin typeface="Century Gothic" panose="020B0502020202020204" pitchFamily="34" charset="0"/>
              </a:rPr>
              <a:t>#2017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OneDrive\Desktop\New folder\png-transparent-creativity-social-group-standing-business-team-collaboration-public-speaking-communication-businesspers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3" y="764704"/>
            <a:ext cx="6291704" cy="370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00056" y="980728"/>
            <a:ext cx="3194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14</a:t>
            </a:r>
            <a:r>
              <a:rPr lang="en-US" sz="4000" baseline="30000" dirty="0">
                <a:latin typeface="Century Gothic" panose="020B0502020202020204" pitchFamily="34" charset="0"/>
              </a:rPr>
              <a:t>th</a:t>
            </a:r>
            <a:r>
              <a:rPr lang="en-US" sz="4000" dirty="0">
                <a:latin typeface="Century Gothic" panose="020B0502020202020204" pitchFamily="34" charset="0"/>
              </a:rPr>
              <a:t> December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064" y="3141086"/>
            <a:ext cx="46345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the</a:t>
            </a:r>
            <a:r>
              <a:rPr lang="en-US" sz="4000" dirty="0">
                <a:latin typeface="Century Gothic" panose="020B0502020202020204" pitchFamily="34" charset="0"/>
              </a:rPr>
              <a:t> </a:t>
            </a:r>
            <a:r>
              <a:rPr lang="en-US" sz="4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Civil Aviation (Remotely Piloted Aircraft Systems) Regulations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511085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www.tcaa.go.tz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OneDrive\Desktop\New folder\Amendments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67" y="980728"/>
            <a:ext cx="6221437" cy="305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03512" y="4435607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 panose="020B0502020202020204" pitchFamily="34" charset="0"/>
              </a:rPr>
              <a:t>2020</a:t>
            </a:r>
            <a:endParaRPr lang="en-US" sz="72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8248" y="4435606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entury Gothic" panose="020B0502020202020204" pitchFamily="34" charset="0"/>
              </a:rPr>
              <a:t>2023</a:t>
            </a:r>
            <a:endParaRPr lang="en-US" sz="7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1055440" y="1196752"/>
            <a:ext cx="626469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en-US" sz="5400" dirty="0">
                <a:latin typeface="Century Gothic"/>
                <a:ea typeface="Century Gothic"/>
                <a:cs typeface="Century Gothic"/>
                <a:sym typeface="Century Gothic"/>
              </a:rPr>
              <a:t>Where </a:t>
            </a:r>
            <a:r>
              <a:rPr lang="en-US" sz="5400" dirty="0" smtClean="0">
                <a:latin typeface="Century Gothic"/>
                <a:ea typeface="Century Gothic"/>
                <a:cs typeface="Century Gothic"/>
                <a:sym typeface="Century Gothic"/>
              </a:rPr>
              <a:t>are we?</a:t>
            </a:r>
            <a:endParaRPr sz="5400" dirty="0"/>
          </a:p>
        </p:txBody>
      </p:sp>
      <p:pic>
        <p:nvPicPr>
          <p:cNvPr id="5122" name="Picture 2" descr="C:\Users\User\OneDrive\Desktop\New folder\png-transparent-punctuation-sentence-question-mark-letter-world-teachers-day-text-smiley-questi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2348880"/>
            <a:ext cx="6287565" cy="384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1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lang="en-US" sz="4000" dirty="0" smtClean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Remarkable Case Studies</a:t>
            </a:r>
            <a:endParaRPr sz="4700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" name="Picture 3" descr="C:\Users\User\Desktop\smz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772816"/>
            <a:ext cx="1929539" cy="11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OneDrive\Desktop\New folder\stone-town-aeri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229" y="1401786"/>
            <a:ext cx="6374482" cy="4536504"/>
          </a:xfrm>
          <a:prstGeom prst="roundRect">
            <a:avLst>
              <a:gd name="adj" fmla="val 16667"/>
            </a:avLst>
          </a:prstGeom>
          <a:ln w="38100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Untitled-design-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263441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esktop\Untitled-desig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4132756"/>
            <a:ext cx="2000815" cy="17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9456" y="596039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Zanzibar Mapping Initiative</a:t>
            </a:r>
            <a:endParaRPr lang="en-US" sz="32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lang="en-US" sz="4000" dirty="0" smtClean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Remarkable Case Studies</a:t>
            </a:r>
            <a:endParaRPr sz="4700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9456" y="5960394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Zanzibar Malaria Elimination Programme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C:\Users\User\Desktop\300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890" y="1412775"/>
            <a:ext cx="6475734" cy="4485805"/>
          </a:xfrm>
          <a:prstGeom prst="roundRect">
            <a:avLst>
              <a:gd name="adj" fmla="val 16667"/>
            </a:avLst>
          </a:prstGeom>
          <a:ln w="28575"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User\Desktop\300px-Coat_of_arms_of_Tanzani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772816"/>
            <a:ext cx="1071848" cy="119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smz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1772816"/>
            <a:ext cx="1790701" cy="10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png-transparent-osmo-mavic-pro-car-phantom-dji-car-blue-angle-tex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553" y="3680277"/>
            <a:ext cx="1503654" cy="92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User\Desktop\Tanzania_title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680277"/>
            <a:ext cx="1790701" cy="85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User\Desktop\radboud-universit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458" y="4641734"/>
            <a:ext cx="2344395" cy="129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117475" algn="l" rtl="0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</a:pPr>
            <a:r>
              <a:rPr lang="en-US" sz="4000" dirty="0" smtClean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Remarkable Case Studies</a:t>
            </a:r>
            <a:endParaRPr sz="4700" dirty="0"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D0D0D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3712" y="5945288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entury Gothic" panose="020B0502020202020204" pitchFamily="34" charset="0"/>
              </a:rPr>
              <a:t>Lake Victoria Challenge</a:t>
            </a:r>
            <a:endParaRPr lang="en-US" sz="3200" dirty="0">
              <a:latin typeface="Century Gothic" panose="020B0502020202020204" pitchFamily="34" charset="0"/>
            </a:endParaRPr>
          </a:p>
        </p:txBody>
      </p:sp>
      <p:pic>
        <p:nvPicPr>
          <p:cNvPr id="7171" name="Picture 3" descr="C:\Users\User\OneDrive\Desktop\New folder\2nd-attempt_DJI_0024_SMOL-scaled-uai-1032x5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484784"/>
            <a:ext cx="7992888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8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2768</TotalTime>
  <Words>164</Words>
  <Application>Microsoft Office PowerPoint</Application>
  <PresentationFormat>Custom</PresentationFormat>
  <Paragraphs>49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Roboto</vt:lpstr>
      <vt:lpstr>Noto Sans Symbols</vt:lpstr>
      <vt:lpstr>Century Gothic</vt:lpstr>
      <vt:lpstr>Calibri</vt:lpstr>
      <vt:lpstr>Office Theme</vt:lpstr>
      <vt:lpstr>THE RPAS SAGA Where we were?  Where are we? Where are we going?</vt:lpstr>
      <vt:lpstr>Where we were?</vt:lpstr>
      <vt:lpstr>PowerPoint Presentation</vt:lpstr>
      <vt:lpstr>PowerPoint Presentation</vt:lpstr>
      <vt:lpstr>PowerPoint Presentation</vt:lpstr>
      <vt:lpstr>Where are we?</vt:lpstr>
      <vt:lpstr>Remarkable Case Studies</vt:lpstr>
      <vt:lpstr>Remarkable Case Studies</vt:lpstr>
      <vt:lpstr>Remarkable Case Studies</vt:lpstr>
      <vt:lpstr>PowerPoint Presentation</vt:lpstr>
      <vt:lpstr>PowerPoint Presentation</vt:lpstr>
      <vt:lpstr>PowerPoint Presentation</vt:lpstr>
      <vt:lpstr>Where are we going?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information sharing: Contribution to SSP development</dc:title>
  <cp:lastModifiedBy>Ibrahim Ahmad</cp:lastModifiedBy>
  <cp:revision>22</cp:revision>
  <dcterms:modified xsi:type="dcterms:W3CDTF">2024-05-16T05:56:18Z</dcterms:modified>
</cp:coreProperties>
</file>