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257" r:id="rId3"/>
    <p:sldId id="269" r:id="rId4"/>
    <p:sldId id="276" r:id="rId5"/>
    <p:sldId id="278" r:id="rId6"/>
    <p:sldId id="277" r:id="rId7"/>
    <p:sldId id="274" r:id="rId8"/>
    <p:sldId id="270" r:id="rId9"/>
    <p:sldId id="259" r:id="rId10"/>
    <p:sldId id="273" r:id="rId11"/>
    <p:sldId id="271" r:id="rId12"/>
    <p:sldId id="279" r:id="rId13"/>
    <p:sldId id="272" r:id="rId14"/>
    <p:sldId id="281" r:id="rId15"/>
    <p:sldId id="280" r:id="rId16"/>
    <p:sldId id="264" r:id="rId17"/>
    <p:sldId id="268" r:id="rId18"/>
    <p:sldId id="283" r:id="rId19"/>
    <p:sldId id="284" r:id="rId20"/>
    <p:sldId id="285" r:id="rId21"/>
    <p:sldId id="287" r:id="rId22"/>
    <p:sldId id="288" r:id="rId23"/>
    <p:sldId id="289" r:id="rId24"/>
    <p:sldId id="290" r:id="rId25"/>
    <p:sldId id="291" r:id="rId26"/>
    <p:sldId id="292" r:id="rId27"/>
    <p:sldId id="293" r:id="rId28"/>
    <p:sldId id="294" r:id="rId29"/>
    <p:sldId id="26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ta Kabanyana" initials="RK" lastIdx="4" clrIdx="0">
    <p:extLst>
      <p:ext uri="{19B8F6BF-5375-455C-9EA6-DF929625EA0E}">
        <p15:presenceInfo xmlns:p15="http://schemas.microsoft.com/office/powerpoint/2012/main" userId="S-1-5-21-1824916421-2710490937-2784449013-11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1" d="100"/>
          <a:sy n="81" d="100"/>
        </p:scale>
        <p:origin x="108"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60D94D3-AA13-4937-BA22-08D6D149B10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CASSOA Logo</a:t>
            </a:r>
          </a:p>
        </p:txBody>
      </p:sp>
      <p:sp>
        <p:nvSpPr>
          <p:cNvPr id="3" name="Date Placeholder 2">
            <a:extLst>
              <a:ext uri="{FF2B5EF4-FFF2-40B4-BE49-F238E27FC236}">
                <a16:creationId xmlns:a16="http://schemas.microsoft.com/office/drawing/2014/main" id="{9254C31E-3A93-4C2C-A83C-44BCF92FA2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C32E92-AA4F-424B-8C3D-028068C6EB55}" type="datetimeFigureOut">
              <a:rPr lang="en-US" smtClean="0"/>
              <a:t>5/15/2024</a:t>
            </a:fld>
            <a:endParaRPr lang="en-US"/>
          </a:p>
        </p:txBody>
      </p:sp>
      <p:sp>
        <p:nvSpPr>
          <p:cNvPr id="4" name="Footer Placeholder 3">
            <a:extLst>
              <a:ext uri="{FF2B5EF4-FFF2-40B4-BE49-F238E27FC236}">
                <a16:creationId xmlns:a16="http://schemas.microsoft.com/office/drawing/2014/main" id="{FB6079EB-3E7D-436C-9B79-55DE41945A8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26E781E-4815-4B49-BC7B-3E49B0DA19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5CED05-4EF4-428C-A2C2-3728B3DCA32C}" type="slidenum">
              <a:rPr lang="en-US" smtClean="0"/>
              <a:t>‹#›</a:t>
            </a:fld>
            <a:endParaRPr lang="en-US"/>
          </a:p>
        </p:txBody>
      </p:sp>
    </p:spTree>
    <p:extLst>
      <p:ext uri="{BB962C8B-B14F-4D97-AF65-F5344CB8AC3E}">
        <p14:creationId xmlns:p14="http://schemas.microsoft.com/office/powerpoint/2010/main" val="2959458021"/>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CASSOA Logo</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201C18-534B-472E-BA62-5DA4D569D462}" type="datetimeFigureOut">
              <a:rPr lang="en-US" smtClean="0"/>
              <a:t>5/15/2024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4D6EA7-B7F3-4CB9-9038-3C02DACDE828}" type="slidenum">
              <a:rPr lang="en-US" smtClean="0"/>
              <a:t>‹#›</a:t>
            </a:fld>
            <a:endParaRPr lang="en-US"/>
          </a:p>
        </p:txBody>
      </p:sp>
    </p:spTree>
    <p:extLst>
      <p:ext uri="{BB962C8B-B14F-4D97-AF65-F5344CB8AC3E}">
        <p14:creationId xmlns:p14="http://schemas.microsoft.com/office/powerpoint/2010/main" val="3110627472"/>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3E8A3-B98E-4B39-AC9F-805B9E8659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4583CF2-B77B-4B7E-A4B9-6343FD1ADB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12DE0E3D-CEF4-4FB3-AF7F-9E1BC21FADE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872379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F30F5-D94C-4119-A065-09D4748FFF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DAA622-A6A2-4438-8C23-B360FD14A2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BD049AFB-BCDF-474E-A170-B7D783418F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98"/>
            <a:ext cx="12192000" cy="689536"/>
          </a:xfrm>
          <a:prstGeom prst="rect">
            <a:avLst/>
          </a:prstGeom>
        </p:spPr>
      </p:pic>
    </p:spTree>
    <p:extLst>
      <p:ext uri="{BB962C8B-B14F-4D97-AF65-F5344CB8AC3E}">
        <p14:creationId xmlns:p14="http://schemas.microsoft.com/office/powerpoint/2010/main" val="3362317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9C24A6-9B71-4D30-976F-9D75E574504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4F1EEAF-6470-4DB8-A38D-506171A41E9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E9B10E-A004-4A37-9FB2-62917605700C}"/>
              </a:ext>
            </a:extLst>
          </p:cNvPr>
          <p:cNvSpPr>
            <a:spLocks noGrp="1"/>
          </p:cNvSpPr>
          <p:nvPr>
            <p:ph type="dt" sz="half" idx="10"/>
          </p:nvPr>
        </p:nvSpPr>
        <p:spPr>
          <a:xfrm>
            <a:off x="838200" y="6356350"/>
            <a:ext cx="2743200" cy="365125"/>
          </a:xfrm>
          <a:prstGeom prst="rect">
            <a:avLst/>
          </a:prstGeom>
        </p:spPr>
        <p:txBody>
          <a:bodyPr/>
          <a:lstStyle/>
          <a:p>
            <a:fld id="{ED490A99-A3B1-4760-AB28-793746F5B956}" type="datetimeFigureOut">
              <a:rPr lang="en-US" smtClean="0"/>
              <a:t>5/15/2024</a:t>
            </a:fld>
            <a:endParaRPr lang="en-US"/>
          </a:p>
        </p:txBody>
      </p:sp>
      <p:sp>
        <p:nvSpPr>
          <p:cNvPr id="5" name="Footer Placeholder 4">
            <a:extLst>
              <a:ext uri="{FF2B5EF4-FFF2-40B4-BE49-F238E27FC236}">
                <a16:creationId xmlns:a16="http://schemas.microsoft.com/office/drawing/2014/main" id="{EC568EEC-5C6D-4B3F-8CEC-2EB2583D6A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6E05D8-D1BE-4624-8281-B41CD9090D45}"/>
              </a:ext>
            </a:extLst>
          </p:cNvPr>
          <p:cNvSpPr>
            <a:spLocks noGrp="1"/>
          </p:cNvSpPr>
          <p:nvPr>
            <p:ph type="sldNum" sz="quarter" idx="12"/>
          </p:nvPr>
        </p:nvSpPr>
        <p:spPr>
          <a:xfrm>
            <a:off x="8610600" y="6356350"/>
            <a:ext cx="2743200" cy="365125"/>
          </a:xfrm>
          <a:prstGeom prst="rect">
            <a:avLst/>
          </a:prstGeom>
        </p:spPr>
        <p:txBody>
          <a:bodyPr/>
          <a:lstStyle/>
          <a:p>
            <a:fld id="{A2CBE1A8-24E1-4897-BEF9-BC4CDFB96F98}" type="slidenum">
              <a:rPr lang="en-US" smtClean="0"/>
              <a:t>‹#›</a:t>
            </a:fld>
            <a:endParaRPr lang="en-US"/>
          </a:p>
        </p:txBody>
      </p:sp>
      <p:pic>
        <p:nvPicPr>
          <p:cNvPr id="7" name="Picture 6">
            <a:extLst>
              <a:ext uri="{FF2B5EF4-FFF2-40B4-BE49-F238E27FC236}">
                <a16:creationId xmlns:a16="http://schemas.microsoft.com/office/drawing/2014/main" id="{0BE11086-3688-46B6-B1A7-3E4FA7C592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98"/>
            <a:ext cx="12192000" cy="689536"/>
          </a:xfrm>
          <a:prstGeom prst="rect">
            <a:avLst/>
          </a:prstGeom>
        </p:spPr>
      </p:pic>
    </p:spTree>
    <p:extLst>
      <p:ext uri="{BB962C8B-B14F-4D97-AF65-F5344CB8AC3E}">
        <p14:creationId xmlns:p14="http://schemas.microsoft.com/office/powerpoint/2010/main" val="1757784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15F17-DFD7-46F5-B68E-92F3E23808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803A59-4855-4E81-B435-7E28B6D703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F257AB99-5562-4230-82E7-F5B3C9A6E1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98"/>
            <a:ext cx="12192000" cy="689536"/>
          </a:xfrm>
          <a:prstGeom prst="rect">
            <a:avLst/>
          </a:prstGeom>
        </p:spPr>
      </p:pic>
      <p:pic>
        <p:nvPicPr>
          <p:cNvPr id="11" name="Picture 10">
            <a:extLst>
              <a:ext uri="{FF2B5EF4-FFF2-40B4-BE49-F238E27FC236}">
                <a16:creationId xmlns:a16="http://schemas.microsoft.com/office/drawing/2014/main" id="{B5FBD46E-E855-47D5-B5F7-1A4F372FD68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62" y="6176963"/>
            <a:ext cx="12184738" cy="671858"/>
          </a:xfrm>
          <a:prstGeom prst="rect">
            <a:avLst/>
          </a:prstGeom>
        </p:spPr>
      </p:pic>
    </p:spTree>
    <p:extLst>
      <p:ext uri="{BB962C8B-B14F-4D97-AF65-F5344CB8AC3E}">
        <p14:creationId xmlns:p14="http://schemas.microsoft.com/office/powerpoint/2010/main" val="1482269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86FFE-1E3E-4E5D-87A4-F36BA377B7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0A419D6-5255-49C8-B7DC-59D5AC2F81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a:extLst>
              <a:ext uri="{FF2B5EF4-FFF2-40B4-BE49-F238E27FC236}">
                <a16:creationId xmlns:a16="http://schemas.microsoft.com/office/drawing/2014/main" id="{E6374724-B6BC-4293-9E3F-7C881AC6D8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98"/>
            <a:ext cx="12192000" cy="689536"/>
          </a:xfrm>
          <a:prstGeom prst="rect">
            <a:avLst/>
          </a:prstGeom>
        </p:spPr>
      </p:pic>
      <p:pic>
        <p:nvPicPr>
          <p:cNvPr id="9" name="Picture 8">
            <a:extLst>
              <a:ext uri="{FF2B5EF4-FFF2-40B4-BE49-F238E27FC236}">
                <a16:creationId xmlns:a16="http://schemas.microsoft.com/office/drawing/2014/main" id="{8D88BEC9-EEA0-47FF-8C74-DD2C035C901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62" y="6176963"/>
            <a:ext cx="12184738" cy="671858"/>
          </a:xfrm>
          <a:prstGeom prst="rect">
            <a:avLst/>
          </a:prstGeom>
        </p:spPr>
      </p:pic>
    </p:spTree>
    <p:extLst>
      <p:ext uri="{BB962C8B-B14F-4D97-AF65-F5344CB8AC3E}">
        <p14:creationId xmlns:p14="http://schemas.microsoft.com/office/powerpoint/2010/main" val="2697065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724B5-0DE4-4B4C-BC15-0350369D80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E764C5-6660-43F7-A440-A5D251074E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048588-EBE0-4306-9776-478479C2DE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4CAC9C51-425B-48C1-BBD2-580556EF58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98"/>
            <a:ext cx="12192000" cy="689536"/>
          </a:xfrm>
          <a:prstGeom prst="rect">
            <a:avLst/>
          </a:prstGeom>
        </p:spPr>
      </p:pic>
      <p:pic>
        <p:nvPicPr>
          <p:cNvPr id="10" name="Picture 9">
            <a:extLst>
              <a:ext uri="{FF2B5EF4-FFF2-40B4-BE49-F238E27FC236}">
                <a16:creationId xmlns:a16="http://schemas.microsoft.com/office/drawing/2014/main" id="{81FDB1F0-DE55-44FB-968E-51024E7354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62" y="6176963"/>
            <a:ext cx="12184738" cy="671858"/>
          </a:xfrm>
          <a:prstGeom prst="rect">
            <a:avLst/>
          </a:prstGeom>
        </p:spPr>
      </p:pic>
    </p:spTree>
    <p:extLst>
      <p:ext uri="{BB962C8B-B14F-4D97-AF65-F5344CB8AC3E}">
        <p14:creationId xmlns:p14="http://schemas.microsoft.com/office/powerpoint/2010/main" val="1972348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9DB1F-2ED1-4804-871D-58EEB0EC027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805AAA7-AB6D-4059-A832-805E115B0B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FE1619-8CB7-41E2-A8BE-C25F4A8A1C2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D0F355-4A80-4B7F-AF7B-446FD23298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4FE8B5-8A49-4E75-8214-D5912807F06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id="{7BCF412B-452E-4509-B017-930619EF79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98"/>
            <a:ext cx="12192000" cy="689536"/>
          </a:xfrm>
          <a:prstGeom prst="rect">
            <a:avLst/>
          </a:prstGeom>
        </p:spPr>
      </p:pic>
      <p:pic>
        <p:nvPicPr>
          <p:cNvPr id="12" name="Picture 11">
            <a:extLst>
              <a:ext uri="{FF2B5EF4-FFF2-40B4-BE49-F238E27FC236}">
                <a16:creationId xmlns:a16="http://schemas.microsoft.com/office/drawing/2014/main" id="{5311870D-A5B1-41E2-A9AA-44FB9787F61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62" y="6176963"/>
            <a:ext cx="12184738" cy="671858"/>
          </a:xfrm>
          <a:prstGeom prst="rect">
            <a:avLst/>
          </a:prstGeom>
        </p:spPr>
      </p:pic>
    </p:spTree>
    <p:extLst>
      <p:ext uri="{BB962C8B-B14F-4D97-AF65-F5344CB8AC3E}">
        <p14:creationId xmlns:p14="http://schemas.microsoft.com/office/powerpoint/2010/main" val="650209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39679-2463-4780-9995-28B616399C5E}"/>
              </a:ext>
            </a:extLst>
          </p:cNvPr>
          <p:cNvSpPr>
            <a:spLocks noGrp="1"/>
          </p:cNvSpPr>
          <p:nvPr>
            <p:ph type="title"/>
          </p:nvPr>
        </p:nvSpPr>
        <p:spPr/>
        <p:txBody>
          <a:bodyPr/>
          <a:lstStyle/>
          <a:p>
            <a:r>
              <a:rPr lang="en-US"/>
              <a:t>Click to edit Master title style</a:t>
            </a:r>
          </a:p>
        </p:txBody>
      </p:sp>
      <p:pic>
        <p:nvPicPr>
          <p:cNvPr id="7" name="Picture 6">
            <a:extLst>
              <a:ext uri="{FF2B5EF4-FFF2-40B4-BE49-F238E27FC236}">
                <a16:creationId xmlns:a16="http://schemas.microsoft.com/office/drawing/2014/main" id="{8A6316BF-454A-4B8F-87DD-F88F30B33D0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8498"/>
            <a:ext cx="12192000" cy="689536"/>
          </a:xfrm>
          <a:prstGeom prst="rect">
            <a:avLst/>
          </a:prstGeom>
        </p:spPr>
      </p:pic>
    </p:spTree>
    <p:extLst>
      <p:ext uri="{BB962C8B-B14F-4D97-AF65-F5344CB8AC3E}">
        <p14:creationId xmlns:p14="http://schemas.microsoft.com/office/powerpoint/2010/main" val="4146757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51C9EA9-A224-47FB-AECB-37DCE5A51E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98"/>
            <a:ext cx="12192000" cy="689536"/>
          </a:xfrm>
          <a:prstGeom prst="rect">
            <a:avLst/>
          </a:prstGeom>
        </p:spPr>
      </p:pic>
      <p:pic>
        <p:nvPicPr>
          <p:cNvPr id="7" name="Picture 6">
            <a:extLst>
              <a:ext uri="{FF2B5EF4-FFF2-40B4-BE49-F238E27FC236}">
                <a16:creationId xmlns:a16="http://schemas.microsoft.com/office/drawing/2014/main" id="{EB5E43B2-C607-4161-8874-AEFC0E05DD3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62" y="6176963"/>
            <a:ext cx="12184738" cy="671858"/>
          </a:xfrm>
          <a:prstGeom prst="rect">
            <a:avLst/>
          </a:prstGeom>
        </p:spPr>
      </p:pic>
    </p:spTree>
    <p:extLst>
      <p:ext uri="{BB962C8B-B14F-4D97-AF65-F5344CB8AC3E}">
        <p14:creationId xmlns:p14="http://schemas.microsoft.com/office/powerpoint/2010/main" val="4087236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009-3023-4072-AAA7-48A6324773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FFB3AA2-A9F1-49B8-9A94-6080E261DB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90DF74-FD1D-4B97-9B56-403145A7C4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a:extLst>
              <a:ext uri="{FF2B5EF4-FFF2-40B4-BE49-F238E27FC236}">
                <a16:creationId xmlns:a16="http://schemas.microsoft.com/office/drawing/2014/main" id="{5086DD9B-C323-4B3F-B2EC-7259AA4D86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98"/>
            <a:ext cx="12192000" cy="689536"/>
          </a:xfrm>
          <a:prstGeom prst="rect">
            <a:avLst/>
          </a:prstGeom>
        </p:spPr>
      </p:pic>
      <p:pic>
        <p:nvPicPr>
          <p:cNvPr id="10" name="Picture 9">
            <a:extLst>
              <a:ext uri="{FF2B5EF4-FFF2-40B4-BE49-F238E27FC236}">
                <a16:creationId xmlns:a16="http://schemas.microsoft.com/office/drawing/2014/main" id="{70124713-F60E-4CF3-8192-ABE40BCCEB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62" y="6176963"/>
            <a:ext cx="12184738" cy="671858"/>
          </a:xfrm>
          <a:prstGeom prst="rect">
            <a:avLst/>
          </a:prstGeom>
        </p:spPr>
      </p:pic>
    </p:spTree>
    <p:extLst>
      <p:ext uri="{BB962C8B-B14F-4D97-AF65-F5344CB8AC3E}">
        <p14:creationId xmlns:p14="http://schemas.microsoft.com/office/powerpoint/2010/main" val="1258683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D6576-5BF3-42AB-AEC0-1CE5616D0F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2BCD1C-A829-4ADE-8920-3D4C2EAEA9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8BA65FD-57D6-4BE7-BC04-1763B83F83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a:extLst>
              <a:ext uri="{FF2B5EF4-FFF2-40B4-BE49-F238E27FC236}">
                <a16:creationId xmlns:a16="http://schemas.microsoft.com/office/drawing/2014/main" id="{7476E5A9-1066-436F-AC98-6C8E2212CF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98"/>
            <a:ext cx="12192000" cy="689536"/>
          </a:xfrm>
          <a:prstGeom prst="rect">
            <a:avLst/>
          </a:prstGeom>
        </p:spPr>
      </p:pic>
      <p:pic>
        <p:nvPicPr>
          <p:cNvPr id="10" name="Picture 9">
            <a:extLst>
              <a:ext uri="{FF2B5EF4-FFF2-40B4-BE49-F238E27FC236}">
                <a16:creationId xmlns:a16="http://schemas.microsoft.com/office/drawing/2014/main" id="{A68C34B9-728D-4648-A0C2-FB570EDDBD3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62" y="6176963"/>
            <a:ext cx="12184738" cy="671858"/>
          </a:xfrm>
          <a:prstGeom prst="rect">
            <a:avLst/>
          </a:prstGeom>
        </p:spPr>
      </p:pic>
    </p:spTree>
    <p:extLst>
      <p:ext uri="{BB962C8B-B14F-4D97-AF65-F5344CB8AC3E}">
        <p14:creationId xmlns:p14="http://schemas.microsoft.com/office/powerpoint/2010/main" val="1460099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1781FA-E435-4F7E-90A9-CBDC5B710D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3197C53-A456-4400-81C4-EF262ED682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9B4A0F8-30B4-49BD-8907-45935B13F738}"/>
              </a:ext>
            </a:extLst>
          </p:cNvPr>
          <p:cNvSpPr>
            <a:spLocks noGrp="1"/>
          </p:cNvSpPr>
          <p:nvPr>
            <p:ph type="ftr" sz="quarter" idx="3"/>
          </p:nvPr>
        </p:nvSpPr>
        <p:spPr>
          <a:xfrm>
            <a:off x="4038600" y="6356350"/>
            <a:ext cx="4114800" cy="365125"/>
          </a:xfrm>
          <a:prstGeom prst="rect">
            <a:avLst/>
          </a:prstGeom>
          <a:blipFill>
            <a:blip r:embed="rId14"/>
            <a:stretch>
              <a:fillRect/>
            </a:stretch>
          </a:blipFill>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14482842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google.com/search?sca_esv=947c4e3d81a8ad54&amp;sca_upv=1&amp;rlz=1C1GCEU_enTZ1087TZ1087&amp;sxsrf=ADLYWIJ-xMNU_FvyQSbhaufzJkULW4U3OQ:1715509597515&amp;q=enlarging&amp;si=ACC90nytWkp8tIhRuqKAL6XWXX-NY3zN5m7Dy6o-krLBSKgKjv08hVb86j4KWwykYCLfDEgqCvDmmq4UlfXGfaa_SoUjHO8P5PvYca62fYGFj7KJjgfGOsQ%3D&amp;expnd=1&amp;sa=X&amp;ved=2ahUKEwj5l6yh84eGAxVq_7sIHfPyBfkQyecJegQIIBAQ" TargetMode="External"/><Relationship Id="rId2" Type="http://schemas.openxmlformats.org/officeDocument/2006/relationships/hyperlink" Target="https://www.google.com/search?sca_esv=947c4e3d81a8ad54&amp;sca_upv=1&amp;rlz=1C1GCEU_enTZ1087TZ1087&amp;sxsrf=ADLYWIJ-xMNU_FvyQSbhaufzJkULW4U3OQ:1715509597515&amp;q=diversifying&amp;si=ACC90nxgkPHmtVkpPj_lUgtQ0Aend2jBADrVFgocq4wPyia-cZUA0GBdorNp38Okfcx2H5R2J-MZDrKTBPECBfZTIebtC-Y8tm-7k8EFjA4VpozaH0Rfo5o%3D&amp;expnd=1&amp;sa=X&amp;ved=2ahUKEwj5l6yh84eGAxVq_7sIHfPyBfkQyecJegQIIBAO"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FCC54-B381-44E7-9444-9CBCC7BA7899}"/>
              </a:ext>
            </a:extLst>
          </p:cNvPr>
          <p:cNvSpPr>
            <a:spLocks noGrp="1"/>
          </p:cNvSpPr>
          <p:nvPr>
            <p:ph type="ctrTitle"/>
          </p:nvPr>
        </p:nvSpPr>
        <p:spPr>
          <a:xfrm>
            <a:off x="2462048" y="3508320"/>
            <a:ext cx="9144000" cy="1930783"/>
          </a:xfrm>
        </p:spPr>
        <p:txBody>
          <a:bodyPr>
            <a:normAutofit/>
          </a:bodyPr>
          <a:lstStyle/>
          <a:p>
            <a:r>
              <a:rPr lang="en-US" sz="3000" b="1" dirty="0">
                <a:latin typeface="Century Gothic" panose="020B0502020202020204" pitchFamily="34" charset="0"/>
              </a:rPr>
              <a:t>Developing Sustainable Funding Models for Regional  Safety Oversight Systems. </a:t>
            </a:r>
            <a:br>
              <a:rPr lang="en-US" sz="3000" b="1" dirty="0">
                <a:latin typeface="Century Gothic" panose="020B0502020202020204" pitchFamily="34" charset="0"/>
              </a:rPr>
            </a:br>
            <a:r>
              <a:rPr lang="en-US" sz="3000" b="1" dirty="0">
                <a:latin typeface="Century Gothic" panose="020B0502020202020204" pitchFamily="34" charset="0"/>
              </a:rPr>
              <a:t>The Case for Diversifying Sources of Funds</a:t>
            </a:r>
          </a:p>
        </p:txBody>
      </p:sp>
      <p:sp>
        <p:nvSpPr>
          <p:cNvPr id="3" name="Subtitle 2">
            <a:extLst>
              <a:ext uri="{FF2B5EF4-FFF2-40B4-BE49-F238E27FC236}">
                <a16:creationId xmlns:a16="http://schemas.microsoft.com/office/drawing/2014/main" id="{A9BB2BA2-6544-4DD6-9D15-1DDF09501CC8}"/>
              </a:ext>
            </a:extLst>
          </p:cNvPr>
          <p:cNvSpPr>
            <a:spLocks noGrp="1"/>
          </p:cNvSpPr>
          <p:nvPr>
            <p:ph type="subTitle" idx="1"/>
          </p:nvPr>
        </p:nvSpPr>
        <p:spPr>
          <a:xfrm>
            <a:off x="2236075" y="5635789"/>
            <a:ext cx="9144000" cy="1159148"/>
          </a:xfrm>
        </p:spPr>
        <p:txBody>
          <a:bodyPr>
            <a:normAutofit lnSpcReduction="10000"/>
          </a:bodyPr>
          <a:lstStyle/>
          <a:p>
            <a:r>
              <a:rPr lang="en-US" sz="2000" dirty="0"/>
              <a:t>Teophory Anthony Mbilinyi</a:t>
            </a:r>
          </a:p>
          <a:p>
            <a:r>
              <a:rPr lang="en-US" sz="2000" dirty="0"/>
              <a:t>Director Corporate Services</a:t>
            </a:r>
          </a:p>
          <a:p>
            <a:r>
              <a:rPr lang="en-US" sz="2000" dirty="0"/>
              <a:t>Tanzania Civil Aviation Authority - TCAA</a:t>
            </a:r>
          </a:p>
        </p:txBody>
      </p:sp>
    </p:spTree>
    <p:extLst>
      <p:ext uri="{BB962C8B-B14F-4D97-AF65-F5344CB8AC3E}">
        <p14:creationId xmlns:p14="http://schemas.microsoft.com/office/powerpoint/2010/main" val="2976601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4379D-8971-9425-410C-2C30450274B1}"/>
              </a:ext>
            </a:extLst>
          </p:cNvPr>
          <p:cNvSpPr>
            <a:spLocks noGrp="1"/>
          </p:cNvSpPr>
          <p:nvPr>
            <p:ph type="title"/>
          </p:nvPr>
        </p:nvSpPr>
        <p:spPr/>
        <p:txBody>
          <a:bodyPr/>
          <a:lstStyle/>
          <a:p>
            <a:r>
              <a:rPr lang="en-US" dirty="0">
                <a:latin typeface="Century Gothic" panose="020B0502020202020204" pitchFamily="34" charset="0"/>
              </a:rPr>
              <a:t>Benefits…</a:t>
            </a:r>
            <a:endParaRPr lang="en-TZ" dirty="0"/>
          </a:p>
        </p:txBody>
      </p:sp>
      <p:sp>
        <p:nvSpPr>
          <p:cNvPr id="3" name="Content Placeholder 2">
            <a:extLst>
              <a:ext uri="{FF2B5EF4-FFF2-40B4-BE49-F238E27FC236}">
                <a16:creationId xmlns:a16="http://schemas.microsoft.com/office/drawing/2014/main" id="{24EE5AAA-3475-B66F-EF3B-EFAC6BD61A13}"/>
              </a:ext>
            </a:extLst>
          </p:cNvPr>
          <p:cNvSpPr>
            <a:spLocks noGrp="1"/>
          </p:cNvSpPr>
          <p:nvPr>
            <p:ph idx="1"/>
          </p:nvPr>
        </p:nvSpPr>
        <p:spPr/>
        <p:txBody>
          <a:bodyPr/>
          <a:lstStyle/>
          <a:p>
            <a:r>
              <a:rPr lang="en-GB" dirty="0">
                <a:latin typeface="Century Gothic" panose="020B0502020202020204" pitchFamily="34" charset="0"/>
              </a:rPr>
              <a:t>Identifying  and supporting the development </a:t>
            </a:r>
            <a:r>
              <a:rPr lang="en-GB" b="1" dirty="0">
                <a:latin typeface="Century Gothic" panose="020B0502020202020204" pitchFamily="34" charset="0"/>
              </a:rPr>
              <a:t>of best practices</a:t>
            </a:r>
            <a:r>
              <a:rPr lang="en-GB" dirty="0">
                <a:latin typeface="Century Gothic" panose="020B0502020202020204" pitchFamily="34" charset="0"/>
              </a:rPr>
              <a:t> within the region; </a:t>
            </a:r>
          </a:p>
          <a:p>
            <a:r>
              <a:rPr lang="en-GB" dirty="0">
                <a:latin typeface="Century Gothic" panose="020B0502020202020204" pitchFamily="34" charset="0"/>
              </a:rPr>
              <a:t>Demonstrate, as a responsible regional organization, with </a:t>
            </a:r>
            <a:r>
              <a:rPr lang="en-GB" b="1" dirty="0">
                <a:latin typeface="Century Gothic" panose="020B0502020202020204" pitchFamily="34" charset="0"/>
              </a:rPr>
              <a:t>improved regional solidarity</a:t>
            </a:r>
            <a:r>
              <a:rPr lang="en-GB" dirty="0">
                <a:latin typeface="Century Gothic" panose="020B0502020202020204" pitchFamily="34" charset="0"/>
              </a:rPr>
              <a:t>; </a:t>
            </a:r>
          </a:p>
        </p:txBody>
      </p:sp>
    </p:spTree>
    <p:extLst>
      <p:ext uri="{BB962C8B-B14F-4D97-AF65-F5344CB8AC3E}">
        <p14:creationId xmlns:p14="http://schemas.microsoft.com/office/powerpoint/2010/main" val="1704525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DE6B1-7868-4B06-9673-4ACA88D2716E}"/>
              </a:ext>
            </a:extLst>
          </p:cNvPr>
          <p:cNvSpPr>
            <a:spLocks noGrp="1"/>
          </p:cNvSpPr>
          <p:nvPr>
            <p:ph type="title"/>
          </p:nvPr>
        </p:nvSpPr>
        <p:spPr/>
        <p:txBody>
          <a:bodyPr/>
          <a:lstStyle/>
          <a:p>
            <a:r>
              <a:rPr lang="en-US" b="1" dirty="0"/>
              <a:t>Challenges of RSOO </a:t>
            </a:r>
            <a:endParaRPr lang="en-TZ" b="1" dirty="0"/>
          </a:p>
        </p:txBody>
      </p:sp>
      <p:sp>
        <p:nvSpPr>
          <p:cNvPr id="3" name="Content Placeholder 2">
            <a:extLst>
              <a:ext uri="{FF2B5EF4-FFF2-40B4-BE49-F238E27FC236}">
                <a16:creationId xmlns:a16="http://schemas.microsoft.com/office/drawing/2014/main" id="{F2F339E9-36F8-49EE-8A04-006F50231171}"/>
              </a:ext>
            </a:extLst>
          </p:cNvPr>
          <p:cNvSpPr>
            <a:spLocks noGrp="1"/>
          </p:cNvSpPr>
          <p:nvPr>
            <p:ph idx="1"/>
          </p:nvPr>
        </p:nvSpPr>
        <p:spPr>
          <a:xfrm>
            <a:off x="838200" y="1453662"/>
            <a:ext cx="10515600" cy="4723301"/>
          </a:xfrm>
        </p:spPr>
        <p:txBody>
          <a:bodyPr>
            <a:normAutofit/>
          </a:bodyPr>
          <a:lstStyle/>
          <a:p>
            <a:pPr algn="just">
              <a:buFont typeface="Wingdings" panose="05000000000000000000" pitchFamily="2" charset="2"/>
              <a:buChar char="q"/>
            </a:pPr>
            <a:r>
              <a:rPr lang="en-US" dirty="0">
                <a:latin typeface="Century Gothic" panose="020B0502020202020204" pitchFamily="34" charset="0"/>
              </a:rPr>
              <a:t>Global shortage of aviation experts (Flight Ops, Airworthiness) and inability to retain those available,</a:t>
            </a:r>
          </a:p>
          <a:p>
            <a:pPr>
              <a:buFont typeface="Wingdings" panose="05000000000000000000" pitchFamily="2" charset="2"/>
              <a:buChar char="q"/>
            </a:pPr>
            <a:r>
              <a:rPr lang="en-US" dirty="0">
                <a:latin typeface="Century Gothic" panose="020B0502020202020204" pitchFamily="34" charset="0"/>
              </a:rPr>
              <a:t>Low or inconsistency of utilization of services by member states e.g. CASSOA developed SOPHIA but only few countries use it;</a:t>
            </a:r>
          </a:p>
          <a:p>
            <a:pPr>
              <a:buFont typeface="Wingdings" panose="05000000000000000000" pitchFamily="2" charset="2"/>
              <a:buChar char="q"/>
            </a:pPr>
            <a:r>
              <a:rPr lang="en-US" dirty="0">
                <a:latin typeface="Century Gothic" panose="020B0502020202020204" pitchFamily="34" charset="0"/>
              </a:rPr>
              <a:t>Inadequate participation by some other member state in RSOO activities e.g. DRC, Southern Sudan</a:t>
            </a:r>
          </a:p>
          <a:p>
            <a:pPr>
              <a:buFont typeface="Wingdings" panose="05000000000000000000" pitchFamily="2" charset="2"/>
              <a:buChar char="q"/>
            </a:pPr>
            <a:r>
              <a:rPr lang="en-US" dirty="0">
                <a:latin typeface="Century Gothic" panose="020B0502020202020204" pitchFamily="34" charset="0"/>
              </a:rPr>
              <a:t>Low commitment of states</a:t>
            </a:r>
          </a:p>
          <a:p>
            <a:pPr>
              <a:buFont typeface="Wingdings" panose="05000000000000000000" pitchFamily="2" charset="2"/>
              <a:buChar char="q"/>
            </a:pPr>
            <a:r>
              <a:rPr lang="en-GB" dirty="0">
                <a:latin typeface="Century Gothic" panose="020B0502020202020204" pitchFamily="34" charset="0"/>
              </a:rPr>
              <a:t>Lack of information on oversight/ certification activities of States</a:t>
            </a:r>
            <a:endParaRPr lang="en-US" dirty="0">
              <a:latin typeface="Century Gothic" panose="020B0502020202020204" pitchFamily="34" charset="0"/>
            </a:endParaRPr>
          </a:p>
          <a:p>
            <a:endParaRPr lang="en-US" dirty="0"/>
          </a:p>
          <a:p>
            <a:endParaRPr lang="en-TZ" dirty="0"/>
          </a:p>
        </p:txBody>
      </p:sp>
    </p:spTree>
    <p:extLst>
      <p:ext uri="{BB962C8B-B14F-4D97-AF65-F5344CB8AC3E}">
        <p14:creationId xmlns:p14="http://schemas.microsoft.com/office/powerpoint/2010/main" val="815535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DE6B1-7868-4B06-9673-4ACA88D2716E}"/>
              </a:ext>
            </a:extLst>
          </p:cNvPr>
          <p:cNvSpPr>
            <a:spLocks noGrp="1"/>
          </p:cNvSpPr>
          <p:nvPr>
            <p:ph type="title"/>
          </p:nvPr>
        </p:nvSpPr>
        <p:spPr/>
        <p:txBody>
          <a:bodyPr/>
          <a:lstStyle/>
          <a:p>
            <a:r>
              <a:rPr lang="en-US" b="1" dirty="0"/>
              <a:t>Challenges of RSOO </a:t>
            </a:r>
            <a:endParaRPr lang="en-TZ" b="1" dirty="0"/>
          </a:p>
        </p:txBody>
      </p:sp>
      <p:sp>
        <p:nvSpPr>
          <p:cNvPr id="3" name="Content Placeholder 2">
            <a:extLst>
              <a:ext uri="{FF2B5EF4-FFF2-40B4-BE49-F238E27FC236}">
                <a16:creationId xmlns:a16="http://schemas.microsoft.com/office/drawing/2014/main" id="{F2F339E9-36F8-49EE-8A04-006F50231171}"/>
              </a:ext>
            </a:extLst>
          </p:cNvPr>
          <p:cNvSpPr>
            <a:spLocks noGrp="1"/>
          </p:cNvSpPr>
          <p:nvPr>
            <p:ph idx="1"/>
          </p:nvPr>
        </p:nvSpPr>
        <p:spPr>
          <a:xfrm>
            <a:off x="838200" y="1453662"/>
            <a:ext cx="10515600" cy="4723301"/>
          </a:xfrm>
        </p:spPr>
        <p:txBody>
          <a:bodyPr>
            <a:normAutofit/>
          </a:bodyPr>
          <a:lstStyle/>
          <a:p>
            <a:pPr>
              <a:buFont typeface="Wingdings" panose="05000000000000000000" pitchFamily="2" charset="2"/>
              <a:buChar char="q"/>
            </a:pPr>
            <a:r>
              <a:rPr lang="en-US" dirty="0">
                <a:latin typeface="Century Gothic" panose="020B0502020202020204" pitchFamily="34" charset="0"/>
              </a:rPr>
              <a:t>Delay in ratification of  RSOOs treaty due to rigorous  and cumbersome procedures and processes in the member states the case of SASO;</a:t>
            </a:r>
          </a:p>
          <a:p>
            <a:pPr algn="just">
              <a:buFont typeface="Wingdings" panose="05000000000000000000" pitchFamily="2" charset="2"/>
              <a:buChar char="q"/>
            </a:pPr>
            <a:r>
              <a:rPr lang="en-US" b="1" dirty="0">
                <a:solidFill>
                  <a:srgbClr val="0070C0"/>
                </a:solidFill>
                <a:latin typeface="Century Gothic" panose="020B0502020202020204" pitchFamily="34" charset="0"/>
              </a:rPr>
              <a:t>In adequate diversification of funding mechanism (dependency on only one or few sources of revenue streams) </a:t>
            </a:r>
          </a:p>
          <a:p>
            <a:pPr marL="0" indent="0" algn="just">
              <a:buNone/>
            </a:pPr>
            <a:r>
              <a:rPr lang="en-US" dirty="0">
                <a:latin typeface="Century Gothic" panose="020B0502020202020204" pitchFamily="34" charset="0"/>
              </a:rPr>
              <a:t>This calls for urgent RSOOS diversification of revenue streams</a:t>
            </a:r>
            <a:endParaRPr lang="en-TZ" dirty="0">
              <a:latin typeface="Century Gothic" panose="020B0502020202020204" pitchFamily="34" charset="0"/>
            </a:endParaRPr>
          </a:p>
        </p:txBody>
      </p:sp>
    </p:spTree>
    <p:extLst>
      <p:ext uri="{BB962C8B-B14F-4D97-AF65-F5344CB8AC3E}">
        <p14:creationId xmlns:p14="http://schemas.microsoft.com/office/powerpoint/2010/main" val="3797746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8B472-F8DB-45D1-84A9-01B77DD17844}"/>
              </a:ext>
            </a:extLst>
          </p:cNvPr>
          <p:cNvSpPr>
            <a:spLocks noGrp="1"/>
          </p:cNvSpPr>
          <p:nvPr>
            <p:ph type="title"/>
          </p:nvPr>
        </p:nvSpPr>
        <p:spPr/>
        <p:txBody>
          <a:bodyPr/>
          <a:lstStyle/>
          <a:p>
            <a:r>
              <a:rPr lang="en-US" b="1" dirty="0"/>
              <a:t>Experience from other Regional Economic Communities (RECs)</a:t>
            </a:r>
            <a:endParaRPr lang="en-TZ" b="1" dirty="0"/>
          </a:p>
        </p:txBody>
      </p:sp>
      <p:sp>
        <p:nvSpPr>
          <p:cNvPr id="3" name="Content Placeholder 2">
            <a:extLst>
              <a:ext uri="{FF2B5EF4-FFF2-40B4-BE49-F238E27FC236}">
                <a16:creationId xmlns:a16="http://schemas.microsoft.com/office/drawing/2014/main" id="{53856460-7265-4856-9401-6CA0CBB474CA}"/>
              </a:ext>
            </a:extLst>
          </p:cNvPr>
          <p:cNvSpPr>
            <a:spLocks noGrp="1"/>
          </p:cNvSpPr>
          <p:nvPr>
            <p:ph idx="1"/>
          </p:nvPr>
        </p:nvSpPr>
        <p:spPr/>
        <p:txBody>
          <a:bodyPr/>
          <a:lstStyle/>
          <a:p>
            <a:pPr marL="0" indent="0">
              <a:buNone/>
            </a:pPr>
            <a:endParaRPr lang="en-TZ" dirty="0"/>
          </a:p>
        </p:txBody>
      </p:sp>
      <p:graphicFrame>
        <p:nvGraphicFramePr>
          <p:cNvPr id="5" name="Table 4">
            <a:extLst>
              <a:ext uri="{FF2B5EF4-FFF2-40B4-BE49-F238E27FC236}">
                <a16:creationId xmlns:a16="http://schemas.microsoft.com/office/drawing/2014/main" id="{0DD19965-24FF-EB52-D065-901AD73CCC8E}"/>
              </a:ext>
            </a:extLst>
          </p:cNvPr>
          <p:cNvGraphicFramePr>
            <a:graphicFrameLocks noGrp="1"/>
          </p:cNvGraphicFramePr>
          <p:nvPr>
            <p:extLst>
              <p:ext uri="{D42A27DB-BD31-4B8C-83A1-F6EECF244321}">
                <p14:modId xmlns:p14="http://schemas.microsoft.com/office/powerpoint/2010/main" val="443760611"/>
              </p:ext>
            </p:extLst>
          </p:nvPr>
        </p:nvGraphicFramePr>
        <p:xfrm>
          <a:off x="838200" y="1764118"/>
          <a:ext cx="10515599" cy="4632146"/>
        </p:xfrm>
        <a:graphic>
          <a:graphicData uri="http://schemas.openxmlformats.org/drawingml/2006/table">
            <a:tbl>
              <a:tblPr>
                <a:tableStyleId>{5C22544A-7EE6-4342-B048-85BDC9FD1C3A}</a:tableStyleId>
              </a:tblPr>
              <a:tblGrid>
                <a:gridCol w="962356">
                  <a:extLst>
                    <a:ext uri="{9D8B030D-6E8A-4147-A177-3AD203B41FA5}">
                      <a16:colId xmlns:a16="http://schemas.microsoft.com/office/drawing/2014/main" val="1025430170"/>
                    </a:ext>
                  </a:extLst>
                </a:gridCol>
                <a:gridCol w="1563836">
                  <a:extLst>
                    <a:ext uri="{9D8B030D-6E8A-4147-A177-3AD203B41FA5}">
                      <a16:colId xmlns:a16="http://schemas.microsoft.com/office/drawing/2014/main" val="613215890"/>
                    </a:ext>
                  </a:extLst>
                </a:gridCol>
                <a:gridCol w="6086729">
                  <a:extLst>
                    <a:ext uri="{9D8B030D-6E8A-4147-A177-3AD203B41FA5}">
                      <a16:colId xmlns:a16="http://schemas.microsoft.com/office/drawing/2014/main" val="1658022033"/>
                    </a:ext>
                  </a:extLst>
                </a:gridCol>
                <a:gridCol w="1902678">
                  <a:extLst>
                    <a:ext uri="{9D8B030D-6E8A-4147-A177-3AD203B41FA5}">
                      <a16:colId xmlns:a16="http://schemas.microsoft.com/office/drawing/2014/main" val="1546717135"/>
                    </a:ext>
                  </a:extLst>
                </a:gridCol>
              </a:tblGrid>
              <a:tr h="65782">
                <a:tc gridSpan="4">
                  <a:txBody>
                    <a:bodyPr/>
                    <a:lstStyle/>
                    <a:p>
                      <a:pPr algn="ctr" fontAlgn="b"/>
                      <a:endParaRPr lang="en-US" sz="1800" b="1" i="0" u="none" strike="noStrike" dirty="0">
                        <a:solidFill>
                          <a:srgbClr val="000000"/>
                        </a:solidFill>
                        <a:effectLst/>
                        <a:latin typeface="Century Gothic" panose="020B0502020202020204" pitchFamily="34" charset="0"/>
                      </a:endParaRPr>
                    </a:p>
                  </a:txBody>
                  <a:tcPr marL="4654" marR="4654" marT="4654"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70676664"/>
                  </a:ext>
                </a:extLst>
              </a:tr>
              <a:tr h="241646">
                <a:tc>
                  <a:txBody>
                    <a:bodyPr/>
                    <a:lstStyle/>
                    <a:p>
                      <a:pPr algn="l" fontAlgn="ctr"/>
                      <a:r>
                        <a:rPr lang="en-US" sz="1800" b="1" u="none" strike="noStrike" dirty="0">
                          <a:effectLst/>
                          <a:latin typeface="Century Gothic" panose="020B0502020202020204" pitchFamily="34" charset="0"/>
                        </a:rPr>
                        <a:t>S/No</a:t>
                      </a:r>
                      <a:endParaRPr lang="en-US" sz="1800" b="1" i="0" u="none" strike="noStrike" dirty="0">
                        <a:solidFill>
                          <a:srgbClr val="000000"/>
                        </a:solidFill>
                        <a:effectLst/>
                        <a:latin typeface="Century Gothic" panose="020B0502020202020204" pitchFamily="34" charset="0"/>
                      </a:endParaRPr>
                    </a:p>
                  </a:txBody>
                  <a:tcPr marL="4654" marR="4654" marT="4654" marB="0" anchor="ctr"/>
                </a:tc>
                <a:tc>
                  <a:txBody>
                    <a:bodyPr/>
                    <a:lstStyle/>
                    <a:p>
                      <a:pPr algn="l" fontAlgn="ctr"/>
                      <a:r>
                        <a:rPr lang="en-US" sz="1800" b="1" u="none" strike="noStrike" dirty="0">
                          <a:effectLst/>
                          <a:latin typeface="Century Gothic" panose="020B0502020202020204" pitchFamily="34" charset="0"/>
                        </a:rPr>
                        <a:t>REC</a:t>
                      </a:r>
                      <a:endParaRPr lang="en-US" sz="1800" b="1" i="0" u="none" strike="noStrike" dirty="0">
                        <a:solidFill>
                          <a:srgbClr val="000000"/>
                        </a:solidFill>
                        <a:effectLst/>
                        <a:latin typeface="Century Gothic" panose="020B0502020202020204" pitchFamily="34" charset="0"/>
                      </a:endParaRPr>
                    </a:p>
                  </a:txBody>
                  <a:tcPr marL="4654" marR="4654" marT="4654" marB="0" anchor="ctr"/>
                </a:tc>
                <a:tc>
                  <a:txBody>
                    <a:bodyPr/>
                    <a:lstStyle/>
                    <a:p>
                      <a:pPr algn="l" fontAlgn="ctr"/>
                      <a:r>
                        <a:rPr lang="en-US" sz="1800" b="1" u="none" strike="noStrike" dirty="0">
                          <a:effectLst/>
                          <a:latin typeface="Century Gothic" panose="020B0502020202020204" pitchFamily="34" charset="0"/>
                        </a:rPr>
                        <a:t>Funding Mechanism</a:t>
                      </a:r>
                      <a:endParaRPr lang="en-US" sz="1800" b="1" i="0" u="none" strike="noStrike" dirty="0">
                        <a:solidFill>
                          <a:srgbClr val="000000"/>
                        </a:solidFill>
                        <a:effectLst/>
                        <a:latin typeface="Century Gothic" panose="020B0502020202020204" pitchFamily="34" charset="0"/>
                      </a:endParaRPr>
                    </a:p>
                  </a:txBody>
                  <a:tcPr marL="4654" marR="4654" marT="4654" marB="0" anchor="ctr"/>
                </a:tc>
                <a:tc>
                  <a:txBody>
                    <a:bodyPr/>
                    <a:lstStyle/>
                    <a:p>
                      <a:pPr algn="l" fontAlgn="ctr"/>
                      <a:r>
                        <a:rPr lang="en-US" sz="1800" b="1" u="none" strike="noStrike" dirty="0">
                          <a:effectLst/>
                          <a:latin typeface="Century Gothic" panose="020B0502020202020204" pitchFamily="34" charset="0"/>
                        </a:rPr>
                        <a:t>The Nature of Financing Mechanism</a:t>
                      </a:r>
                      <a:endParaRPr lang="en-US" sz="1800" b="1" i="0" u="none" strike="noStrike" dirty="0">
                        <a:solidFill>
                          <a:srgbClr val="000000"/>
                        </a:solidFill>
                        <a:effectLst/>
                        <a:latin typeface="Century Gothic" panose="020B0502020202020204" pitchFamily="34" charset="0"/>
                      </a:endParaRPr>
                    </a:p>
                  </a:txBody>
                  <a:tcPr marL="4654" marR="4654" marT="4654" marB="0" anchor="ctr"/>
                </a:tc>
                <a:extLst>
                  <a:ext uri="{0D108BD9-81ED-4DB2-BD59-A6C34878D82A}">
                    <a16:rowId xmlns:a16="http://schemas.microsoft.com/office/drawing/2014/main" val="3215679002"/>
                  </a:ext>
                </a:extLst>
              </a:tr>
              <a:tr h="264993">
                <a:tc>
                  <a:txBody>
                    <a:bodyPr/>
                    <a:lstStyle/>
                    <a:p>
                      <a:pPr algn="ctr" fontAlgn="ctr"/>
                      <a:r>
                        <a:rPr lang="en-US" sz="1800" b="1" u="none" strike="noStrike" dirty="0">
                          <a:effectLst/>
                          <a:latin typeface="Century Gothic" panose="020B0502020202020204" pitchFamily="34" charset="0"/>
                        </a:rPr>
                        <a:t>1</a:t>
                      </a:r>
                      <a:endParaRPr lang="en-US" sz="1800" b="1" i="0" u="none" strike="noStrike" dirty="0">
                        <a:solidFill>
                          <a:srgbClr val="000000"/>
                        </a:solidFill>
                        <a:effectLst/>
                        <a:latin typeface="Century Gothic" panose="020B0502020202020204" pitchFamily="34" charset="0"/>
                      </a:endParaRPr>
                    </a:p>
                  </a:txBody>
                  <a:tcPr marL="4654" marR="4654" marT="4654" marB="0" anchor="ctr"/>
                </a:tc>
                <a:tc>
                  <a:txBody>
                    <a:bodyPr/>
                    <a:lstStyle/>
                    <a:p>
                      <a:pPr algn="l" fontAlgn="ctr"/>
                      <a:r>
                        <a:rPr lang="en-US" sz="1800" b="1" u="none" strike="noStrike">
                          <a:effectLst/>
                          <a:latin typeface="Century Gothic" panose="020B0502020202020204" pitchFamily="34" charset="0"/>
                        </a:rPr>
                        <a:t>SADC</a:t>
                      </a:r>
                      <a:endParaRPr lang="en-US" sz="1800" b="1" i="0" u="none" strike="noStrike">
                        <a:solidFill>
                          <a:srgbClr val="000000"/>
                        </a:solidFill>
                        <a:effectLst/>
                        <a:latin typeface="Century Gothic" panose="020B0502020202020204" pitchFamily="34" charset="0"/>
                      </a:endParaRPr>
                    </a:p>
                  </a:txBody>
                  <a:tcPr marL="4654" marR="4654" marT="4654" marB="0" anchor="ctr"/>
                </a:tc>
                <a:tc>
                  <a:txBody>
                    <a:bodyPr/>
                    <a:lstStyle/>
                    <a:p>
                      <a:pPr algn="l" fontAlgn="ctr"/>
                      <a:r>
                        <a:rPr lang="en-US" sz="1800" u="none" strike="noStrike" dirty="0">
                          <a:effectLst/>
                          <a:latin typeface="Century Gothic" panose="020B0502020202020204" pitchFamily="34" charset="0"/>
                        </a:rPr>
                        <a:t>Assessed contribution  by the Council  based on GDP</a:t>
                      </a:r>
                      <a:endParaRPr lang="en-US" sz="1800" b="0" i="0" u="none" strike="noStrike" dirty="0">
                        <a:solidFill>
                          <a:srgbClr val="000000"/>
                        </a:solidFill>
                        <a:effectLst/>
                        <a:latin typeface="Century Gothic" panose="020B0502020202020204" pitchFamily="34" charset="0"/>
                      </a:endParaRPr>
                    </a:p>
                  </a:txBody>
                  <a:tcPr marL="4654" marR="4654" marT="4654" marB="0" anchor="ctr"/>
                </a:tc>
                <a:tc>
                  <a:txBody>
                    <a:bodyPr/>
                    <a:lstStyle/>
                    <a:p>
                      <a:pPr algn="ctr" fontAlgn="ctr"/>
                      <a:r>
                        <a:rPr lang="en-US" sz="1800" b="0" i="0" u="none" strike="noStrike" dirty="0">
                          <a:solidFill>
                            <a:srgbClr val="000000"/>
                          </a:solidFill>
                          <a:effectLst/>
                          <a:latin typeface="Century Gothic" panose="020B0502020202020204" pitchFamily="34" charset="0"/>
                        </a:rPr>
                        <a:t> State Contribution</a:t>
                      </a:r>
                    </a:p>
                  </a:txBody>
                  <a:tcPr marL="4654" marR="4654" marT="4654" marB="0" anchor="ctr"/>
                </a:tc>
                <a:extLst>
                  <a:ext uri="{0D108BD9-81ED-4DB2-BD59-A6C34878D82A}">
                    <a16:rowId xmlns:a16="http://schemas.microsoft.com/office/drawing/2014/main" val="3984516850"/>
                  </a:ext>
                </a:extLst>
              </a:tr>
              <a:tr h="511332">
                <a:tc>
                  <a:txBody>
                    <a:bodyPr/>
                    <a:lstStyle/>
                    <a:p>
                      <a:pPr algn="ctr" fontAlgn="ctr"/>
                      <a:r>
                        <a:rPr lang="en-US" sz="1800" b="1" u="none" strike="noStrike" dirty="0">
                          <a:effectLst/>
                          <a:latin typeface="Century Gothic" panose="020B0502020202020204" pitchFamily="34" charset="0"/>
                        </a:rPr>
                        <a:t>2</a:t>
                      </a:r>
                      <a:endParaRPr lang="en-US" sz="1800" b="1" i="0" u="none" strike="noStrike" dirty="0">
                        <a:solidFill>
                          <a:srgbClr val="000000"/>
                        </a:solidFill>
                        <a:effectLst/>
                        <a:latin typeface="Century Gothic" panose="020B0502020202020204" pitchFamily="34" charset="0"/>
                      </a:endParaRPr>
                    </a:p>
                  </a:txBody>
                  <a:tcPr marL="4654" marR="4654" marT="4654" marB="0" anchor="ctr"/>
                </a:tc>
                <a:tc>
                  <a:txBody>
                    <a:bodyPr/>
                    <a:lstStyle/>
                    <a:p>
                      <a:pPr algn="l" fontAlgn="ctr"/>
                      <a:r>
                        <a:rPr lang="en-US" sz="1800" b="1" u="none" strike="noStrike" dirty="0">
                          <a:effectLst/>
                          <a:latin typeface="Century Gothic" panose="020B0502020202020204" pitchFamily="34" charset="0"/>
                        </a:rPr>
                        <a:t>COMESA</a:t>
                      </a:r>
                      <a:endParaRPr lang="en-US" sz="1800" b="1" i="0" u="none" strike="noStrike" dirty="0">
                        <a:solidFill>
                          <a:srgbClr val="000000"/>
                        </a:solidFill>
                        <a:effectLst/>
                        <a:latin typeface="Century Gothic" panose="020B0502020202020204" pitchFamily="34" charset="0"/>
                      </a:endParaRPr>
                    </a:p>
                  </a:txBody>
                  <a:tcPr marL="4654" marR="4654" marT="4654" marB="0" anchor="ctr"/>
                </a:tc>
                <a:tc>
                  <a:txBody>
                    <a:bodyPr/>
                    <a:lstStyle/>
                    <a:p>
                      <a:pPr algn="l" fontAlgn="ctr"/>
                      <a:r>
                        <a:rPr lang="en-US" sz="1800" u="none" strike="noStrike" dirty="0">
                          <a:effectLst/>
                          <a:latin typeface="Century Gothic" panose="020B0502020202020204" pitchFamily="34" charset="0"/>
                        </a:rPr>
                        <a:t>Designed Formula (It also considers GDP)</a:t>
                      </a:r>
                      <a:endParaRPr lang="en-US" sz="1800" b="0" i="0" u="none" strike="noStrike" dirty="0">
                        <a:solidFill>
                          <a:srgbClr val="000000"/>
                        </a:solidFill>
                        <a:effectLst/>
                        <a:latin typeface="Century Gothic" panose="020B0502020202020204" pitchFamily="34" charset="0"/>
                      </a:endParaRPr>
                    </a:p>
                  </a:txBody>
                  <a:tcPr marL="4654" marR="4654" marT="4654" marB="0" anchor="ctr"/>
                </a:tc>
                <a:tc>
                  <a:txBody>
                    <a:bodyPr/>
                    <a:lstStyle/>
                    <a:p>
                      <a:pPr algn="ctr" fontAlgn="ctr"/>
                      <a:r>
                        <a:rPr kumimoji="0" lang="en-US" sz="18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State Contribution</a:t>
                      </a:r>
                      <a:endParaRPr lang="en-US" sz="1800" b="0" i="0" u="none" strike="noStrike" dirty="0">
                        <a:solidFill>
                          <a:srgbClr val="000000"/>
                        </a:solidFill>
                        <a:effectLst/>
                        <a:latin typeface="Century Gothic" panose="020B0502020202020204" pitchFamily="34" charset="0"/>
                      </a:endParaRPr>
                    </a:p>
                  </a:txBody>
                  <a:tcPr marL="4654" marR="4654" marT="4654" marB="0" anchor="ctr"/>
                </a:tc>
                <a:extLst>
                  <a:ext uri="{0D108BD9-81ED-4DB2-BD59-A6C34878D82A}">
                    <a16:rowId xmlns:a16="http://schemas.microsoft.com/office/drawing/2014/main" val="3887986945"/>
                  </a:ext>
                </a:extLst>
              </a:tr>
              <a:tr h="437461">
                <a:tc>
                  <a:txBody>
                    <a:bodyPr/>
                    <a:lstStyle/>
                    <a:p>
                      <a:pPr algn="ctr" fontAlgn="ctr"/>
                      <a:r>
                        <a:rPr lang="en-US" sz="1800" b="1" u="none" strike="noStrike" dirty="0">
                          <a:effectLst/>
                          <a:latin typeface="Century Gothic" panose="020B0502020202020204" pitchFamily="34" charset="0"/>
                        </a:rPr>
                        <a:t>3</a:t>
                      </a:r>
                      <a:endParaRPr lang="en-US" sz="1800" b="1" i="0" u="none" strike="noStrike" dirty="0">
                        <a:solidFill>
                          <a:srgbClr val="000000"/>
                        </a:solidFill>
                        <a:effectLst/>
                        <a:latin typeface="Century Gothic" panose="020B0502020202020204" pitchFamily="34" charset="0"/>
                      </a:endParaRPr>
                    </a:p>
                  </a:txBody>
                  <a:tcPr marL="4654" marR="4654" marT="4654" marB="0" anchor="ctr"/>
                </a:tc>
                <a:tc>
                  <a:txBody>
                    <a:bodyPr/>
                    <a:lstStyle/>
                    <a:p>
                      <a:pPr algn="l" fontAlgn="ctr"/>
                      <a:r>
                        <a:rPr lang="en-US" sz="1800" b="1" u="none" strike="noStrike" dirty="0">
                          <a:effectLst/>
                          <a:latin typeface="Century Gothic" panose="020B0502020202020204" pitchFamily="34" charset="0"/>
                        </a:rPr>
                        <a:t>EAC</a:t>
                      </a:r>
                      <a:endParaRPr lang="en-US" sz="1800" b="1" i="0" u="none" strike="noStrike" dirty="0">
                        <a:solidFill>
                          <a:srgbClr val="000000"/>
                        </a:solidFill>
                        <a:effectLst/>
                        <a:latin typeface="Century Gothic" panose="020B0502020202020204" pitchFamily="34" charset="0"/>
                      </a:endParaRPr>
                    </a:p>
                  </a:txBody>
                  <a:tcPr marL="4654" marR="4654" marT="4654" marB="0" anchor="ctr"/>
                </a:tc>
                <a:tc>
                  <a:txBody>
                    <a:bodyPr/>
                    <a:lstStyle/>
                    <a:p>
                      <a:pPr algn="l" fontAlgn="ctr"/>
                      <a:r>
                        <a:rPr lang="en-US" sz="1800" u="none" strike="noStrike" dirty="0">
                          <a:effectLst/>
                          <a:latin typeface="Century Gothic" panose="020B0502020202020204" pitchFamily="34" charset="0"/>
                        </a:rPr>
                        <a:t>Equal Contribution by  member states</a:t>
                      </a:r>
                      <a:endParaRPr lang="en-US" sz="1800" b="0" i="0" u="none" strike="noStrike" dirty="0">
                        <a:solidFill>
                          <a:srgbClr val="000000"/>
                        </a:solidFill>
                        <a:effectLst/>
                        <a:latin typeface="Century Gothic" panose="020B0502020202020204" pitchFamily="34" charset="0"/>
                      </a:endParaRPr>
                    </a:p>
                  </a:txBody>
                  <a:tcPr marL="4654" marR="4654" marT="4654" marB="0" anchor="ctr"/>
                </a:tc>
                <a:tc>
                  <a:txBody>
                    <a:bodyPr/>
                    <a:lstStyle/>
                    <a:p>
                      <a:pPr algn="ctr" fontAlgn="ctr"/>
                      <a:r>
                        <a:rPr kumimoji="0" lang="en-US" sz="18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State Contribution</a:t>
                      </a:r>
                      <a:endParaRPr lang="en-US" sz="1800" b="0" i="0" u="none" strike="noStrike" dirty="0">
                        <a:solidFill>
                          <a:srgbClr val="000000"/>
                        </a:solidFill>
                        <a:effectLst/>
                        <a:latin typeface="Century Gothic" panose="020B0502020202020204" pitchFamily="34" charset="0"/>
                      </a:endParaRPr>
                    </a:p>
                  </a:txBody>
                  <a:tcPr marL="4654" marR="4654" marT="4654" marB="0" anchor="ctr"/>
                </a:tc>
                <a:extLst>
                  <a:ext uri="{0D108BD9-81ED-4DB2-BD59-A6C34878D82A}">
                    <a16:rowId xmlns:a16="http://schemas.microsoft.com/office/drawing/2014/main" val="1836121976"/>
                  </a:ext>
                </a:extLst>
              </a:tr>
              <a:tr h="500587">
                <a:tc>
                  <a:txBody>
                    <a:bodyPr/>
                    <a:lstStyle/>
                    <a:p>
                      <a:pPr algn="ctr" fontAlgn="ctr"/>
                      <a:r>
                        <a:rPr lang="en-US" sz="1800" b="1" u="none" strike="noStrike" dirty="0">
                          <a:effectLst/>
                          <a:latin typeface="Century Gothic" panose="020B0502020202020204" pitchFamily="34" charset="0"/>
                        </a:rPr>
                        <a:t>4</a:t>
                      </a:r>
                      <a:endParaRPr lang="en-US" sz="1800" b="1" i="0" u="none" strike="noStrike" dirty="0">
                        <a:solidFill>
                          <a:srgbClr val="000000"/>
                        </a:solidFill>
                        <a:effectLst/>
                        <a:latin typeface="Century Gothic" panose="020B0502020202020204" pitchFamily="34" charset="0"/>
                      </a:endParaRPr>
                    </a:p>
                  </a:txBody>
                  <a:tcPr marL="4654" marR="4654" marT="4654" marB="0" anchor="ctr"/>
                </a:tc>
                <a:tc>
                  <a:txBody>
                    <a:bodyPr/>
                    <a:lstStyle/>
                    <a:p>
                      <a:pPr algn="l" fontAlgn="ctr"/>
                      <a:r>
                        <a:rPr lang="en-US" sz="1800" b="1" u="none" strike="noStrike" dirty="0">
                          <a:effectLst/>
                          <a:latin typeface="Century Gothic" panose="020B0502020202020204" pitchFamily="34" charset="0"/>
                        </a:rPr>
                        <a:t>AU</a:t>
                      </a:r>
                      <a:endParaRPr lang="en-US" sz="1800" b="1" i="0" u="none" strike="noStrike" dirty="0">
                        <a:solidFill>
                          <a:srgbClr val="000000"/>
                        </a:solidFill>
                        <a:effectLst/>
                        <a:latin typeface="Century Gothic" panose="020B0502020202020204" pitchFamily="34" charset="0"/>
                      </a:endParaRPr>
                    </a:p>
                  </a:txBody>
                  <a:tcPr marL="4654" marR="4654" marT="4654" marB="0" anchor="ctr"/>
                </a:tc>
                <a:tc>
                  <a:txBody>
                    <a:bodyPr/>
                    <a:lstStyle/>
                    <a:p>
                      <a:pPr algn="l" fontAlgn="ctr"/>
                      <a:r>
                        <a:rPr lang="en-US" sz="1800" u="none" strike="noStrike" dirty="0">
                          <a:effectLst/>
                          <a:latin typeface="Century Gothic" panose="020B0502020202020204" pitchFamily="34" charset="0"/>
                        </a:rPr>
                        <a:t>0.2% of import levy on CIF value of eligible goods imported from a non-member state</a:t>
                      </a:r>
                      <a:endParaRPr lang="en-US" sz="1800" b="0" i="0" u="none" strike="noStrike" dirty="0">
                        <a:solidFill>
                          <a:srgbClr val="000000"/>
                        </a:solidFill>
                        <a:effectLst/>
                        <a:latin typeface="Century Gothic" panose="020B0502020202020204" pitchFamily="34" charset="0"/>
                      </a:endParaRPr>
                    </a:p>
                  </a:txBody>
                  <a:tcPr marL="4654" marR="4654" marT="4654" marB="0" anchor="ctr"/>
                </a:tc>
                <a:tc>
                  <a:txBody>
                    <a:bodyPr/>
                    <a:lstStyle/>
                    <a:p>
                      <a:pPr algn="ctr" fontAlgn="ctr"/>
                      <a:r>
                        <a:rPr kumimoji="0" lang="en-US" sz="18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State Contribution</a:t>
                      </a:r>
                      <a:endParaRPr lang="en-US" sz="1800" b="0" i="0" u="none" strike="noStrike" dirty="0">
                        <a:solidFill>
                          <a:srgbClr val="000000"/>
                        </a:solidFill>
                        <a:effectLst/>
                        <a:latin typeface="Century Gothic" panose="020B0502020202020204" pitchFamily="34" charset="0"/>
                      </a:endParaRPr>
                    </a:p>
                  </a:txBody>
                  <a:tcPr marL="4654" marR="4654" marT="4654" marB="0" anchor="ctr"/>
                </a:tc>
                <a:extLst>
                  <a:ext uri="{0D108BD9-81ED-4DB2-BD59-A6C34878D82A}">
                    <a16:rowId xmlns:a16="http://schemas.microsoft.com/office/drawing/2014/main" val="2162656059"/>
                  </a:ext>
                </a:extLst>
              </a:tr>
              <a:tr h="1312382">
                <a:tc>
                  <a:txBody>
                    <a:bodyPr/>
                    <a:lstStyle/>
                    <a:p>
                      <a:pPr algn="ctr" fontAlgn="ctr"/>
                      <a:r>
                        <a:rPr lang="en-US" sz="1800" b="1" u="none" strike="noStrike" dirty="0">
                          <a:effectLst/>
                          <a:latin typeface="Century Gothic" panose="020B0502020202020204" pitchFamily="34" charset="0"/>
                        </a:rPr>
                        <a:t>5</a:t>
                      </a:r>
                      <a:endParaRPr lang="en-US" sz="1800" b="1" i="0" u="none" strike="noStrike" dirty="0">
                        <a:solidFill>
                          <a:srgbClr val="000000"/>
                        </a:solidFill>
                        <a:effectLst/>
                        <a:latin typeface="Century Gothic" panose="020B0502020202020204" pitchFamily="34" charset="0"/>
                      </a:endParaRPr>
                    </a:p>
                  </a:txBody>
                  <a:tcPr marL="4654" marR="4654" marT="4654" marB="0" anchor="ctr"/>
                </a:tc>
                <a:tc>
                  <a:txBody>
                    <a:bodyPr/>
                    <a:lstStyle/>
                    <a:p>
                      <a:pPr algn="l" fontAlgn="ctr"/>
                      <a:r>
                        <a:rPr lang="en-US" sz="1800" b="1" u="none" strike="noStrike" dirty="0">
                          <a:effectLst/>
                          <a:latin typeface="Century Gothic" panose="020B0502020202020204" pitchFamily="34" charset="0"/>
                        </a:rPr>
                        <a:t>ECOWAS</a:t>
                      </a:r>
                      <a:endParaRPr lang="en-US" sz="1800" b="1" i="0" u="none" strike="noStrike" dirty="0">
                        <a:solidFill>
                          <a:srgbClr val="000000"/>
                        </a:solidFill>
                        <a:effectLst/>
                        <a:latin typeface="Century Gothic" panose="020B0502020202020204" pitchFamily="34" charset="0"/>
                      </a:endParaRPr>
                    </a:p>
                  </a:txBody>
                  <a:tcPr marL="4654" marR="4654" marT="4654" marB="0" anchor="ctr"/>
                </a:tc>
                <a:tc>
                  <a:txBody>
                    <a:bodyPr/>
                    <a:lstStyle/>
                    <a:p>
                      <a:pPr algn="l" fontAlgn="ctr"/>
                      <a:r>
                        <a:rPr lang="en-US" sz="1800" u="none" strike="noStrike" dirty="0">
                          <a:effectLst/>
                          <a:latin typeface="Century Gothic" panose="020B0502020202020204" pitchFamily="34" charset="0"/>
                        </a:rPr>
                        <a:t>Community Levy which is determined by the Council. The current Levy is 0.7% of the value of imports originating from the third country</a:t>
                      </a:r>
                      <a:endParaRPr lang="en-US" sz="1800" b="0" i="0" u="none" strike="noStrike" dirty="0">
                        <a:solidFill>
                          <a:srgbClr val="000000"/>
                        </a:solidFill>
                        <a:effectLst/>
                        <a:latin typeface="Century Gothic" panose="020B0502020202020204" pitchFamily="34" charset="0"/>
                      </a:endParaRPr>
                    </a:p>
                  </a:txBody>
                  <a:tcPr marL="4654" marR="4654" marT="4654" marB="0" anchor="ctr"/>
                </a:tc>
                <a:tc>
                  <a:txBody>
                    <a:bodyPr/>
                    <a:lstStyle/>
                    <a:p>
                      <a:pPr algn="ctr" fontAlgn="ctr"/>
                      <a:r>
                        <a:rPr kumimoji="0" lang="en-US" sz="18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State Contribution</a:t>
                      </a:r>
                      <a:endParaRPr lang="en-US" sz="1800" b="0" i="0" u="none" strike="noStrike" dirty="0">
                        <a:solidFill>
                          <a:srgbClr val="000000"/>
                        </a:solidFill>
                        <a:effectLst/>
                        <a:latin typeface="Century Gothic" panose="020B0502020202020204" pitchFamily="34" charset="0"/>
                      </a:endParaRPr>
                    </a:p>
                  </a:txBody>
                  <a:tcPr marL="4654" marR="4654" marT="4654" marB="0" anchor="ctr"/>
                </a:tc>
                <a:extLst>
                  <a:ext uri="{0D108BD9-81ED-4DB2-BD59-A6C34878D82A}">
                    <a16:rowId xmlns:a16="http://schemas.microsoft.com/office/drawing/2014/main" val="1049009448"/>
                  </a:ext>
                </a:extLst>
              </a:tr>
            </a:tbl>
          </a:graphicData>
        </a:graphic>
      </p:graphicFrame>
    </p:spTree>
    <p:extLst>
      <p:ext uri="{BB962C8B-B14F-4D97-AF65-F5344CB8AC3E}">
        <p14:creationId xmlns:p14="http://schemas.microsoft.com/office/powerpoint/2010/main" val="3313899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8B472-F8DB-45D1-84A9-01B77DD17844}"/>
              </a:ext>
            </a:extLst>
          </p:cNvPr>
          <p:cNvSpPr>
            <a:spLocks noGrp="1"/>
          </p:cNvSpPr>
          <p:nvPr>
            <p:ph type="title"/>
          </p:nvPr>
        </p:nvSpPr>
        <p:spPr/>
        <p:txBody>
          <a:bodyPr/>
          <a:lstStyle/>
          <a:p>
            <a:r>
              <a:rPr lang="en-US" b="1" dirty="0"/>
              <a:t>Existing funding models for RSOO</a:t>
            </a:r>
            <a:endParaRPr lang="en-TZ" b="1" dirty="0"/>
          </a:p>
        </p:txBody>
      </p:sp>
      <p:sp>
        <p:nvSpPr>
          <p:cNvPr id="3" name="Content Placeholder 2">
            <a:extLst>
              <a:ext uri="{FF2B5EF4-FFF2-40B4-BE49-F238E27FC236}">
                <a16:creationId xmlns:a16="http://schemas.microsoft.com/office/drawing/2014/main" id="{53856460-7265-4856-9401-6CA0CBB474CA}"/>
              </a:ext>
            </a:extLst>
          </p:cNvPr>
          <p:cNvSpPr>
            <a:spLocks noGrp="1"/>
          </p:cNvSpPr>
          <p:nvPr>
            <p:ph idx="1"/>
          </p:nvPr>
        </p:nvSpPr>
        <p:spPr/>
        <p:txBody>
          <a:bodyPr/>
          <a:lstStyle/>
          <a:p>
            <a:pPr marL="0" indent="0" algn="just">
              <a:buNone/>
            </a:pPr>
            <a:r>
              <a:rPr lang="en-US" dirty="0">
                <a:latin typeface="Century Gothic" panose="020B0502020202020204" pitchFamily="34" charset="0"/>
              </a:rPr>
              <a:t>Most of RSOO globally are member states owned agencies funded through membership contributions</a:t>
            </a:r>
          </a:p>
          <a:p>
            <a:endParaRPr lang="en-TZ" dirty="0"/>
          </a:p>
        </p:txBody>
      </p:sp>
      <p:graphicFrame>
        <p:nvGraphicFramePr>
          <p:cNvPr id="7" name="Table 6">
            <a:extLst>
              <a:ext uri="{FF2B5EF4-FFF2-40B4-BE49-F238E27FC236}">
                <a16:creationId xmlns:a16="http://schemas.microsoft.com/office/drawing/2014/main" id="{2389977A-79E7-437E-8E94-1AC173E4E5F1}"/>
              </a:ext>
            </a:extLst>
          </p:cNvPr>
          <p:cNvGraphicFramePr>
            <a:graphicFrameLocks noGrp="1"/>
          </p:cNvGraphicFramePr>
          <p:nvPr>
            <p:extLst>
              <p:ext uri="{D42A27DB-BD31-4B8C-83A1-F6EECF244321}">
                <p14:modId xmlns:p14="http://schemas.microsoft.com/office/powerpoint/2010/main" val="3904170908"/>
              </p:ext>
            </p:extLst>
          </p:nvPr>
        </p:nvGraphicFramePr>
        <p:xfrm>
          <a:off x="838200" y="3081866"/>
          <a:ext cx="10757339" cy="2634420"/>
        </p:xfrm>
        <a:graphic>
          <a:graphicData uri="http://schemas.openxmlformats.org/drawingml/2006/table">
            <a:tbl>
              <a:tblPr firstRow="1" bandRow="1">
                <a:tableStyleId>{5C22544A-7EE6-4342-B048-85BDC9FD1C3A}</a:tableStyleId>
              </a:tblPr>
              <a:tblGrid>
                <a:gridCol w="784390">
                  <a:extLst>
                    <a:ext uri="{9D8B030D-6E8A-4147-A177-3AD203B41FA5}">
                      <a16:colId xmlns:a16="http://schemas.microsoft.com/office/drawing/2014/main" val="2955780194"/>
                    </a:ext>
                  </a:extLst>
                </a:gridCol>
                <a:gridCol w="3000175">
                  <a:extLst>
                    <a:ext uri="{9D8B030D-6E8A-4147-A177-3AD203B41FA5}">
                      <a16:colId xmlns:a16="http://schemas.microsoft.com/office/drawing/2014/main" val="3839515968"/>
                    </a:ext>
                  </a:extLst>
                </a:gridCol>
                <a:gridCol w="2832689">
                  <a:extLst>
                    <a:ext uri="{9D8B030D-6E8A-4147-A177-3AD203B41FA5}">
                      <a16:colId xmlns:a16="http://schemas.microsoft.com/office/drawing/2014/main" val="2523488156"/>
                    </a:ext>
                  </a:extLst>
                </a:gridCol>
                <a:gridCol w="4140085">
                  <a:extLst>
                    <a:ext uri="{9D8B030D-6E8A-4147-A177-3AD203B41FA5}">
                      <a16:colId xmlns:a16="http://schemas.microsoft.com/office/drawing/2014/main" val="2830193396"/>
                    </a:ext>
                  </a:extLst>
                </a:gridCol>
              </a:tblGrid>
              <a:tr h="453732">
                <a:tc>
                  <a:txBody>
                    <a:bodyPr/>
                    <a:lstStyle/>
                    <a:p>
                      <a:r>
                        <a:rPr lang="en-US" dirty="0"/>
                        <a:t>S/no</a:t>
                      </a:r>
                      <a:endParaRPr lang="en-TZ" dirty="0"/>
                    </a:p>
                  </a:txBody>
                  <a:tcPr/>
                </a:tc>
                <a:tc>
                  <a:txBody>
                    <a:bodyPr/>
                    <a:lstStyle/>
                    <a:p>
                      <a:r>
                        <a:rPr lang="en-US" dirty="0"/>
                        <a:t>RSOO</a:t>
                      </a:r>
                      <a:endParaRPr lang="en-TZ" dirty="0"/>
                    </a:p>
                  </a:txBody>
                  <a:tcPr/>
                </a:tc>
                <a:tc>
                  <a:txBody>
                    <a:bodyPr/>
                    <a:lstStyle/>
                    <a:p>
                      <a:r>
                        <a:rPr lang="en-US" dirty="0"/>
                        <a:t>Regional</a:t>
                      </a:r>
                      <a:endParaRPr lang="en-TZ" dirty="0"/>
                    </a:p>
                  </a:txBody>
                  <a:tcPr/>
                </a:tc>
                <a:tc>
                  <a:txBody>
                    <a:bodyPr/>
                    <a:lstStyle/>
                    <a:p>
                      <a:r>
                        <a:rPr lang="en-US" dirty="0"/>
                        <a:t>Funding Module</a:t>
                      </a:r>
                      <a:endParaRPr lang="en-TZ" dirty="0"/>
                    </a:p>
                  </a:txBody>
                  <a:tcPr/>
                </a:tc>
                <a:extLst>
                  <a:ext uri="{0D108BD9-81ED-4DB2-BD59-A6C34878D82A}">
                    <a16:rowId xmlns:a16="http://schemas.microsoft.com/office/drawing/2014/main" val="87896232"/>
                  </a:ext>
                </a:extLst>
              </a:tr>
              <a:tr h="453732">
                <a:tc>
                  <a:txBody>
                    <a:bodyPr/>
                    <a:lstStyle/>
                    <a:p>
                      <a:r>
                        <a:rPr lang="en-US" dirty="0"/>
                        <a:t>1</a:t>
                      </a:r>
                      <a:endParaRPr lang="en-TZ" dirty="0"/>
                    </a:p>
                  </a:txBody>
                  <a:tcPr/>
                </a:tc>
                <a:tc>
                  <a:txBody>
                    <a:bodyPr/>
                    <a:lstStyle/>
                    <a:p>
                      <a:r>
                        <a:rPr lang="en-US" dirty="0"/>
                        <a:t>CASSOA</a:t>
                      </a:r>
                      <a:endParaRPr lang="en-TZ" dirty="0"/>
                    </a:p>
                  </a:txBody>
                  <a:tcPr/>
                </a:tc>
                <a:tc>
                  <a:txBody>
                    <a:bodyPr/>
                    <a:lstStyle/>
                    <a:p>
                      <a:r>
                        <a:rPr lang="en-US" dirty="0"/>
                        <a:t>EAC</a:t>
                      </a:r>
                      <a:endParaRPr lang="en-TZ" dirty="0"/>
                    </a:p>
                  </a:txBody>
                  <a:tcPr/>
                </a:tc>
                <a:tc>
                  <a:txBody>
                    <a:bodyPr/>
                    <a:lstStyle/>
                    <a:p>
                      <a:r>
                        <a:rPr lang="en-US" dirty="0"/>
                        <a:t>Membership contribution</a:t>
                      </a:r>
                      <a:endParaRPr lang="en-TZ" dirty="0"/>
                    </a:p>
                  </a:txBody>
                  <a:tcPr/>
                </a:tc>
                <a:extLst>
                  <a:ext uri="{0D108BD9-81ED-4DB2-BD59-A6C34878D82A}">
                    <a16:rowId xmlns:a16="http://schemas.microsoft.com/office/drawing/2014/main" val="376803388"/>
                  </a:ext>
                </a:extLst>
              </a:tr>
              <a:tr h="453732">
                <a:tc>
                  <a:txBody>
                    <a:bodyPr/>
                    <a:lstStyle/>
                    <a:p>
                      <a:r>
                        <a:rPr lang="en-US" dirty="0"/>
                        <a:t>2</a:t>
                      </a:r>
                      <a:endParaRPr lang="en-TZ" dirty="0"/>
                    </a:p>
                  </a:txBody>
                  <a:tcPr/>
                </a:tc>
                <a:tc>
                  <a:txBody>
                    <a:bodyPr/>
                    <a:lstStyle/>
                    <a:p>
                      <a:r>
                        <a:rPr lang="en-US" dirty="0"/>
                        <a:t>SASO</a:t>
                      </a:r>
                      <a:endParaRPr lang="en-TZ" dirty="0"/>
                    </a:p>
                  </a:txBody>
                  <a:tcPr/>
                </a:tc>
                <a:tc>
                  <a:txBody>
                    <a:bodyPr/>
                    <a:lstStyle/>
                    <a:p>
                      <a:r>
                        <a:rPr lang="en-US" dirty="0"/>
                        <a:t>SADC</a:t>
                      </a:r>
                      <a:endParaRPr lang="en-TZ" dirty="0"/>
                    </a:p>
                  </a:txBody>
                  <a:tcPr/>
                </a:tc>
                <a:tc>
                  <a:txBody>
                    <a:bodyPr/>
                    <a:lstStyle/>
                    <a:p>
                      <a:r>
                        <a:rPr lang="en-US" dirty="0"/>
                        <a:t>Membership contribution</a:t>
                      </a:r>
                      <a:endParaRPr lang="en-TZ" dirty="0"/>
                    </a:p>
                  </a:txBody>
                  <a:tcPr/>
                </a:tc>
                <a:extLst>
                  <a:ext uri="{0D108BD9-81ED-4DB2-BD59-A6C34878D82A}">
                    <a16:rowId xmlns:a16="http://schemas.microsoft.com/office/drawing/2014/main" val="271882114"/>
                  </a:ext>
                </a:extLst>
              </a:tr>
              <a:tr h="453732">
                <a:tc>
                  <a:txBody>
                    <a:bodyPr/>
                    <a:lstStyle/>
                    <a:p>
                      <a:r>
                        <a:rPr lang="en-US" dirty="0"/>
                        <a:t>3</a:t>
                      </a:r>
                      <a:endParaRPr lang="en-TZ" dirty="0"/>
                    </a:p>
                  </a:txBody>
                  <a:tcPr/>
                </a:tc>
                <a:tc>
                  <a:txBody>
                    <a:bodyPr/>
                    <a:lstStyle/>
                    <a:p>
                      <a:r>
                        <a:rPr lang="en-US" dirty="0"/>
                        <a:t>BAGASOO</a:t>
                      </a:r>
                      <a:endParaRPr lang="en-TZ" dirty="0"/>
                    </a:p>
                  </a:txBody>
                  <a:tcPr/>
                </a:tc>
                <a:tc>
                  <a:txBody>
                    <a:bodyPr/>
                    <a:lstStyle/>
                    <a:p>
                      <a:r>
                        <a:rPr lang="en-US" sz="1800" b="0" i="0" kern="1200" dirty="0">
                          <a:solidFill>
                            <a:schemeClr val="dk1"/>
                          </a:solidFill>
                          <a:effectLst/>
                          <a:latin typeface="+mn-lt"/>
                          <a:ea typeface="+mn-ea"/>
                          <a:cs typeface="+mn-cs"/>
                        </a:rPr>
                        <a:t>West African States</a:t>
                      </a:r>
                      <a:endParaRPr lang="en-TZ"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Membership contribution</a:t>
                      </a:r>
                      <a:endParaRPr lang="en-TZ" dirty="0"/>
                    </a:p>
                  </a:txBody>
                  <a:tcPr/>
                </a:tc>
                <a:extLst>
                  <a:ext uri="{0D108BD9-81ED-4DB2-BD59-A6C34878D82A}">
                    <a16:rowId xmlns:a16="http://schemas.microsoft.com/office/drawing/2014/main" val="1580135670"/>
                  </a:ext>
                </a:extLst>
              </a:tr>
              <a:tr h="453732">
                <a:tc>
                  <a:txBody>
                    <a:bodyPr/>
                    <a:lstStyle/>
                    <a:p>
                      <a:r>
                        <a:rPr lang="en-US" dirty="0"/>
                        <a:t>4</a:t>
                      </a:r>
                      <a:endParaRPr lang="en-TZ" dirty="0"/>
                    </a:p>
                  </a:txBody>
                  <a:tcPr/>
                </a:tc>
                <a:tc>
                  <a:txBody>
                    <a:bodyPr/>
                    <a:lstStyle/>
                    <a:p>
                      <a:r>
                        <a:rPr lang="en-US" dirty="0"/>
                        <a:t>PASO</a:t>
                      </a:r>
                      <a:endParaRPr lang="en-TZ" dirty="0"/>
                    </a:p>
                  </a:txBody>
                  <a:tcPr/>
                </a:tc>
                <a:tc>
                  <a:txBody>
                    <a:bodyPr/>
                    <a:lstStyle/>
                    <a:p>
                      <a:r>
                        <a:rPr lang="en-US" dirty="0"/>
                        <a:t>Pacific</a:t>
                      </a:r>
                      <a:endParaRPr lang="en-TZ"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Membership contribution</a:t>
                      </a:r>
                      <a:endParaRPr lang="en-TZ" dirty="0"/>
                    </a:p>
                  </a:txBody>
                  <a:tcPr/>
                </a:tc>
                <a:extLst>
                  <a:ext uri="{0D108BD9-81ED-4DB2-BD59-A6C34878D82A}">
                    <a16:rowId xmlns:a16="http://schemas.microsoft.com/office/drawing/2014/main" val="2111623868"/>
                  </a:ext>
                </a:extLst>
              </a:tr>
              <a:tr h="262876">
                <a:tc>
                  <a:txBody>
                    <a:bodyPr/>
                    <a:lstStyle/>
                    <a:p>
                      <a:r>
                        <a:rPr lang="en-US" dirty="0"/>
                        <a:t>5</a:t>
                      </a:r>
                      <a:endParaRPr lang="en-TZ" dirty="0"/>
                    </a:p>
                  </a:txBody>
                  <a:tcPr/>
                </a:tc>
                <a:tc>
                  <a:txBody>
                    <a:bodyPr/>
                    <a:lstStyle/>
                    <a:p>
                      <a:r>
                        <a:rPr lang="en-US" dirty="0"/>
                        <a:t>EASA</a:t>
                      </a:r>
                      <a:endParaRPr lang="en-TZ" dirty="0"/>
                    </a:p>
                  </a:txBody>
                  <a:tcPr/>
                </a:tc>
                <a:tc>
                  <a:txBody>
                    <a:bodyPr/>
                    <a:lstStyle/>
                    <a:p>
                      <a:r>
                        <a:rPr lang="en-US" dirty="0"/>
                        <a:t>Europe</a:t>
                      </a:r>
                      <a:endParaRPr lang="en-TZ" dirty="0"/>
                    </a:p>
                  </a:txBody>
                  <a:tcPr/>
                </a:tc>
                <a:tc>
                  <a:txBody>
                    <a:bodyPr/>
                    <a:lstStyle/>
                    <a:p>
                      <a:r>
                        <a:rPr lang="en-US" dirty="0"/>
                        <a:t>Fee and charges, Contribution and subsidy </a:t>
                      </a:r>
                      <a:endParaRPr lang="en-TZ" dirty="0"/>
                    </a:p>
                  </a:txBody>
                  <a:tcPr/>
                </a:tc>
                <a:extLst>
                  <a:ext uri="{0D108BD9-81ED-4DB2-BD59-A6C34878D82A}">
                    <a16:rowId xmlns:a16="http://schemas.microsoft.com/office/drawing/2014/main" val="4170952520"/>
                  </a:ext>
                </a:extLst>
              </a:tr>
            </a:tbl>
          </a:graphicData>
        </a:graphic>
      </p:graphicFrame>
    </p:spTree>
    <p:extLst>
      <p:ext uri="{BB962C8B-B14F-4D97-AF65-F5344CB8AC3E}">
        <p14:creationId xmlns:p14="http://schemas.microsoft.com/office/powerpoint/2010/main" val="3255997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7D2032-01B9-4F86-B3EB-20BF309076CB}"/>
              </a:ext>
            </a:extLst>
          </p:cNvPr>
          <p:cNvSpPr>
            <a:spLocks noGrp="1"/>
          </p:cNvSpPr>
          <p:nvPr>
            <p:ph type="title"/>
          </p:nvPr>
        </p:nvSpPr>
        <p:spPr/>
        <p:txBody>
          <a:bodyPr>
            <a:normAutofit/>
          </a:bodyPr>
          <a:lstStyle/>
          <a:p>
            <a:pPr algn="just"/>
            <a:r>
              <a:rPr lang="en-US" sz="3200" b="1" dirty="0">
                <a:latin typeface="Century Gothic" panose="020B0502020202020204" pitchFamily="34" charset="0"/>
              </a:rPr>
              <a:t>CASSOAs Attempt to Improve Sustainability of Funding Mechanisms</a:t>
            </a:r>
          </a:p>
        </p:txBody>
      </p:sp>
      <p:sp>
        <p:nvSpPr>
          <p:cNvPr id="5" name="Content Placeholder 4">
            <a:extLst>
              <a:ext uri="{FF2B5EF4-FFF2-40B4-BE49-F238E27FC236}">
                <a16:creationId xmlns:a16="http://schemas.microsoft.com/office/drawing/2014/main" id="{1BF9CB52-BD45-4102-904B-A7E047A5267B}"/>
              </a:ext>
            </a:extLst>
          </p:cNvPr>
          <p:cNvSpPr>
            <a:spLocks noGrp="1"/>
          </p:cNvSpPr>
          <p:nvPr>
            <p:ph idx="1"/>
          </p:nvPr>
        </p:nvSpPr>
        <p:spPr>
          <a:xfrm>
            <a:off x="838199" y="1450428"/>
            <a:ext cx="10851931" cy="4718652"/>
          </a:xfrm>
        </p:spPr>
        <p:txBody>
          <a:bodyPr>
            <a:normAutofit/>
          </a:bodyPr>
          <a:lstStyle/>
          <a:p>
            <a:pPr marL="0" indent="0" algn="just">
              <a:buNone/>
            </a:pPr>
            <a:endParaRPr lang="en-US" dirty="0">
              <a:latin typeface="Century Gothic" panose="020B0502020202020204" pitchFamily="34" charset="0"/>
            </a:endParaRPr>
          </a:p>
          <a:p>
            <a:pPr algn="just">
              <a:buFont typeface="Wingdings" panose="05000000000000000000" pitchFamily="2" charset="2"/>
              <a:buChar char="q"/>
            </a:pPr>
            <a:r>
              <a:rPr lang="en-US" dirty="0">
                <a:latin typeface="Century Gothic" panose="020B0502020202020204" pitchFamily="34" charset="0"/>
              </a:rPr>
              <a:t>The 23rd Ordinary Summit of the Heads of States, held in Arusha on the 24th of November 2023 and subsequently the decision of CASSOA Board, proposed model/financing formulae that the Agency budget be funded by </a:t>
            </a:r>
            <a:r>
              <a:rPr lang="en-US" b="1" dirty="0">
                <a:latin typeface="Century Gothic" panose="020B0502020202020204" pitchFamily="34" charset="0"/>
              </a:rPr>
              <a:t>equal contributions from Partner States at the tune of 65% and 35% of assessed contributions</a:t>
            </a:r>
            <a:r>
              <a:rPr lang="en-US" dirty="0">
                <a:latin typeface="Century Gothic" panose="020B0502020202020204" pitchFamily="34" charset="0"/>
              </a:rPr>
              <a:t> based on the nominal GDP per capital of each Partner State.</a:t>
            </a:r>
          </a:p>
          <a:p>
            <a:pPr algn="just">
              <a:buFont typeface="Wingdings" panose="05000000000000000000" pitchFamily="2" charset="2"/>
              <a:buChar char="q"/>
            </a:pPr>
            <a:r>
              <a:rPr lang="en-US" b="1" dirty="0">
                <a:solidFill>
                  <a:srgbClr val="0070C0"/>
                </a:solidFill>
                <a:latin typeface="Century Gothic" panose="020B0502020202020204" pitchFamily="34" charset="0"/>
              </a:rPr>
              <a:t>This is not a diversification and does not guarantee financial sustainability of CASSOSA because the main source of revenue  is still state contribution. </a:t>
            </a:r>
          </a:p>
          <a:p>
            <a:pPr marL="0" indent="0" algn="just">
              <a:buNone/>
            </a:pPr>
            <a:endParaRPr lang="en-US" dirty="0">
              <a:latin typeface="Century Gothic" panose="020B0502020202020204" pitchFamily="34" charset="0"/>
            </a:endParaRPr>
          </a:p>
        </p:txBody>
      </p:sp>
    </p:spTree>
    <p:extLst>
      <p:ext uri="{BB962C8B-B14F-4D97-AF65-F5344CB8AC3E}">
        <p14:creationId xmlns:p14="http://schemas.microsoft.com/office/powerpoint/2010/main" val="2942863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7D2032-01B9-4F86-B3EB-20BF309076CB}"/>
              </a:ext>
            </a:extLst>
          </p:cNvPr>
          <p:cNvSpPr>
            <a:spLocks noGrp="1"/>
          </p:cNvSpPr>
          <p:nvPr>
            <p:ph type="title"/>
          </p:nvPr>
        </p:nvSpPr>
        <p:spPr/>
        <p:txBody>
          <a:bodyPr>
            <a:normAutofit/>
          </a:bodyPr>
          <a:lstStyle/>
          <a:p>
            <a:r>
              <a:rPr lang="en-US" sz="3200" b="1" dirty="0">
                <a:latin typeface="Century Gothic" panose="020B0502020202020204" pitchFamily="34" charset="0"/>
              </a:rPr>
              <a:t>The Shortcomings of Current funding model</a:t>
            </a:r>
          </a:p>
        </p:txBody>
      </p:sp>
      <p:sp>
        <p:nvSpPr>
          <p:cNvPr id="5" name="Content Placeholder 4">
            <a:extLst>
              <a:ext uri="{FF2B5EF4-FFF2-40B4-BE49-F238E27FC236}">
                <a16:creationId xmlns:a16="http://schemas.microsoft.com/office/drawing/2014/main" id="{1BF9CB52-BD45-4102-904B-A7E047A5267B}"/>
              </a:ext>
            </a:extLst>
          </p:cNvPr>
          <p:cNvSpPr>
            <a:spLocks noGrp="1"/>
          </p:cNvSpPr>
          <p:nvPr>
            <p:ph idx="1"/>
          </p:nvPr>
        </p:nvSpPr>
        <p:spPr>
          <a:xfrm>
            <a:off x="838199" y="1450428"/>
            <a:ext cx="10851931" cy="4718652"/>
          </a:xfrm>
        </p:spPr>
        <p:txBody>
          <a:bodyPr>
            <a:normAutofit fontScale="85000" lnSpcReduction="10000"/>
          </a:bodyPr>
          <a:lstStyle/>
          <a:p>
            <a:pPr algn="just">
              <a:buFont typeface="Wingdings" panose="05000000000000000000" pitchFamily="2" charset="2"/>
              <a:buChar char="q"/>
            </a:pPr>
            <a:endParaRPr lang="en-US" dirty="0">
              <a:latin typeface="Century Gothic" panose="020B0502020202020204" pitchFamily="34" charset="0"/>
            </a:endParaRPr>
          </a:p>
          <a:p>
            <a:pPr algn="just">
              <a:buFont typeface="Wingdings" panose="05000000000000000000" pitchFamily="2" charset="2"/>
              <a:buChar char="q"/>
            </a:pPr>
            <a:r>
              <a:rPr lang="en-US" dirty="0">
                <a:latin typeface="Century Gothic" panose="020B0502020202020204" pitchFamily="34" charset="0"/>
              </a:rPr>
              <a:t>Generally, current funding module </a:t>
            </a:r>
            <a:r>
              <a:rPr lang="en-US" b="1" dirty="0">
                <a:solidFill>
                  <a:srgbClr val="0070C0"/>
                </a:solidFill>
                <a:latin typeface="Century Gothic" panose="020B0502020202020204" pitchFamily="34" charset="0"/>
              </a:rPr>
              <a:t>(which is mainly state contribution)</a:t>
            </a:r>
            <a:r>
              <a:rPr lang="en-US" b="1" dirty="0">
                <a:latin typeface="Century Gothic" panose="020B0502020202020204" pitchFamily="34" charset="0"/>
              </a:rPr>
              <a:t> </a:t>
            </a:r>
            <a:r>
              <a:rPr lang="en-US" dirty="0">
                <a:latin typeface="Century Gothic" panose="020B0502020202020204" pitchFamily="34" charset="0"/>
              </a:rPr>
              <a:t>used by RSOO have the following shortcomings:- </a:t>
            </a:r>
          </a:p>
          <a:p>
            <a:pPr marL="457200" lvl="1" indent="-457200" algn="just">
              <a:spcBef>
                <a:spcPts val="1000"/>
              </a:spcBef>
              <a:buFont typeface="Courier New" panose="02070309020205020404" pitchFamily="49" charset="0"/>
              <a:buChar char="o"/>
            </a:pPr>
            <a:r>
              <a:rPr lang="en-US" sz="2800" dirty="0">
                <a:latin typeface="Century Gothic" panose="020B0502020202020204" pitchFamily="34" charset="0"/>
              </a:rPr>
              <a:t>Member states contributions are mostly unreliable/Irregular and unstable;</a:t>
            </a:r>
          </a:p>
          <a:p>
            <a:pPr marL="457200" lvl="1" indent="-457200" algn="just">
              <a:spcBef>
                <a:spcPts val="1000"/>
              </a:spcBef>
              <a:buFont typeface="Courier New" panose="02070309020205020404" pitchFamily="49" charset="0"/>
              <a:buChar char="o"/>
            </a:pPr>
            <a:r>
              <a:rPr lang="en-US" sz="2800" dirty="0">
                <a:latin typeface="Century Gothic" panose="020B0502020202020204" pitchFamily="34" charset="0"/>
              </a:rPr>
              <a:t>Contribution depends on the willingness and the regime of the day;</a:t>
            </a:r>
          </a:p>
          <a:p>
            <a:pPr marL="457200" lvl="1" indent="-457200" algn="just">
              <a:spcBef>
                <a:spcPts val="1000"/>
              </a:spcBef>
              <a:buFont typeface="Courier New" panose="02070309020205020404" pitchFamily="49" charset="0"/>
              <a:buChar char="o"/>
            </a:pPr>
            <a:r>
              <a:rPr lang="en-US" sz="2800" dirty="0">
                <a:latin typeface="Century Gothic" panose="020B0502020202020204" pitchFamily="34" charset="0"/>
              </a:rPr>
              <a:t>Member States either do not pay their contributions in full or sometimes payments are delayed hence compromising RSOOs operations;</a:t>
            </a:r>
          </a:p>
          <a:p>
            <a:pPr marL="457200" lvl="1" indent="-457200" algn="just">
              <a:spcBef>
                <a:spcPts val="1000"/>
              </a:spcBef>
              <a:buFont typeface="Courier New" panose="02070309020205020404" pitchFamily="49" charset="0"/>
              <a:buChar char="o"/>
            </a:pPr>
            <a:r>
              <a:rPr lang="en-US" sz="2800" dirty="0">
                <a:latin typeface="Century Gothic" panose="020B0502020202020204" pitchFamily="34" charset="0"/>
              </a:rPr>
              <a:t>Lack of equity in contribution rates in some RSOOs. The state contribution rates are made with an assumption that </a:t>
            </a:r>
            <a:r>
              <a:rPr lang="en-US" sz="2800" i="1" dirty="0">
                <a:solidFill>
                  <a:srgbClr val="0070C0"/>
                </a:solidFill>
                <a:latin typeface="Century Gothic" panose="020B0502020202020204" pitchFamily="34" charset="0"/>
              </a:rPr>
              <a:t>“one size fits all” </a:t>
            </a:r>
            <a:r>
              <a:rPr lang="en-US" sz="2800" dirty="0">
                <a:latin typeface="Century Gothic" panose="020B0502020202020204" pitchFamily="34" charset="0"/>
              </a:rPr>
              <a:t>e.g. CASSOA. This leads to grievances from state with fewer aviation activities paying same rate with states with many aviation activities.</a:t>
            </a:r>
            <a:endParaRPr lang="en-US" dirty="0">
              <a:latin typeface="Century Gothic" panose="020B0502020202020204" pitchFamily="34" charset="0"/>
            </a:endParaRPr>
          </a:p>
        </p:txBody>
      </p:sp>
    </p:spTree>
    <p:extLst>
      <p:ext uri="{BB962C8B-B14F-4D97-AF65-F5344CB8AC3E}">
        <p14:creationId xmlns:p14="http://schemas.microsoft.com/office/powerpoint/2010/main" val="4003290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EC0C7-850E-4ACA-A305-C7BE409BD8B9}"/>
              </a:ext>
            </a:extLst>
          </p:cNvPr>
          <p:cNvSpPr>
            <a:spLocks noGrp="1"/>
          </p:cNvSpPr>
          <p:nvPr>
            <p:ph type="title"/>
          </p:nvPr>
        </p:nvSpPr>
        <p:spPr/>
        <p:txBody>
          <a:bodyPr/>
          <a:lstStyle/>
          <a:p>
            <a:r>
              <a:rPr lang="en-US" sz="4400" b="1" dirty="0">
                <a:latin typeface="Century Gothic" panose="020B0502020202020204" pitchFamily="34" charset="0"/>
              </a:rPr>
              <a:t>Diversifying Sources of Funds</a:t>
            </a:r>
            <a:endParaRPr lang="en-TZ" dirty="0"/>
          </a:p>
        </p:txBody>
      </p:sp>
      <p:sp>
        <p:nvSpPr>
          <p:cNvPr id="3" name="Content Placeholder 2">
            <a:extLst>
              <a:ext uri="{FF2B5EF4-FFF2-40B4-BE49-F238E27FC236}">
                <a16:creationId xmlns:a16="http://schemas.microsoft.com/office/drawing/2014/main" id="{75FAB3F1-83FA-4CA6-A2A9-8D9AA3E5DD4A}"/>
              </a:ext>
            </a:extLst>
          </p:cNvPr>
          <p:cNvSpPr>
            <a:spLocks noGrp="1"/>
          </p:cNvSpPr>
          <p:nvPr>
            <p:ph idx="1"/>
          </p:nvPr>
        </p:nvSpPr>
        <p:spPr/>
        <p:txBody>
          <a:bodyPr>
            <a:normAutofit/>
          </a:bodyPr>
          <a:lstStyle/>
          <a:p>
            <a:pPr algn="l">
              <a:buFont typeface="Wingdings" panose="05000000000000000000" pitchFamily="2" charset="2"/>
              <a:buChar char="q"/>
            </a:pPr>
            <a:r>
              <a:rPr lang="en-US" b="0" i="0" dirty="0">
                <a:solidFill>
                  <a:srgbClr val="202124"/>
                </a:solidFill>
                <a:effectLst/>
                <a:highlight>
                  <a:srgbClr val="FFFFFF"/>
                </a:highlight>
                <a:latin typeface="arial" panose="020B0604020202020204" pitchFamily="34" charset="0"/>
              </a:rPr>
              <a:t>the action of </a:t>
            </a:r>
            <a:r>
              <a:rPr lang="en-US" b="0" i="0" u="none" strike="noStrike" dirty="0">
                <a:solidFill>
                  <a:srgbClr val="202124"/>
                </a:solidFill>
                <a:effectLst/>
                <a:highlight>
                  <a:srgbClr val="FFFFFF"/>
                </a:highlight>
                <a:latin typeface="arial" panose="020B0604020202020204" pitchFamily="34" charset="0"/>
                <a:hlinkClick r:id="rId2"/>
              </a:rPr>
              <a:t>diversifying</a:t>
            </a:r>
            <a:r>
              <a:rPr lang="en-US" b="0" i="0" dirty="0">
                <a:solidFill>
                  <a:srgbClr val="202124"/>
                </a:solidFill>
                <a:effectLst/>
                <a:highlight>
                  <a:srgbClr val="FFFFFF"/>
                </a:highlight>
                <a:latin typeface="arial" panose="020B0604020202020204" pitchFamily="34" charset="0"/>
              </a:rPr>
              <a:t> something or the fact of becoming more diverse.</a:t>
            </a:r>
          </a:p>
          <a:p>
            <a:pPr algn="l">
              <a:buFont typeface="Wingdings" panose="05000000000000000000" pitchFamily="2" charset="2"/>
              <a:buChar char="q"/>
            </a:pPr>
            <a:r>
              <a:rPr lang="en-US" b="0" i="0" dirty="0">
                <a:solidFill>
                  <a:srgbClr val="202124"/>
                </a:solidFill>
                <a:effectLst/>
                <a:highlight>
                  <a:srgbClr val="FFFFFF"/>
                </a:highlight>
                <a:latin typeface="arial" panose="020B0604020202020204" pitchFamily="34" charset="0"/>
              </a:rPr>
              <a:t>"growers should start planning diversification of crops"</a:t>
            </a:r>
          </a:p>
          <a:p>
            <a:pPr algn="l">
              <a:buFont typeface="Wingdings" panose="05000000000000000000" pitchFamily="2" charset="2"/>
              <a:buChar char="q"/>
            </a:pPr>
            <a:r>
              <a:rPr lang="en-US" b="0" i="0" dirty="0">
                <a:solidFill>
                  <a:srgbClr val="202124"/>
                </a:solidFill>
                <a:effectLst/>
                <a:highlight>
                  <a:srgbClr val="FFFFFF"/>
                </a:highlight>
                <a:latin typeface="arial" panose="020B0604020202020204" pitchFamily="34" charset="0"/>
              </a:rPr>
              <a:t>the process of a business </a:t>
            </a:r>
            <a:r>
              <a:rPr lang="en-US" b="0" i="0" u="none" strike="noStrike" dirty="0">
                <a:solidFill>
                  <a:srgbClr val="202124"/>
                </a:solidFill>
                <a:effectLst/>
                <a:highlight>
                  <a:srgbClr val="FFFFFF"/>
                </a:highlight>
                <a:latin typeface="arial" panose="020B0604020202020204" pitchFamily="34" charset="0"/>
                <a:hlinkClick r:id="rId3"/>
              </a:rPr>
              <a:t>enlarging</a:t>
            </a:r>
            <a:r>
              <a:rPr lang="en-US" b="0" i="0" dirty="0">
                <a:solidFill>
                  <a:srgbClr val="202124"/>
                </a:solidFill>
                <a:effectLst/>
                <a:highlight>
                  <a:srgbClr val="FFFFFF"/>
                </a:highlight>
                <a:latin typeface="arial" panose="020B0604020202020204" pitchFamily="34" charset="0"/>
              </a:rPr>
              <a:t> or varying its range of products or field of operation.</a:t>
            </a:r>
          </a:p>
          <a:p>
            <a:pPr marL="0" lvl="1" indent="0" algn="just">
              <a:lnSpc>
                <a:spcPct val="80000"/>
              </a:lnSpc>
              <a:spcBef>
                <a:spcPts val="1000"/>
              </a:spcBef>
              <a:buNone/>
            </a:pPr>
            <a:endParaRPr lang="en-US" dirty="0"/>
          </a:p>
          <a:p>
            <a:pPr marL="0" lvl="1" indent="0" algn="just">
              <a:lnSpc>
                <a:spcPct val="80000"/>
              </a:lnSpc>
              <a:spcBef>
                <a:spcPts val="1000"/>
              </a:spcBef>
              <a:buNone/>
            </a:pPr>
            <a:r>
              <a:rPr lang="en-US" b="1" dirty="0">
                <a:solidFill>
                  <a:srgbClr val="0070C0"/>
                </a:solidFill>
                <a:latin typeface="Century Gothic" panose="020B0502020202020204" pitchFamily="34" charset="0"/>
              </a:rPr>
              <a:t>Diversification  in the perspective of this presentation means RSOOs securing alternative sources of revenue streams apart from state contributions.</a:t>
            </a:r>
            <a:endParaRPr lang="en-TZ" b="1" dirty="0">
              <a:solidFill>
                <a:srgbClr val="0070C0"/>
              </a:solidFill>
              <a:latin typeface="Century Gothic" panose="020B0502020202020204" pitchFamily="34" charset="0"/>
            </a:endParaRPr>
          </a:p>
        </p:txBody>
      </p:sp>
    </p:spTree>
    <p:extLst>
      <p:ext uri="{BB962C8B-B14F-4D97-AF65-F5344CB8AC3E}">
        <p14:creationId xmlns:p14="http://schemas.microsoft.com/office/powerpoint/2010/main" val="1904726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EC0C7-850E-4ACA-A305-C7BE409BD8B9}"/>
              </a:ext>
            </a:extLst>
          </p:cNvPr>
          <p:cNvSpPr>
            <a:spLocks noGrp="1"/>
          </p:cNvSpPr>
          <p:nvPr>
            <p:ph type="title"/>
          </p:nvPr>
        </p:nvSpPr>
        <p:spPr/>
        <p:txBody>
          <a:bodyPr/>
          <a:lstStyle/>
          <a:p>
            <a:r>
              <a:rPr lang="en-US" sz="4400" b="1" dirty="0">
                <a:latin typeface="Century Gothic" panose="020B0502020202020204" pitchFamily="34" charset="0"/>
              </a:rPr>
              <a:t>The suggested Diversification areas</a:t>
            </a:r>
            <a:endParaRPr lang="en-TZ" dirty="0"/>
          </a:p>
        </p:txBody>
      </p:sp>
      <p:sp>
        <p:nvSpPr>
          <p:cNvPr id="3" name="Content Placeholder 2">
            <a:extLst>
              <a:ext uri="{FF2B5EF4-FFF2-40B4-BE49-F238E27FC236}">
                <a16:creationId xmlns:a16="http://schemas.microsoft.com/office/drawing/2014/main" id="{75FAB3F1-83FA-4CA6-A2A9-8D9AA3E5DD4A}"/>
              </a:ext>
            </a:extLst>
          </p:cNvPr>
          <p:cNvSpPr>
            <a:spLocks noGrp="1"/>
          </p:cNvSpPr>
          <p:nvPr>
            <p:ph idx="1"/>
          </p:nvPr>
        </p:nvSpPr>
        <p:spPr>
          <a:xfrm>
            <a:off x="260131" y="1431488"/>
            <a:ext cx="11642835" cy="4351338"/>
          </a:xfrm>
        </p:spPr>
        <p:txBody>
          <a:bodyPr>
            <a:normAutofit fontScale="92500" lnSpcReduction="10000"/>
          </a:bodyPr>
          <a:lstStyle/>
          <a:p>
            <a:pPr marL="0" indent="0" algn="just">
              <a:buNone/>
            </a:pPr>
            <a:r>
              <a:rPr lang="en-US" sz="2400" dirty="0">
                <a:latin typeface="Century Gothic" panose="020B0502020202020204" pitchFamily="34" charset="0"/>
              </a:rPr>
              <a:t>From various literature RSOOs are advised on the following proposed diversification areas:-</a:t>
            </a:r>
          </a:p>
          <a:p>
            <a:pPr marL="0" indent="0" algn="just">
              <a:buNone/>
            </a:pPr>
            <a:r>
              <a:rPr lang="en-US" sz="2400" b="1" dirty="0">
                <a:latin typeface="Century Gothic" panose="020B0502020202020204" pitchFamily="34" charset="0"/>
              </a:rPr>
              <a:t>1. Unification of Upper Space </a:t>
            </a:r>
          </a:p>
          <a:p>
            <a:pPr marL="0" indent="0" algn="just">
              <a:buNone/>
            </a:pPr>
            <a:r>
              <a:rPr lang="en-US" sz="2400" dirty="0">
                <a:latin typeface="Century Gothic" panose="020B0502020202020204" pitchFamily="34" charset="0"/>
              </a:rPr>
              <a:t>As the case of </a:t>
            </a:r>
            <a:r>
              <a:rPr lang="en-US" sz="1600" b="0" i="0" dirty="0">
                <a:solidFill>
                  <a:srgbClr val="000000"/>
                </a:solidFill>
                <a:effectLst/>
                <a:highlight>
                  <a:srgbClr val="FFFFFF"/>
                </a:highlight>
                <a:latin typeface="Raleway" panose="020F0502020204030204" pitchFamily="2" charset="0"/>
              </a:rPr>
              <a:t> </a:t>
            </a:r>
            <a:r>
              <a:rPr lang="en-US" sz="2400" dirty="0">
                <a:latin typeface="Century Gothic" panose="020B0502020202020204" pitchFamily="34" charset="0"/>
              </a:rPr>
              <a:t>Central American Aviation Safety Agency (ACSA) and COCESNA (Service Provider). Part of the revenue generated by COCESNA are used to provide financial support to ACSA. </a:t>
            </a:r>
          </a:p>
          <a:p>
            <a:pPr marL="0" indent="0" algn="just">
              <a:buNone/>
            </a:pPr>
            <a:r>
              <a:rPr lang="en-US" sz="2400" dirty="0">
                <a:latin typeface="Century Gothic" panose="020B0502020202020204" pitchFamily="34" charset="0"/>
              </a:rPr>
              <a:t>Part of the revenue generated through ANS may be used to support RSOO </a:t>
            </a:r>
            <a:r>
              <a:rPr lang="en-US" sz="2400" b="1" dirty="0">
                <a:solidFill>
                  <a:srgbClr val="0070C0"/>
                </a:solidFill>
                <a:latin typeface="Century Gothic" panose="020B0502020202020204" pitchFamily="34" charset="0"/>
              </a:rPr>
              <a:t>(Disbursed  directly to RSOO before being distributed to states)</a:t>
            </a:r>
            <a:r>
              <a:rPr lang="en-US" sz="2400" b="1" dirty="0">
                <a:latin typeface="Century Gothic" panose="020B0502020202020204" pitchFamily="34" charset="0"/>
              </a:rPr>
              <a:t>. </a:t>
            </a:r>
            <a:r>
              <a:rPr lang="en-US" sz="2400" dirty="0">
                <a:latin typeface="Century Gothic" panose="020B0502020202020204" pitchFamily="34" charset="0"/>
              </a:rPr>
              <a:t>Currently South Pacific is conducting a feasibility study on possible unification of its upper space. The success of this project is dependent upon presence of strong political support amongst the members states. </a:t>
            </a:r>
          </a:p>
          <a:p>
            <a:pPr marL="0" indent="0" algn="just">
              <a:buNone/>
            </a:pPr>
            <a:endParaRPr lang="en-US" sz="2400" dirty="0">
              <a:latin typeface="Century Gothic" panose="020B0502020202020204" pitchFamily="34" charset="0"/>
            </a:endParaRPr>
          </a:p>
          <a:p>
            <a:pPr marL="0" indent="0" algn="just">
              <a:buNone/>
            </a:pPr>
            <a:r>
              <a:rPr lang="en-US" sz="1600" i="1" dirty="0">
                <a:solidFill>
                  <a:schemeClr val="tx2"/>
                </a:solidFill>
                <a:latin typeface="Century Gothic" panose="020B0502020202020204" pitchFamily="34" charset="0"/>
              </a:rPr>
              <a:t>A book by  Charles E. Schlumberger and Shruti Vijayakumar – Regional Oversight Organization Service Provider or More? The case of the Pacific Aviation Safety Office (PASO), 2009.</a:t>
            </a:r>
          </a:p>
          <a:p>
            <a:pPr marL="457200" indent="-457200" algn="just">
              <a:buAutoNum type="arabicPeriod"/>
            </a:pPr>
            <a:endParaRPr lang="en-TZ" sz="2400" dirty="0">
              <a:latin typeface="Century Gothic" panose="020B0502020202020204" pitchFamily="34" charset="0"/>
            </a:endParaRPr>
          </a:p>
        </p:txBody>
      </p:sp>
    </p:spTree>
    <p:extLst>
      <p:ext uri="{BB962C8B-B14F-4D97-AF65-F5344CB8AC3E}">
        <p14:creationId xmlns:p14="http://schemas.microsoft.com/office/powerpoint/2010/main" val="34797760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6EC0C7-850E-4ACA-A305-C7BE409BD8B9}"/>
              </a:ext>
            </a:extLst>
          </p:cNvPr>
          <p:cNvSpPr>
            <a:spLocks noGrp="1"/>
          </p:cNvSpPr>
          <p:nvPr>
            <p:ph type="title"/>
          </p:nvPr>
        </p:nvSpPr>
        <p:spPr>
          <a:xfrm>
            <a:off x="572493" y="238539"/>
            <a:ext cx="11018520" cy="1434415"/>
          </a:xfrm>
        </p:spPr>
        <p:txBody>
          <a:bodyPr anchor="b">
            <a:normAutofit/>
          </a:bodyPr>
          <a:lstStyle/>
          <a:p>
            <a:r>
              <a:rPr lang="en-US" sz="5000" b="1">
                <a:latin typeface="Century Gothic" panose="020B0502020202020204" pitchFamily="34" charset="0"/>
              </a:rPr>
              <a:t>The suggested Diversification areas</a:t>
            </a:r>
            <a:endParaRPr lang="en-TZ" sz="5000"/>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5FAB3F1-83FA-4CA6-A2A9-8D9AA3E5DD4A}"/>
              </a:ext>
            </a:extLst>
          </p:cNvPr>
          <p:cNvSpPr>
            <a:spLocks noGrp="1"/>
          </p:cNvSpPr>
          <p:nvPr>
            <p:ph idx="1"/>
          </p:nvPr>
        </p:nvSpPr>
        <p:spPr>
          <a:xfrm>
            <a:off x="572493" y="2071316"/>
            <a:ext cx="6713552" cy="4119172"/>
          </a:xfrm>
        </p:spPr>
        <p:txBody>
          <a:bodyPr anchor="t">
            <a:normAutofit/>
          </a:bodyPr>
          <a:lstStyle/>
          <a:p>
            <a:pPr marL="0" indent="0">
              <a:buNone/>
            </a:pPr>
            <a:endParaRPr lang="en-US" sz="2000">
              <a:latin typeface="Century Gothic" panose="020B0502020202020204" pitchFamily="34" charset="0"/>
            </a:endParaRPr>
          </a:p>
          <a:p>
            <a:pPr marL="0" indent="0">
              <a:buNone/>
            </a:pPr>
            <a:r>
              <a:rPr lang="en-US" sz="2000" b="1">
                <a:latin typeface="Century Gothic" panose="020B0502020202020204" pitchFamily="34" charset="0"/>
              </a:rPr>
              <a:t>2. State Delegation of some oversight functions</a:t>
            </a:r>
          </a:p>
          <a:p>
            <a:pPr marL="0" indent="0">
              <a:buNone/>
            </a:pPr>
            <a:r>
              <a:rPr lang="en-US" sz="2000">
                <a:latin typeface="Century Gothic" panose="020B0502020202020204" pitchFamily="34" charset="0"/>
              </a:rPr>
              <a:t>There is a suggestion that states may delegate some of the oversight functions to RSOOs that can not be effectively be undertaken by the States </a:t>
            </a:r>
            <a:r>
              <a:rPr lang="en-US" sz="2000" b="1">
                <a:latin typeface="Century Gothic" panose="020B0502020202020204" pitchFamily="34" charset="0"/>
              </a:rPr>
              <a:t>hence making RSOOs eligible to apply some fees on the delegated activities</a:t>
            </a:r>
            <a:r>
              <a:rPr lang="en-US" sz="2000">
                <a:latin typeface="Century Gothic" panose="020B0502020202020204" pitchFamily="34" charset="0"/>
              </a:rPr>
              <a:t>. </a:t>
            </a:r>
          </a:p>
          <a:p>
            <a:pPr marL="0" indent="0">
              <a:buNone/>
            </a:pPr>
            <a:endParaRPr lang="en-US" sz="2000">
              <a:latin typeface="Century Gothic" panose="020B0502020202020204" pitchFamily="34" charset="0"/>
            </a:endParaRPr>
          </a:p>
          <a:p>
            <a:pPr marL="0" indent="0">
              <a:buNone/>
            </a:pPr>
            <a:r>
              <a:rPr lang="en-US" sz="2000">
                <a:latin typeface="Century Gothic" panose="020B0502020202020204" pitchFamily="34" charset="0"/>
              </a:rPr>
              <a:t>Some of these activities are International Airports certifications, coordinating oversight on emerging issues such as </a:t>
            </a:r>
            <a:r>
              <a:rPr lang="en-US" sz="2000" b="1">
                <a:latin typeface="Century Gothic" panose="020B0502020202020204" pitchFamily="34" charset="0"/>
              </a:rPr>
              <a:t>CORSIA</a:t>
            </a:r>
            <a:r>
              <a:rPr lang="en-US" sz="2000">
                <a:latin typeface="Century Gothic" panose="020B0502020202020204" pitchFamily="34" charset="0"/>
              </a:rPr>
              <a:t> </a:t>
            </a:r>
            <a:r>
              <a:rPr lang="en-US" sz="2000" i="1">
                <a:latin typeface="Century Gothic" panose="020B0502020202020204" pitchFamily="34" charset="0"/>
              </a:rPr>
              <a:t>(Carbon Offsetting  and Reduction Scheme for International Aviation. </a:t>
            </a:r>
          </a:p>
          <a:p>
            <a:pPr marL="457200" indent="-457200">
              <a:buAutoNum type="arabicPeriod"/>
            </a:pPr>
            <a:endParaRPr lang="en-TZ" sz="2000">
              <a:latin typeface="Century Gothic" panose="020B0502020202020204" pitchFamily="34" charset="0"/>
            </a:endParaRPr>
          </a:p>
        </p:txBody>
      </p:sp>
      <p:pic>
        <p:nvPicPr>
          <p:cNvPr id="5" name="Picture 4">
            <a:extLst>
              <a:ext uri="{FF2B5EF4-FFF2-40B4-BE49-F238E27FC236}">
                <a16:creationId xmlns:a16="http://schemas.microsoft.com/office/drawing/2014/main" id="{43A3B548-1556-546E-10D0-7737BE1266D7}"/>
              </a:ext>
            </a:extLst>
          </p:cNvPr>
          <p:cNvPicPr>
            <a:picLocks noChangeAspect="1"/>
          </p:cNvPicPr>
          <p:nvPr/>
        </p:nvPicPr>
        <p:blipFill rotWithShape="1">
          <a:blip r:embed="rId2"/>
          <a:srcRect l="33235" r="16257" b="-1"/>
          <a:stretch/>
        </p:blipFill>
        <p:spPr>
          <a:xfrm>
            <a:off x="7675658" y="2093976"/>
            <a:ext cx="3941064" cy="4096512"/>
          </a:xfrm>
          <a:prstGeom prst="rect">
            <a:avLst/>
          </a:prstGeom>
        </p:spPr>
      </p:pic>
    </p:spTree>
    <p:extLst>
      <p:ext uri="{BB962C8B-B14F-4D97-AF65-F5344CB8AC3E}">
        <p14:creationId xmlns:p14="http://schemas.microsoft.com/office/powerpoint/2010/main" val="2184046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7D2032-01B9-4F86-B3EB-20BF309076CB}"/>
              </a:ext>
            </a:extLst>
          </p:cNvPr>
          <p:cNvSpPr>
            <a:spLocks noGrp="1"/>
          </p:cNvSpPr>
          <p:nvPr>
            <p:ph type="title"/>
          </p:nvPr>
        </p:nvSpPr>
        <p:spPr/>
        <p:txBody>
          <a:bodyPr/>
          <a:lstStyle/>
          <a:p>
            <a:r>
              <a:rPr lang="en-US" b="1" dirty="0">
                <a:latin typeface="Century Gothic" panose="020B0502020202020204" pitchFamily="34" charset="0"/>
              </a:rPr>
              <a:t>Contents</a:t>
            </a:r>
          </a:p>
        </p:txBody>
      </p:sp>
      <p:sp>
        <p:nvSpPr>
          <p:cNvPr id="6" name="Content Placeholder 2">
            <a:extLst>
              <a:ext uri="{FF2B5EF4-FFF2-40B4-BE49-F238E27FC236}">
                <a16:creationId xmlns:a16="http://schemas.microsoft.com/office/drawing/2014/main" id="{051F1663-49F2-4EB0-86CC-3EDA8F4505AE}"/>
              </a:ext>
            </a:extLst>
          </p:cNvPr>
          <p:cNvSpPr txBox="1">
            <a:spLocks noGrp="1"/>
          </p:cNvSpPr>
          <p:nvPr>
            <p:ph idx="1"/>
          </p:nvPr>
        </p:nvSpPr>
        <p:spPr>
          <a:xfrm>
            <a:off x="838200" y="1825625"/>
            <a:ext cx="10515600" cy="4351338"/>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buFont typeface="Wingdings" panose="05000000000000000000" pitchFamily="2" charset="2"/>
              <a:buChar char="§"/>
            </a:pPr>
            <a:r>
              <a:rPr lang="en-US" altLang="en-US" sz="2800" dirty="0">
                <a:latin typeface="Century Gothic" panose="020B0502020202020204" pitchFamily="34" charset="0"/>
              </a:rPr>
              <a:t>Background – RSOOs Concept/Initiative</a:t>
            </a:r>
          </a:p>
          <a:p>
            <a:pPr>
              <a:buFont typeface="Wingdings" panose="05000000000000000000" pitchFamily="2" charset="2"/>
              <a:buChar char="§"/>
            </a:pPr>
            <a:r>
              <a:rPr lang="en-US" altLang="en-US" sz="2800" dirty="0">
                <a:latin typeface="Century Gothic" panose="020B0502020202020204" pitchFamily="34" charset="0"/>
              </a:rPr>
              <a:t>Global distribution of RSOOs</a:t>
            </a:r>
          </a:p>
          <a:p>
            <a:pPr>
              <a:buFont typeface="Wingdings" panose="05000000000000000000" pitchFamily="2" charset="2"/>
              <a:buChar char="§"/>
            </a:pPr>
            <a:r>
              <a:rPr lang="en-US" altLang="en-US" sz="2800" dirty="0">
                <a:latin typeface="Century Gothic" panose="020B0502020202020204" pitchFamily="34" charset="0"/>
              </a:rPr>
              <a:t>Benefits of RSOOs</a:t>
            </a:r>
          </a:p>
          <a:p>
            <a:pPr>
              <a:buFont typeface="Wingdings" panose="05000000000000000000" pitchFamily="2" charset="2"/>
              <a:buChar char="§"/>
            </a:pPr>
            <a:r>
              <a:rPr lang="en-US" altLang="en-US" sz="2800" dirty="0">
                <a:latin typeface="Century Gothic" panose="020B0502020202020204" pitchFamily="34" charset="0"/>
              </a:rPr>
              <a:t>Challenges facing RSOOs</a:t>
            </a:r>
          </a:p>
          <a:p>
            <a:pPr>
              <a:buFont typeface="Wingdings" panose="05000000000000000000" pitchFamily="2" charset="2"/>
              <a:buChar char="§"/>
            </a:pPr>
            <a:r>
              <a:rPr lang="en-US" altLang="en-US" sz="2800" dirty="0">
                <a:latin typeface="Century Gothic" panose="020B0502020202020204" pitchFamily="34" charset="0"/>
              </a:rPr>
              <a:t>Funding Models</a:t>
            </a:r>
          </a:p>
          <a:p>
            <a:pPr>
              <a:buFont typeface="Wingdings" panose="05000000000000000000" pitchFamily="2" charset="2"/>
              <a:buChar char="§"/>
            </a:pPr>
            <a:r>
              <a:rPr lang="en-US" altLang="en-US" sz="2800" dirty="0">
                <a:latin typeface="Century Gothic" panose="020B0502020202020204" pitchFamily="34" charset="0"/>
              </a:rPr>
              <a:t>Inadequacies of the  current funding models</a:t>
            </a:r>
          </a:p>
          <a:p>
            <a:pPr>
              <a:buFont typeface="Wingdings" panose="05000000000000000000" pitchFamily="2" charset="2"/>
              <a:buChar char="§"/>
            </a:pPr>
            <a:r>
              <a:rPr lang="en-US" altLang="en-US" sz="2800" dirty="0">
                <a:latin typeface="Century Gothic" panose="020B0502020202020204" pitchFamily="34" charset="0"/>
              </a:rPr>
              <a:t>Proposed diversification areas</a:t>
            </a:r>
          </a:p>
          <a:p>
            <a:pPr>
              <a:buFont typeface="Wingdings" panose="05000000000000000000" pitchFamily="2" charset="2"/>
              <a:buChar char="§"/>
            </a:pPr>
            <a:r>
              <a:rPr lang="en-US" altLang="en-US" sz="2800" dirty="0">
                <a:latin typeface="Century Gothic" panose="020B0502020202020204" pitchFamily="34" charset="0"/>
              </a:rPr>
              <a:t>Conclusion</a:t>
            </a:r>
          </a:p>
          <a:p>
            <a:pPr marL="0" indent="0">
              <a:buNone/>
            </a:pPr>
            <a:endParaRPr lang="en-US" altLang="en-US" sz="2800" dirty="0">
              <a:latin typeface="Century Gothic" panose="020B0502020202020204" pitchFamily="34" charset="0"/>
            </a:endParaRPr>
          </a:p>
          <a:p>
            <a:pPr>
              <a:buFont typeface="Wingdings" panose="05000000000000000000" pitchFamily="2" charset="2"/>
              <a:buChar char="§"/>
            </a:pPr>
            <a:endParaRPr lang="en-US" altLang="en-US" sz="2800" dirty="0">
              <a:latin typeface="Century Gothic" panose="020B0502020202020204" pitchFamily="34" charset="0"/>
            </a:endParaRPr>
          </a:p>
          <a:p>
            <a:pPr>
              <a:buFont typeface="Calibri" panose="020F0502020204030204" pitchFamily="34" charset="0"/>
              <a:buChar char="Θ"/>
            </a:pPr>
            <a:endParaRPr lang="en-US" altLang="en-US" sz="2800" dirty="0">
              <a:latin typeface="Century Gothic" panose="020B0502020202020204" pitchFamily="34" charset="0"/>
            </a:endParaRPr>
          </a:p>
          <a:p>
            <a:pPr>
              <a:buFont typeface="Calibri" panose="020F0502020204030204" pitchFamily="34" charset="0"/>
              <a:buChar char="Θ"/>
            </a:pPr>
            <a:endParaRPr lang="en-US" altLang="en-US" sz="2800" dirty="0">
              <a:latin typeface="Century Gothic" panose="020B0502020202020204" pitchFamily="34" charset="0"/>
            </a:endParaRPr>
          </a:p>
          <a:p>
            <a:endParaRPr lang="en-US" altLang="en-US" dirty="0">
              <a:latin typeface="Century Gothic" panose="020B0502020202020204" pitchFamily="34" charset="0"/>
            </a:endParaRPr>
          </a:p>
        </p:txBody>
      </p:sp>
    </p:spTree>
    <p:extLst>
      <p:ext uri="{BB962C8B-B14F-4D97-AF65-F5344CB8AC3E}">
        <p14:creationId xmlns:p14="http://schemas.microsoft.com/office/powerpoint/2010/main" val="16954546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6EC0C7-850E-4ACA-A305-C7BE409BD8B9}"/>
              </a:ext>
            </a:extLst>
          </p:cNvPr>
          <p:cNvSpPr>
            <a:spLocks noGrp="1"/>
          </p:cNvSpPr>
          <p:nvPr>
            <p:ph type="title"/>
          </p:nvPr>
        </p:nvSpPr>
        <p:spPr>
          <a:xfrm>
            <a:off x="572493" y="238539"/>
            <a:ext cx="11018520" cy="1434415"/>
          </a:xfrm>
        </p:spPr>
        <p:txBody>
          <a:bodyPr anchor="b">
            <a:normAutofit/>
          </a:bodyPr>
          <a:lstStyle/>
          <a:p>
            <a:r>
              <a:rPr lang="en-US" sz="5000" b="1">
                <a:latin typeface="Century Gothic" panose="020B0502020202020204" pitchFamily="34" charset="0"/>
              </a:rPr>
              <a:t>The suggested Diversification areas</a:t>
            </a:r>
            <a:endParaRPr lang="en-TZ" sz="5000"/>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5FAB3F1-83FA-4CA6-A2A9-8D9AA3E5DD4A}"/>
              </a:ext>
            </a:extLst>
          </p:cNvPr>
          <p:cNvSpPr>
            <a:spLocks noGrp="1"/>
          </p:cNvSpPr>
          <p:nvPr>
            <p:ph idx="1"/>
          </p:nvPr>
        </p:nvSpPr>
        <p:spPr>
          <a:xfrm>
            <a:off x="572493" y="1744998"/>
            <a:ext cx="6713552" cy="4445490"/>
          </a:xfrm>
        </p:spPr>
        <p:txBody>
          <a:bodyPr anchor="t">
            <a:normAutofit fontScale="92500" lnSpcReduction="10000"/>
          </a:bodyPr>
          <a:lstStyle/>
          <a:p>
            <a:pPr marL="0" indent="0">
              <a:buNone/>
            </a:pPr>
            <a:endParaRPr lang="en-US" sz="1400" dirty="0">
              <a:latin typeface="Century Gothic" panose="020B0502020202020204" pitchFamily="34" charset="0"/>
            </a:endParaRPr>
          </a:p>
          <a:p>
            <a:pPr marL="0" indent="0">
              <a:buNone/>
            </a:pPr>
            <a:r>
              <a:rPr lang="en-US" sz="1900" b="1" dirty="0">
                <a:latin typeface="Century Gothic" panose="020B0502020202020204" pitchFamily="34" charset="0"/>
              </a:rPr>
              <a:t>3. Establish Consultancy Bureau for provision of technical support services to other regions on areas of comparative advantage</a:t>
            </a:r>
          </a:p>
          <a:p>
            <a:pPr>
              <a:buFont typeface="Wingdings" panose="05000000000000000000" pitchFamily="2" charset="2"/>
              <a:buChar char="q"/>
            </a:pPr>
            <a:r>
              <a:rPr lang="en-US" sz="1800" dirty="0">
                <a:latin typeface="Century Gothic" panose="020B0502020202020204" pitchFamily="34" charset="0"/>
              </a:rPr>
              <a:t>For instance how can CASSOA use the Centre of Aviation Medicine located in Nairobi  to support PEL in the continent? Have we thought about it? </a:t>
            </a:r>
          </a:p>
          <a:p>
            <a:pPr>
              <a:buFont typeface="Wingdings" panose="05000000000000000000" pitchFamily="2" charset="2"/>
              <a:buChar char="q"/>
            </a:pPr>
            <a:r>
              <a:rPr lang="en-US" sz="1800" dirty="0">
                <a:latin typeface="Century Gothic" panose="020B0502020202020204" pitchFamily="34" charset="0"/>
              </a:rPr>
              <a:t>Can Banjul Accord Group Safety Oversight Organization (BAGASOO)  be a center for ICT in aviation in the continent? Can it reap some revenue in it?</a:t>
            </a:r>
          </a:p>
          <a:p>
            <a:pPr>
              <a:buFont typeface="Wingdings" panose="05000000000000000000" pitchFamily="2" charset="2"/>
              <a:buChar char="q"/>
            </a:pPr>
            <a:r>
              <a:rPr lang="en-US" sz="1800" dirty="0">
                <a:latin typeface="Century Gothic" panose="020B0502020202020204" pitchFamily="34" charset="0"/>
              </a:rPr>
              <a:t>Can Banjul Accord Group Accident Investigation Agency (BAGAIA) place itself as center of excellence in matters of Accident Investigation for Africa  and beyond and reap some revenue from it?</a:t>
            </a:r>
          </a:p>
          <a:p>
            <a:pPr>
              <a:buFont typeface="Wingdings" panose="05000000000000000000" pitchFamily="2" charset="2"/>
              <a:buChar char="q"/>
            </a:pPr>
            <a:r>
              <a:rPr lang="en-US" sz="1800" dirty="0">
                <a:latin typeface="Century Gothic" panose="020B0502020202020204" pitchFamily="34" charset="0"/>
              </a:rPr>
              <a:t>Provision of other consultancy services that can earn revenue </a:t>
            </a:r>
            <a:r>
              <a:rPr lang="en-US" sz="1800" dirty="0" err="1">
                <a:latin typeface="Century Gothic" panose="020B0502020202020204" pitchFamily="34" charset="0"/>
              </a:rPr>
              <a:t>eg</a:t>
            </a:r>
            <a:r>
              <a:rPr lang="en-US" sz="1800" dirty="0">
                <a:latin typeface="Century Gothic" panose="020B0502020202020204" pitchFamily="34" charset="0"/>
              </a:rPr>
              <a:t> trainings, preparation of Regulations, Preparations of states for USAP and USOAP Audits, preparations of  Technical Guidance Materials </a:t>
            </a:r>
            <a:r>
              <a:rPr lang="en-US" sz="1800" dirty="0" err="1">
                <a:latin typeface="Century Gothic" panose="020B0502020202020204" pitchFamily="34" charset="0"/>
              </a:rPr>
              <a:t>etc</a:t>
            </a:r>
            <a:endParaRPr lang="en-US" sz="1800" dirty="0">
              <a:latin typeface="Century Gothic" panose="020B0502020202020204" pitchFamily="34" charset="0"/>
            </a:endParaRPr>
          </a:p>
          <a:p>
            <a:pPr marL="0" indent="0">
              <a:buNone/>
            </a:pPr>
            <a:endParaRPr lang="en-US" sz="1400" dirty="0">
              <a:latin typeface="Century Gothic" panose="020B0502020202020204" pitchFamily="34" charset="0"/>
            </a:endParaRPr>
          </a:p>
          <a:p>
            <a:pPr marL="457200" indent="-457200">
              <a:buAutoNum type="arabicPeriod"/>
            </a:pPr>
            <a:endParaRPr lang="en-TZ" sz="1400" dirty="0">
              <a:latin typeface="Century Gothic" panose="020B0502020202020204" pitchFamily="34" charset="0"/>
            </a:endParaRPr>
          </a:p>
        </p:txBody>
      </p:sp>
      <p:pic>
        <p:nvPicPr>
          <p:cNvPr id="5" name="Picture 4">
            <a:extLst>
              <a:ext uri="{FF2B5EF4-FFF2-40B4-BE49-F238E27FC236}">
                <a16:creationId xmlns:a16="http://schemas.microsoft.com/office/drawing/2014/main" id="{225DCDED-5641-ED65-7801-0007AD81C67B}"/>
              </a:ext>
            </a:extLst>
          </p:cNvPr>
          <p:cNvPicPr>
            <a:picLocks noChangeAspect="1"/>
          </p:cNvPicPr>
          <p:nvPr/>
        </p:nvPicPr>
        <p:blipFill rotWithShape="1">
          <a:blip r:embed="rId2"/>
          <a:srcRect l="45163" r="-1" b="-1"/>
          <a:stretch/>
        </p:blipFill>
        <p:spPr>
          <a:xfrm>
            <a:off x="7675658" y="2093976"/>
            <a:ext cx="3941064" cy="4096512"/>
          </a:xfrm>
          <a:prstGeom prst="rect">
            <a:avLst/>
          </a:prstGeom>
        </p:spPr>
      </p:pic>
    </p:spTree>
    <p:extLst>
      <p:ext uri="{BB962C8B-B14F-4D97-AF65-F5344CB8AC3E}">
        <p14:creationId xmlns:p14="http://schemas.microsoft.com/office/powerpoint/2010/main" val="3936684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EC0C7-850E-4ACA-A305-C7BE409BD8B9}"/>
              </a:ext>
            </a:extLst>
          </p:cNvPr>
          <p:cNvSpPr>
            <a:spLocks noGrp="1"/>
          </p:cNvSpPr>
          <p:nvPr>
            <p:ph type="title"/>
          </p:nvPr>
        </p:nvSpPr>
        <p:spPr/>
        <p:txBody>
          <a:bodyPr/>
          <a:lstStyle/>
          <a:p>
            <a:r>
              <a:rPr lang="en-US" sz="4400" b="1" dirty="0">
                <a:latin typeface="Century Gothic" panose="020B0502020202020204" pitchFamily="34" charset="0"/>
              </a:rPr>
              <a:t>The suggested Diversification areas</a:t>
            </a:r>
            <a:endParaRPr lang="en-TZ" dirty="0"/>
          </a:p>
        </p:txBody>
      </p:sp>
      <p:sp>
        <p:nvSpPr>
          <p:cNvPr id="3" name="Content Placeholder 2">
            <a:extLst>
              <a:ext uri="{FF2B5EF4-FFF2-40B4-BE49-F238E27FC236}">
                <a16:creationId xmlns:a16="http://schemas.microsoft.com/office/drawing/2014/main" id="{75FAB3F1-83FA-4CA6-A2A9-8D9AA3E5DD4A}"/>
              </a:ext>
            </a:extLst>
          </p:cNvPr>
          <p:cNvSpPr>
            <a:spLocks noGrp="1"/>
          </p:cNvSpPr>
          <p:nvPr>
            <p:ph idx="1"/>
          </p:nvPr>
        </p:nvSpPr>
        <p:spPr>
          <a:xfrm>
            <a:off x="838200" y="1690688"/>
            <a:ext cx="10515600" cy="4351338"/>
          </a:xfrm>
        </p:spPr>
        <p:txBody>
          <a:bodyPr>
            <a:normAutofit/>
          </a:bodyPr>
          <a:lstStyle/>
          <a:p>
            <a:pPr marL="0" indent="0" algn="just">
              <a:buNone/>
            </a:pPr>
            <a:endParaRPr lang="en-US" sz="2400" dirty="0">
              <a:latin typeface="Century Gothic" panose="020B0502020202020204" pitchFamily="34" charset="0"/>
            </a:endParaRPr>
          </a:p>
          <a:p>
            <a:pPr marL="0" indent="0" algn="just">
              <a:buNone/>
            </a:pPr>
            <a:r>
              <a:rPr lang="en-US" sz="2400" b="1" dirty="0">
                <a:latin typeface="Century Gothic" panose="020B0502020202020204" pitchFamily="34" charset="0"/>
              </a:rPr>
              <a:t>4. Develop and Implement investment policies</a:t>
            </a:r>
          </a:p>
          <a:p>
            <a:pPr marL="0" indent="0" algn="just">
              <a:buNone/>
            </a:pPr>
            <a:endParaRPr lang="en-US" sz="2400" dirty="0">
              <a:latin typeface="Century Gothic" panose="020B0502020202020204" pitchFamily="34" charset="0"/>
            </a:endParaRPr>
          </a:p>
          <a:p>
            <a:pPr algn="just">
              <a:buFont typeface="Courier New" panose="02070309020205020404" pitchFamily="49" charset="0"/>
              <a:buChar char="o"/>
            </a:pPr>
            <a:r>
              <a:rPr lang="en-US" sz="2400" dirty="0">
                <a:latin typeface="Century Gothic" panose="020B0502020202020204" pitchFamily="34" charset="0"/>
              </a:rPr>
              <a:t>Reserve Fund for Investment opportunities i.e. buying treasurer bonds, treasury bills, shares without compromising Independence of the agency and any use any other Investment Security with a hope of earning profits</a:t>
            </a:r>
            <a:r>
              <a:rPr lang="en-US" sz="3200" dirty="0">
                <a:latin typeface="Century Gothic" panose="020B0502020202020204" pitchFamily="34" charset="0"/>
              </a:rPr>
              <a:t>.</a:t>
            </a:r>
          </a:p>
        </p:txBody>
      </p:sp>
      <p:pic>
        <p:nvPicPr>
          <p:cNvPr id="5" name="Picture 4">
            <a:extLst>
              <a:ext uri="{FF2B5EF4-FFF2-40B4-BE49-F238E27FC236}">
                <a16:creationId xmlns:a16="http://schemas.microsoft.com/office/drawing/2014/main" id="{4FA9197E-951C-968A-9140-6CC9D102D985}"/>
              </a:ext>
            </a:extLst>
          </p:cNvPr>
          <p:cNvPicPr>
            <a:picLocks noChangeAspect="1"/>
          </p:cNvPicPr>
          <p:nvPr/>
        </p:nvPicPr>
        <p:blipFill>
          <a:blip r:embed="rId2"/>
          <a:stretch>
            <a:fillRect/>
          </a:stretch>
        </p:blipFill>
        <p:spPr>
          <a:xfrm>
            <a:off x="7283670" y="4118392"/>
            <a:ext cx="3836267" cy="2097840"/>
          </a:xfrm>
          <a:prstGeom prst="rect">
            <a:avLst/>
          </a:prstGeom>
        </p:spPr>
      </p:pic>
    </p:spTree>
    <p:extLst>
      <p:ext uri="{BB962C8B-B14F-4D97-AF65-F5344CB8AC3E}">
        <p14:creationId xmlns:p14="http://schemas.microsoft.com/office/powerpoint/2010/main" val="29541300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6EC0C7-850E-4ACA-A305-C7BE409BD8B9}"/>
              </a:ext>
            </a:extLst>
          </p:cNvPr>
          <p:cNvSpPr>
            <a:spLocks noGrp="1"/>
          </p:cNvSpPr>
          <p:nvPr>
            <p:ph type="title"/>
          </p:nvPr>
        </p:nvSpPr>
        <p:spPr>
          <a:xfrm>
            <a:off x="630936" y="640080"/>
            <a:ext cx="4818888" cy="1481328"/>
          </a:xfrm>
        </p:spPr>
        <p:txBody>
          <a:bodyPr anchor="b">
            <a:normAutofit/>
          </a:bodyPr>
          <a:lstStyle/>
          <a:p>
            <a:r>
              <a:rPr lang="en-US" sz="3400" b="1">
                <a:latin typeface="Century Gothic" panose="020B0502020202020204" pitchFamily="34" charset="0"/>
              </a:rPr>
              <a:t>The suggested Diversification areas</a:t>
            </a:r>
            <a:endParaRPr lang="en-TZ" sz="3400"/>
          </a:p>
        </p:txBody>
      </p:sp>
      <p:sp>
        <p:nvSpPr>
          <p:cNvPr id="14"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5FAB3F1-83FA-4CA6-A2A9-8D9AA3E5DD4A}"/>
              </a:ext>
            </a:extLst>
          </p:cNvPr>
          <p:cNvSpPr>
            <a:spLocks noGrp="1"/>
          </p:cNvSpPr>
          <p:nvPr>
            <p:ph idx="1"/>
          </p:nvPr>
        </p:nvSpPr>
        <p:spPr>
          <a:xfrm>
            <a:off x="681069" y="2151362"/>
            <a:ext cx="6129633" cy="4021691"/>
          </a:xfrm>
        </p:spPr>
        <p:txBody>
          <a:bodyPr anchor="t">
            <a:normAutofit/>
          </a:bodyPr>
          <a:lstStyle/>
          <a:p>
            <a:pPr marL="0" indent="0">
              <a:buNone/>
            </a:pPr>
            <a:endParaRPr lang="en-US" sz="1500" dirty="0">
              <a:latin typeface="Century Gothic" panose="020B0502020202020204" pitchFamily="34" charset="0"/>
            </a:endParaRPr>
          </a:p>
          <a:p>
            <a:pPr marL="0" indent="0">
              <a:buNone/>
            </a:pPr>
            <a:r>
              <a:rPr lang="en-US" sz="1500" b="1" dirty="0">
                <a:latin typeface="Century Gothic" panose="020B0502020202020204" pitchFamily="34" charset="0"/>
              </a:rPr>
              <a:t>5</a:t>
            </a:r>
            <a:r>
              <a:rPr lang="en-US" sz="1800" b="1" dirty="0">
                <a:latin typeface="Century Gothic" panose="020B0502020202020204" pitchFamily="34" charset="0"/>
              </a:rPr>
              <a:t>. </a:t>
            </a:r>
            <a:r>
              <a:rPr lang="en-US" sz="2000" b="1" dirty="0">
                <a:latin typeface="Century Gothic" panose="020B0502020202020204" pitchFamily="34" charset="0"/>
              </a:rPr>
              <a:t>Levies and charges</a:t>
            </a:r>
            <a:endParaRPr lang="en-US" sz="2000" dirty="0">
              <a:latin typeface="Century Gothic" panose="020B0502020202020204" pitchFamily="34" charset="0"/>
            </a:endParaRPr>
          </a:p>
          <a:p>
            <a:pPr algn="just">
              <a:buFont typeface="Courier New" panose="02070309020205020404" pitchFamily="49" charset="0"/>
              <a:buChar char="o"/>
            </a:pPr>
            <a:r>
              <a:rPr lang="en-US" sz="2000" dirty="0">
                <a:latin typeface="Century Gothic" panose="020B0502020202020204" pitchFamily="34" charset="0"/>
              </a:rPr>
              <a:t>These charges may be relating to any aviation activities and functions that are linked with oversight functions. These charges may   be a percentage (%) of safety and security charged by CAAs. </a:t>
            </a:r>
            <a:r>
              <a:rPr lang="en-US" sz="2000" b="1" dirty="0">
                <a:solidFill>
                  <a:srgbClr val="00B0F0"/>
                </a:solidFill>
                <a:latin typeface="Century Gothic" panose="020B0502020202020204" pitchFamily="34" charset="0"/>
              </a:rPr>
              <a:t>I understand that some member states in some RSOOs they do charge safety and security fees for enhancing security and safety initiatives.  </a:t>
            </a:r>
            <a:r>
              <a:rPr lang="en-US" sz="2000" dirty="0">
                <a:latin typeface="Century Gothic" panose="020B0502020202020204" pitchFamily="34" charset="0"/>
              </a:rPr>
              <a:t>These may be charged directly to passengers and directed to RSOOs through mechanisms that are not bureaucratic.</a:t>
            </a:r>
          </a:p>
        </p:txBody>
      </p:sp>
      <p:pic>
        <p:nvPicPr>
          <p:cNvPr id="7" name="Picture 6">
            <a:extLst>
              <a:ext uri="{FF2B5EF4-FFF2-40B4-BE49-F238E27FC236}">
                <a16:creationId xmlns:a16="http://schemas.microsoft.com/office/drawing/2014/main" id="{0BE98FAB-698D-5936-BF5C-4890D719EB58}"/>
              </a:ext>
            </a:extLst>
          </p:cNvPr>
          <p:cNvPicPr>
            <a:picLocks noChangeAspect="1"/>
          </p:cNvPicPr>
          <p:nvPr/>
        </p:nvPicPr>
        <p:blipFill>
          <a:blip r:embed="rId2"/>
          <a:stretch>
            <a:fillRect/>
          </a:stretch>
        </p:blipFill>
        <p:spPr>
          <a:xfrm>
            <a:off x="6755524" y="2187085"/>
            <a:ext cx="4802492" cy="2185133"/>
          </a:xfrm>
          <a:prstGeom prst="rect">
            <a:avLst/>
          </a:prstGeom>
        </p:spPr>
      </p:pic>
    </p:spTree>
    <p:extLst>
      <p:ext uri="{BB962C8B-B14F-4D97-AF65-F5344CB8AC3E}">
        <p14:creationId xmlns:p14="http://schemas.microsoft.com/office/powerpoint/2010/main" val="33069993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6EC0C7-850E-4ACA-A305-C7BE409BD8B9}"/>
              </a:ext>
            </a:extLst>
          </p:cNvPr>
          <p:cNvSpPr>
            <a:spLocks noGrp="1"/>
          </p:cNvSpPr>
          <p:nvPr>
            <p:ph type="title"/>
          </p:nvPr>
        </p:nvSpPr>
        <p:spPr>
          <a:xfrm>
            <a:off x="838201" y="365125"/>
            <a:ext cx="5251316" cy="1807305"/>
          </a:xfrm>
        </p:spPr>
        <p:txBody>
          <a:bodyPr>
            <a:normAutofit/>
          </a:bodyPr>
          <a:lstStyle/>
          <a:p>
            <a:r>
              <a:rPr lang="en-US" sz="4100" b="1">
                <a:latin typeface="Century Gothic" panose="020B0502020202020204" pitchFamily="34" charset="0"/>
              </a:rPr>
              <a:t>The suggested Diversification areas</a:t>
            </a:r>
            <a:endParaRPr lang="en-TZ" sz="4100"/>
          </a:p>
        </p:txBody>
      </p:sp>
      <p:sp>
        <p:nvSpPr>
          <p:cNvPr id="3" name="Content Placeholder 2">
            <a:extLst>
              <a:ext uri="{FF2B5EF4-FFF2-40B4-BE49-F238E27FC236}">
                <a16:creationId xmlns:a16="http://schemas.microsoft.com/office/drawing/2014/main" id="{75FAB3F1-83FA-4CA6-A2A9-8D9AA3E5DD4A}"/>
              </a:ext>
            </a:extLst>
          </p:cNvPr>
          <p:cNvSpPr>
            <a:spLocks noGrp="1"/>
          </p:cNvSpPr>
          <p:nvPr>
            <p:ph idx="1"/>
          </p:nvPr>
        </p:nvSpPr>
        <p:spPr>
          <a:xfrm>
            <a:off x="835153" y="2172429"/>
            <a:ext cx="5267332" cy="4320445"/>
          </a:xfrm>
        </p:spPr>
        <p:txBody>
          <a:bodyPr>
            <a:normAutofit/>
          </a:bodyPr>
          <a:lstStyle/>
          <a:p>
            <a:pPr marL="0" indent="0">
              <a:buNone/>
            </a:pPr>
            <a:endParaRPr lang="en-US" sz="1700" dirty="0">
              <a:latin typeface="Century Gothic" panose="020B0502020202020204" pitchFamily="34" charset="0"/>
            </a:endParaRPr>
          </a:p>
          <a:p>
            <a:pPr marL="0" indent="0">
              <a:buNone/>
            </a:pPr>
            <a:r>
              <a:rPr lang="en-US" sz="1700" b="1" dirty="0">
                <a:latin typeface="Century Gothic" panose="020B0502020202020204" pitchFamily="34" charset="0"/>
              </a:rPr>
              <a:t>6. Cost Recovery Mechanisms</a:t>
            </a:r>
            <a:endParaRPr lang="en-US" sz="1700" dirty="0">
              <a:latin typeface="Century Gothic" panose="020B0502020202020204" pitchFamily="34" charset="0"/>
            </a:endParaRPr>
          </a:p>
          <a:p>
            <a:pPr>
              <a:buFont typeface="Courier New" panose="02070309020205020404" pitchFamily="49" charset="0"/>
              <a:buChar char="o"/>
            </a:pPr>
            <a:r>
              <a:rPr lang="en-US" sz="2000" dirty="0">
                <a:latin typeface="Century Gothic" panose="020B0502020202020204" pitchFamily="34" charset="0"/>
              </a:rPr>
              <a:t>RSOOs may institute a cost recovery mechanisms on services offered on request of a member state. </a:t>
            </a:r>
          </a:p>
          <a:p>
            <a:pPr>
              <a:buFont typeface="Courier New" panose="02070309020205020404" pitchFamily="49" charset="0"/>
              <a:buChar char="o"/>
            </a:pPr>
            <a:r>
              <a:rPr lang="en-US" sz="2000" dirty="0">
                <a:latin typeface="Century Gothic" panose="020B0502020202020204" pitchFamily="34" charset="0"/>
              </a:rPr>
              <a:t>This model may face some resistance as may be construed to be a double charge, given the fact that member states are already making state contributions. This model may also cause member states to refrain  from using RSOOs services. </a:t>
            </a:r>
          </a:p>
        </p:txBody>
      </p:sp>
      <p:pic>
        <p:nvPicPr>
          <p:cNvPr id="6" name="Picture 5" descr="A cup full of coins&#10;&#10;Description automatically generated">
            <a:extLst>
              <a:ext uri="{FF2B5EF4-FFF2-40B4-BE49-F238E27FC236}">
                <a16:creationId xmlns:a16="http://schemas.microsoft.com/office/drawing/2014/main" id="{DFB77D90-D4F6-3862-E167-A3CD32EAEAA1}"/>
              </a:ext>
            </a:extLst>
          </p:cNvPr>
          <p:cNvPicPr>
            <a:picLocks noChangeAspect="1"/>
          </p:cNvPicPr>
          <p:nvPr/>
        </p:nvPicPr>
        <p:blipFill rotWithShape="1">
          <a:blip r:embed="rId2"/>
          <a:srcRect l="17745" r="21614"/>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0301921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6EC0C7-850E-4ACA-A305-C7BE409BD8B9}"/>
              </a:ext>
            </a:extLst>
          </p:cNvPr>
          <p:cNvSpPr>
            <a:spLocks noGrp="1"/>
          </p:cNvSpPr>
          <p:nvPr>
            <p:ph type="title"/>
          </p:nvPr>
        </p:nvSpPr>
        <p:spPr>
          <a:xfrm>
            <a:off x="572493" y="238539"/>
            <a:ext cx="11018520" cy="1434415"/>
          </a:xfrm>
        </p:spPr>
        <p:txBody>
          <a:bodyPr anchor="b">
            <a:normAutofit/>
          </a:bodyPr>
          <a:lstStyle/>
          <a:p>
            <a:r>
              <a:rPr lang="en-US" sz="4600" b="1">
                <a:latin typeface="Century Gothic" panose="020B0502020202020204" pitchFamily="34" charset="0"/>
              </a:rPr>
              <a:t>The suggested Diversification Areas</a:t>
            </a:r>
            <a:endParaRPr lang="en-TZ" sz="4600"/>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5FAB3F1-83FA-4CA6-A2A9-8D9AA3E5DD4A}"/>
              </a:ext>
            </a:extLst>
          </p:cNvPr>
          <p:cNvSpPr>
            <a:spLocks noGrp="1"/>
          </p:cNvSpPr>
          <p:nvPr>
            <p:ph idx="1"/>
          </p:nvPr>
        </p:nvSpPr>
        <p:spPr>
          <a:xfrm>
            <a:off x="572493" y="2071316"/>
            <a:ext cx="6713552" cy="4119172"/>
          </a:xfrm>
        </p:spPr>
        <p:txBody>
          <a:bodyPr anchor="t">
            <a:normAutofit/>
          </a:bodyPr>
          <a:lstStyle/>
          <a:p>
            <a:pPr marL="0" indent="0">
              <a:buNone/>
            </a:pPr>
            <a:endParaRPr lang="en-US" sz="1900">
              <a:latin typeface="Century Gothic" panose="020B0502020202020204" pitchFamily="34" charset="0"/>
            </a:endParaRPr>
          </a:p>
          <a:p>
            <a:pPr marL="0" indent="0">
              <a:buNone/>
            </a:pPr>
            <a:r>
              <a:rPr lang="en-US" sz="1900" b="1">
                <a:latin typeface="Century Gothic" panose="020B0502020202020204" pitchFamily="34" charset="0"/>
              </a:rPr>
              <a:t>7. Maintaining Mean and Lean RSOOs to cut cost</a:t>
            </a:r>
            <a:endParaRPr lang="en-US" sz="1900">
              <a:latin typeface="Century Gothic" panose="020B0502020202020204" pitchFamily="34" charset="0"/>
            </a:endParaRPr>
          </a:p>
          <a:p>
            <a:pPr>
              <a:buFont typeface="Courier New" panose="02070309020205020404" pitchFamily="49" charset="0"/>
              <a:buChar char="o"/>
            </a:pPr>
            <a:r>
              <a:rPr lang="en-US" sz="1900">
                <a:latin typeface="Century Gothic" panose="020B0502020202020204" pitchFamily="34" charset="0"/>
              </a:rPr>
              <a:t>Some member states considers RSOOs as burden especially when cost of operations skyrockets due to continuing unnecessary ballooning the org structure.</a:t>
            </a:r>
          </a:p>
          <a:p>
            <a:pPr>
              <a:buFont typeface="Courier New" panose="02070309020205020404" pitchFamily="49" charset="0"/>
              <a:buChar char="o"/>
            </a:pPr>
            <a:r>
              <a:rPr lang="en-US" sz="1900">
                <a:latin typeface="Century Gothic" panose="020B0502020202020204" pitchFamily="34" charset="0"/>
              </a:rPr>
              <a:t>RSOOs may apply </a:t>
            </a:r>
            <a:r>
              <a:rPr lang="en-US" sz="1900" b="1">
                <a:latin typeface="Century Gothic" panose="020B0502020202020204" pitchFamily="34" charset="0"/>
              </a:rPr>
              <a:t>“3Bs – Buy, Borrow, Build” </a:t>
            </a:r>
            <a:r>
              <a:rPr lang="en-US" sz="1900">
                <a:latin typeface="Century Gothic" panose="020B0502020202020204" pitchFamily="34" charset="0"/>
              </a:rPr>
              <a:t>Model to cut cost when necessary. This may entail maintaining  lean organization structure with automation of most supporting services, maintaining few supporting staff while retaining  a reasonable number of technical staff. </a:t>
            </a:r>
          </a:p>
          <a:p>
            <a:pPr>
              <a:buFont typeface="Courier New" panose="02070309020205020404" pitchFamily="49" charset="0"/>
              <a:buChar char="o"/>
            </a:pPr>
            <a:r>
              <a:rPr lang="en-US" sz="1900">
                <a:latin typeface="Century Gothic" panose="020B0502020202020204" pitchFamily="34" charset="0"/>
              </a:rPr>
              <a:t>This can be achieved through 3Bs model, that is :-</a:t>
            </a:r>
          </a:p>
        </p:txBody>
      </p:sp>
      <p:pic>
        <p:nvPicPr>
          <p:cNvPr id="5" name="Picture 4">
            <a:extLst>
              <a:ext uri="{FF2B5EF4-FFF2-40B4-BE49-F238E27FC236}">
                <a16:creationId xmlns:a16="http://schemas.microsoft.com/office/drawing/2014/main" id="{6474AB97-CEB5-8046-D5BC-11FBF07C1685}"/>
              </a:ext>
            </a:extLst>
          </p:cNvPr>
          <p:cNvPicPr>
            <a:picLocks noChangeAspect="1"/>
          </p:cNvPicPr>
          <p:nvPr/>
        </p:nvPicPr>
        <p:blipFill rotWithShape="1">
          <a:blip r:embed="rId2"/>
          <a:srcRect l="27241" r="28023" b="-1"/>
          <a:stretch/>
        </p:blipFill>
        <p:spPr>
          <a:xfrm>
            <a:off x="7675658" y="2093976"/>
            <a:ext cx="3941064" cy="4096512"/>
          </a:xfrm>
          <a:prstGeom prst="rect">
            <a:avLst/>
          </a:prstGeom>
        </p:spPr>
      </p:pic>
    </p:spTree>
    <p:extLst>
      <p:ext uri="{BB962C8B-B14F-4D97-AF65-F5344CB8AC3E}">
        <p14:creationId xmlns:p14="http://schemas.microsoft.com/office/powerpoint/2010/main" val="12927025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6EC0C7-850E-4ACA-A305-C7BE409BD8B9}"/>
              </a:ext>
            </a:extLst>
          </p:cNvPr>
          <p:cNvSpPr>
            <a:spLocks noGrp="1"/>
          </p:cNvSpPr>
          <p:nvPr>
            <p:ph type="title"/>
          </p:nvPr>
        </p:nvSpPr>
        <p:spPr>
          <a:xfrm>
            <a:off x="466722" y="586855"/>
            <a:ext cx="3201366" cy="3387497"/>
          </a:xfrm>
        </p:spPr>
        <p:txBody>
          <a:bodyPr anchor="b">
            <a:normAutofit/>
          </a:bodyPr>
          <a:lstStyle/>
          <a:p>
            <a:pPr algn="r"/>
            <a:r>
              <a:rPr lang="en-US" sz="3400" b="1">
                <a:solidFill>
                  <a:srgbClr val="FFFFFF"/>
                </a:solidFill>
                <a:latin typeface="Century Gothic" panose="020B0502020202020204" pitchFamily="34" charset="0"/>
              </a:rPr>
              <a:t>The suggested Diversification areas</a:t>
            </a:r>
            <a:endParaRPr lang="en-TZ" sz="3400">
              <a:solidFill>
                <a:srgbClr val="FFFFFF"/>
              </a:solidFill>
            </a:endParaRPr>
          </a:p>
        </p:txBody>
      </p:sp>
      <p:sp>
        <p:nvSpPr>
          <p:cNvPr id="3" name="Content Placeholder 2">
            <a:extLst>
              <a:ext uri="{FF2B5EF4-FFF2-40B4-BE49-F238E27FC236}">
                <a16:creationId xmlns:a16="http://schemas.microsoft.com/office/drawing/2014/main" id="{75FAB3F1-83FA-4CA6-A2A9-8D9AA3E5DD4A}"/>
              </a:ext>
            </a:extLst>
          </p:cNvPr>
          <p:cNvSpPr>
            <a:spLocks noGrp="1"/>
          </p:cNvSpPr>
          <p:nvPr>
            <p:ph idx="1"/>
          </p:nvPr>
        </p:nvSpPr>
        <p:spPr>
          <a:xfrm>
            <a:off x="4810259" y="649480"/>
            <a:ext cx="6555347" cy="5546047"/>
          </a:xfrm>
        </p:spPr>
        <p:txBody>
          <a:bodyPr anchor="ctr">
            <a:normAutofit/>
          </a:bodyPr>
          <a:lstStyle/>
          <a:p>
            <a:pPr marL="0" indent="0">
              <a:buNone/>
            </a:pPr>
            <a:endParaRPr lang="en-US" sz="2000" dirty="0">
              <a:latin typeface="Century Gothic" panose="020B0502020202020204" pitchFamily="34" charset="0"/>
            </a:endParaRPr>
          </a:p>
          <a:p>
            <a:pPr marL="0" indent="0">
              <a:buNone/>
            </a:pPr>
            <a:r>
              <a:rPr lang="en-US" sz="2000" b="1" dirty="0">
                <a:latin typeface="Century Gothic" panose="020B0502020202020204" pitchFamily="34" charset="0"/>
              </a:rPr>
              <a:t>7. Maintaining Mean and Lean RSOOS Org structure  to cut cost through 3Bs Modal</a:t>
            </a:r>
          </a:p>
          <a:p>
            <a:pPr>
              <a:buFont typeface="Wingdings" panose="05000000000000000000" pitchFamily="2" charset="2"/>
              <a:buChar char="q"/>
            </a:pPr>
            <a:r>
              <a:rPr lang="en-US" sz="2000" b="1" dirty="0">
                <a:latin typeface="Century Gothic" panose="020B0502020202020204" pitchFamily="34" charset="0"/>
              </a:rPr>
              <a:t>BUY </a:t>
            </a:r>
            <a:r>
              <a:rPr lang="en-US" sz="2000" dirty="0">
                <a:latin typeface="Century Gothic" panose="020B0502020202020204" pitchFamily="34" charset="0"/>
              </a:rPr>
              <a:t>– when you employ competent expert from the market and negotiate for salary for the positions they have been hired for (depending on the existing circumstances);</a:t>
            </a:r>
          </a:p>
          <a:p>
            <a:pPr>
              <a:buFont typeface="Wingdings" panose="05000000000000000000" pitchFamily="2" charset="2"/>
              <a:buChar char="q"/>
            </a:pPr>
            <a:r>
              <a:rPr lang="en-US" sz="2000" b="1" dirty="0">
                <a:solidFill>
                  <a:srgbClr val="00B0F0"/>
                </a:solidFill>
                <a:latin typeface="Century Gothic" panose="020B0502020202020204" pitchFamily="34" charset="0"/>
              </a:rPr>
              <a:t>BORROW-</a:t>
            </a:r>
            <a:r>
              <a:rPr lang="en-US" sz="2000" dirty="0">
                <a:solidFill>
                  <a:srgbClr val="00B0F0"/>
                </a:solidFill>
                <a:latin typeface="Century Gothic" panose="020B0502020202020204" pitchFamily="34" charset="0"/>
              </a:rPr>
              <a:t> </a:t>
            </a:r>
            <a:r>
              <a:rPr lang="en-US" sz="2000" b="1" dirty="0">
                <a:solidFill>
                  <a:srgbClr val="00B0F0"/>
                </a:solidFill>
                <a:latin typeface="Century Gothic" panose="020B0502020202020204" pitchFamily="34" charset="0"/>
              </a:rPr>
              <a:t>Instead of having huge number of experts in  your payroll, maintain few experts and borrow experts from other RSOOs, CAAs when needed to execute oversight functions. </a:t>
            </a:r>
          </a:p>
          <a:p>
            <a:pPr>
              <a:buFont typeface="Wingdings" panose="05000000000000000000" pitchFamily="2" charset="2"/>
              <a:buChar char="q"/>
            </a:pPr>
            <a:r>
              <a:rPr lang="en-US" sz="2000" b="1" dirty="0">
                <a:latin typeface="Century Gothic" panose="020B0502020202020204" pitchFamily="34" charset="0"/>
              </a:rPr>
              <a:t>BUILD</a:t>
            </a:r>
            <a:r>
              <a:rPr lang="en-US" sz="2000" dirty="0">
                <a:latin typeface="Century Gothic" panose="020B0502020202020204" pitchFamily="34" charset="0"/>
              </a:rPr>
              <a:t> – Develop them from the scratch and impart them with your organizational culture and make them royal to the respective RSOOs   </a:t>
            </a:r>
          </a:p>
        </p:txBody>
      </p:sp>
    </p:spTree>
    <p:extLst>
      <p:ext uri="{BB962C8B-B14F-4D97-AF65-F5344CB8AC3E}">
        <p14:creationId xmlns:p14="http://schemas.microsoft.com/office/powerpoint/2010/main" val="23509003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EC0C7-850E-4ACA-A305-C7BE409BD8B9}"/>
              </a:ext>
            </a:extLst>
          </p:cNvPr>
          <p:cNvSpPr>
            <a:spLocks noGrp="1"/>
          </p:cNvSpPr>
          <p:nvPr>
            <p:ph type="title"/>
          </p:nvPr>
        </p:nvSpPr>
        <p:spPr>
          <a:xfrm>
            <a:off x="481013" y="3752849"/>
            <a:ext cx="3290887" cy="2452687"/>
          </a:xfrm>
        </p:spPr>
        <p:txBody>
          <a:bodyPr anchor="ctr">
            <a:normAutofit/>
          </a:bodyPr>
          <a:lstStyle/>
          <a:p>
            <a:r>
              <a:rPr lang="en-US" sz="3600" b="1">
                <a:latin typeface="Century Gothic" panose="020B0502020202020204" pitchFamily="34" charset="0"/>
              </a:rPr>
              <a:t>The suggested Diversification areas</a:t>
            </a:r>
            <a:endParaRPr lang="en-TZ" sz="3600"/>
          </a:p>
        </p:txBody>
      </p:sp>
      <p:pic>
        <p:nvPicPr>
          <p:cNvPr id="5" name="Picture 4">
            <a:extLst>
              <a:ext uri="{FF2B5EF4-FFF2-40B4-BE49-F238E27FC236}">
                <a16:creationId xmlns:a16="http://schemas.microsoft.com/office/drawing/2014/main" id="{73A32180-09B0-33D2-963B-DBD9BA216AA1}"/>
              </a:ext>
            </a:extLst>
          </p:cNvPr>
          <p:cNvPicPr>
            <a:picLocks noChangeAspect="1"/>
          </p:cNvPicPr>
          <p:nvPr/>
        </p:nvPicPr>
        <p:blipFill rotWithShape="1">
          <a:blip r:embed="rId2"/>
          <a:srcRect t="36262"/>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75FAB3F1-83FA-4CA6-A2A9-8D9AA3E5DD4A}"/>
              </a:ext>
            </a:extLst>
          </p:cNvPr>
          <p:cNvSpPr>
            <a:spLocks noGrp="1"/>
          </p:cNvSpPr>
          <p:nvPr>
            <p:ph idx="1"/>
          </p:nvPr>
        </p:nvSpPr>
        <p:spPr>
          <a:xfrm>
            <a:off x="4223982" y="3752850"/>
            <a:ext cx="7485413" cy="2452687"/>
          </a:xfrm>
        </p:spPr>
        <p:txBody>
          <a:bodyPr anchor="ctr">
            <a:normAutofit/>
          </a:bodyPr>
          <a:lstStyle/>
          <a:p>
            <a:pPr marL="0" indent="0">
              <a:buNone/>
            </a:pPr>
            <a:endParaRPr lang="en-US" sz="1800">
              <a:latin typeface="Century Gothic" panose="020B0502020202020204" pitchFamily="34" charset="0"/>
            </a:endParaRPr>
          </a:p>
          <a:p>
            <a:pPr marL="0" indent="0">
              <a:buNone/>
            </a:pPr>
            <a:r>
              <a:rPr lang="en-US" sz="1800" b="1">
                <a:latin typeface="Century Gothic" panose="020B0502020202020204" pitchFamily="34" charset="0"/>
              </a:rPr>
              <a:t>8. OTHER AREAS </a:t>
            </a:r>
          </a:p>
          <a:p>
            <a:pPr>
              <a:buFont typeface="Courier New" panose="02070309020205020404" pitchFamily="49" charset="0"/>
              <a:buChar char="o"/>
            </a:pPr>
            <a:r>
              <a:rPr lang="en-US" sz="1800" b="1">
                <a:latin typeface="Century Gothic" panose="020B0502020202020204" pitchFamily="34" charset="0"/>
              </a:rPr>
              <a:t>Donor Funds for short term missions</a:t>
            </a:r>
            <a:r>
              <a:rPr lang="en-US" sz="1800">
                <a:latin typeface="Century Gothic" panose="020B0502020202020204" pitchFamily="34" charset="0"/>
              </a:rPr>
              <a:t>. This method may not be sustainable as donors support always aligns with respective donors interests</a:t>
            </a:r>
          </a:p>
          <a:p>
            <a:pPr>
              <a:buFont typeface="Courier New" panose="02070309020205020404" pitchFamily="49" charset="0"/>
              <a:buChar char="o"/>
            </a:pPr>
            <a:r>
              <a:rPr lang="en-US" sz="1800" b="1">
                <a:latin typeface="Century Gothic" panose="020B0502020202020204" pitchFamily="34" charset="0"/>
              </a:rPr>
              <a:t>Maintaining state contribution. </a:t>
            </a:r>
            <a:r>
              <a:rPr lang="en-US" sz="1800">
                <a:latin typeface="Century Gothic" panose="020B0502020202020204" pitchFamily="34" charset="0"/>
              </a:rPr>
              <a:t>However, due to its shortcomings it must go hand in hand with an alternative revenue streams.</a:t>
            </a:r>
          </a:p>
          <a:p>
            <a:pPr marL="0" indent="0">
              <a:buNone/>
            </a:pPr>
            <a:endParaRPr lang="en-US" sz="1800" b="1">
              <a:latin typeface="Century Gothic" panose="020B0502020202020204" pitchFamily="34" charset="0"/>
            </a:endParaRPr>
          </a:p>
        </p:txBody>
      </p:sp>
    </p:spTree>
    <p:extLst>
      <p:ext uri="{BB962C8B-B14F-4D97-AF65-F5344CB8AC3E}">
        <p14:creationId xmlns:p14="http://schemas.microsoft.com/office/powerpoint/2010/main" val="13918943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EC0C7-850E-4ACA-A305-C7BE409BD8B9}"/>
              </a:ext>
            </a:extLst>
          </p:cNvPr>
          <p:cNvSpPr>
            <a:spLocks noGrp="1"/>
          </p:cNvSpPr>
          <p:nvPr>
            <p:ph type="title"/>
          </p:nvPr>
        </p:nvSpPr>
        <p:spPr/>
        <p:txBody>
          <a:bodyPr/>
          <a:lstStyle/>
          <a:p>
            <a:r>
              <a:rPr lang="en-US" sz="4400" b="1" dirty="0">
                <a:latin typeface="Century Gothic" panose="020B0502020202020204" pitchFamily="34" charset="0"/>
              </a:rPr>
              <a:t>CONCLUSION</a:t>
            </a:r>
            <a:endParaRPr lang="en-TZ" dirty="0"/>
          </a:p>
        </p:txBody>
      </p:sp>
      <p:sp>
        <p:nvSpPr>
          <p:cNvPr id="3" name="Content Placeholder 2">
            <a:extLst>
              <a:ext uri="{FF2B5EF4-FFF2-40B4-BE49-F238E27FC236}">
                <a16:creationId xmlns:a16="http://schemas.microsoft.com/office/drawing/2014/main" id="{75FAB3F1-83FA-4CA6-A2A9-8D9AA3E5DD4A}"/>
              </a:ext>
            </a:extLst>
          </p:cNvPr>
          <p:cNvSpPr>
            <a:spLocks noGrp="1"/>
          </p:cNvSpPr>
          <p:nvPr>
            <p:ph idx="1"/>
          </p:nvPr>
        </p:nvSpPr>
        <p:spPr>
          <a:xfrm>
            <a:off x="838200" y="1363717"/>
            <a:ext cx="10515600" cy="4662543"/>
          </a:xfrm>
        </p:spPr>
        <p:txBody>
          <a:bodyPr>
            <a:normAutofit/>
          </a:bodyPr>
          <a:lstStyle/>
          <a:p>
            <a:pPr marL="0" indent="0" algn="just">
              <a:buNone/>
            </a:pPr>
            <a:endParaRPr lang="en-US" sz="2400" dirty="0">
              <a:latin typeface="Century Gothic" panose="020B0502020202020204" pitchFamily="34" charset="0"/>
            </a:endParaRPr>
          </a:p>
          <a:p>
            <a:pPr algn="just">
              <a:buFont typeface="Courier New" panose="02070309020205020404" pitchFamily="49" charset="0"/>
              <a:buChar char="o"/>
            </a:pPr>
            <a:r>
              <a:rPr lang="en-US" sz="2400" dirty="0">
                <a:latin typeface="Century Gothic" panose="020B0502020202020204" pitchFamily="34" charset="0"/>
              </a:rPr>
              <a:t>It is undeniable fact that RSOOs play a pivotal role of assisting member states to ensure compliance with ICAO SARPs enhancing safe, secure  and orderly conduct of air transport and related services through shared resources </a:t>
            </a:r>
            <a:r>
              <a:rPr lang="en-US" sz="2400" dirty="0">
                <a:solidFill>
                  <a:srgbClr val="00B0F0"/>
                </a:solidFill>
                <a:latin typeface="Century Gothic" panose="020B0502020202020204" pitchFamily="34" charset="0"/>
              </a:rPr>
              <a:t>(financial and human capital). </a:t>
            </a:r>
          </a:p>
          <a:p>
            <a:pPr algn="just">
              <a:buFont typeface="Courier New" panose="02070309020205020404" pitchFamily="49" charset="0"/>
              <a:buChar char="o"/>
            </a:pPr>
            <a:r>
              <a:rPr lang="en-US" sz="2400" dirty="0">
                <a:latin typeface="Century Gothic" panose="020B0502020202020204" pitchFamily="34" charset="0"/>
              </a:rPr>
              <a:t>It is also true that most of RSOO faces a financial sustainability challenge emanating from dependence on state contribution. Lack of steady revenue streams is attributed to the inadequate commitment by some member states in supporting RSOOs.   </a:t>
            </a:r>
          </a:p>
        </p:txBody>
      </p:sp>
    </p:spTree>
    <p:extLst>
      <p:ext uri="{BB962C8B-B14F-4D97-AF65-F5344CB8AC3E}">
        <p14:creationId xmlns:p14="http://schemas.microsoft.com/office/powerpoint/2010/main" val="16140129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EC0C7-850E-4ACA-A305-C7BE409BD8B9}"/>
              </a:ext>
            </a:extLst>
          </p:cNvPr>
          <p:cNvSpPr>
            <a:spLocks noGrp="1"/>
          </p:cNvSpPr>
          <p:nvPr>
            <p:ph type="title"/>
          </p:nvPr>
        </p:nvSpPr>
        <p:spPr/>
        <p:txBody>
          <a:bodyPr/>
          <a:lstStyle/>
          <a:p>
            <a:r>
              <a:rPr lang="en-US" sz="4400" b="1" dirty="0">
                <a:latin typeface="Century Gothic" panose="020B0502020202020204" pitchFamily="34" charset="0"/>
              </a:rPr>
              <a:t>CONCLUSION</a:t>
            </a:r>
            <a:endParaRPr lang="en-TZ" dirty="0"/>
          </a:p>
        </p:txBody>
      </p:sp>
      <p:sp>
        <p:nvSpPr>
          <p:cNvPr id="3" name="Content Placeholder 2">
            <a:extLst>
              <a:ext uri="{FF2B5EF4-FFF2-40B4-BE49-F238E27FC236}">
                <a16:creationId xmlns:a16="http://schemas.microsoft.com/office/drawing/2014/main" id="{75FAB3F1-83FA-4CA6-A2A9-8D9AA3E5DD4A}"/>
              </a:ext>
            </a:extLst>
          </p:cNvPr>
          <p:cNvSpPr>
            <a:spLocks noGrp="1"/>
          </p:cNvSpPr>
          <p:nvPr>
            <p:ph idx="1"/>
          </p:nvPr>
        </p:nvSpPr>
        <p:spPr>
          <a:xfrm>
            <a:off x="838200" y="1363717"/>
            <a:ext cx="10515600" cy="4662543"/>
          </a:xfrm>
        </p:spPr>
        <p:txBody>
          <a:bodyPr>
            <a:normAutofit/>
          </a:bodyPr>
          <a:lstStyle/>
          <a:p>
            <a:pPr marL="0" indent="0" algn="just">
              <a:buNone/>
            </a:pPr>
            <a:endParaRPr lang="en-US" sz="2400" dirty="0">
              <a:latin typeface="Century Gothic" panose="020B0502020202020204" pitchFamily="34" charset="0"/>
            </a:endParaRPr>
          </a:p>
          <a:p>
            <a:pPr algn="just">
              <a:buFont typeface="Courier New" panose="02070309020205020404" pitchFamily="49" charset="0"/>
              <a:buChar char="o"/>
            </a:pPr>
            <a:r>
              <a:rPr lang="en-US" sz="2400" dirty="0">
                <a:latin typeface="Century Gothic" panose="020B0502020202020204" pitchFamily="34" charset="0"/>
              </a:rPr>
              <a:t>Unless deliberate efforts are made by member states, RSOOs and other stakeholders to establish sustainable and diversified funding mechanisms, efficiency and effectiveness of RSOOs to deliver its mandated functions will remain questionable. </a:t>
            </a:r>
          </a:p>
        </p:txBody>
      </p:sp>
    </p:spTree>
    <p:extLst>
      <p:ext uri="{BB962C8B-B14F-4D97-AF65-F5344CB8AC3E}">
        <p14:creationId xmlns:p14="http://schemas.microsoft.com/office/powerpoint/2010/main" val="28212235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47FF3-1E5E-4D70-81A5-1FCB221F6029}"/>
              </a:ext>
            </a:extLst>
          </p:cNvPr>
          <p:cNvSpPr>
            <a:spLocks noGrp="1"/>
          </p:cNvSpPr>
          <p:nvPr>
            <p:ph type="title"/>
          </p:nvPr>
        </p:nvSpPr>
        <p:spPr>
          <a:xfrm>
            <a:off x="1902372" y="4393214"/>
            <a:ext cx="10515600" cy="1325563"/>
          </a:xfrm>
        </p:spPr>
        <p:txBody>
          <a:bodyPr>
            <a:normAutofit/>
          </a:bodyPr>
          <a:lstStyle/>
          <a:p>
            <a:pPr algn="ctr"/>
            <a:r>
              <a:rPr lang="en-US" sz="8800" dirty="0">
                <a:latin typeface="Century Gothic" panose="020B0502020202020204" pitchFamily="34" charset="0"/>
              </a:rPr>
              <a:t>THANK YOU</a:t>
            </a:r>
          </a:p>
        </p:txBody>
      </p:sp>
    </p:spTree>
    <p:extLst>
      <p:ext uri="{BB962C8B-B14F-4D97-AF65-F5344CB8AC3E}">
        <p14:creationId xmlns:p14="http://schemas.microsoft.com/office/powerpoint/2010/main" val="1814863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1FFAC-35D5-41E2-B4B3-0082495A1EAA}"/>
              </a:ext>
            </a:extLst>
          </p:cNvPr>
          <p:cNvSpPr>
            <a:spLocks noGrp="1"/>
          </p:cNvSpPr>
          <p:nvPr>
            <p:ph type="title"/>
          </p:nvPr>
        </p:nvSpPr>
        <p:spPr>
          <a:xfrm>
            <a:off x="275897" y="365125"/>
            <a:ext cx="11077903" cy="1325563"/>
          </a:xfrm>
        </p:spPr>
        <p:txBody>
          <a:bodyPr>
            <a:normAutofit/>
          </a:bodyPr>
          <a:lstStyle/>
          <a:p>
            <a:r>
              <a:rPr lang="en-US" b="1" dirty="0">
                <a:latin typeface="Century Gothic" panose="020B0502020202020204" pitchFamily="34" charset="0"/>
              </a:rPr>
              <a:t>Background</a:t>
            </a:r>
            <a:r>
              <a:rPr lang="en-US" dirty="0">
                <a:latin typeface="Century Gothic" panose="020B0502020202020204" pitchFamily="34" charset="0"/>
              </a:rPr>
              <a:t> </a:t>
            </a:r>
            <a:endParaRPr lang="en-TZ"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4154956F-1236-4D93-B487-E5D7641B1069}"/>
              </a:ext>
            </a:extLst>
          </p:cNvPr>
          <p:cNvSpPr>
            <a:spLocks noGrp="1"/>
          </p:cNvSpPr>
          <p:nvPr>
            <p:ph idx="1"/>
          </p:nvPr>
        </p:nvSpPr>
        <p:spPr>
          <a:xfrm>
            <a:off x="275897" y="1615966"/>
            <a:ext cx="11611303" cy="4560997"/>
          </a:xfrm>
        </p:spPr>
        <p:txBody>
          <a:bodyPr>
            <a:normAutofit/>
          </a:bodyPr>
          <a:lstStyle/>
          <a:p>
            <a:pPr marL="0" indent="0" algn="just">
              <a:buNone/>
            </a:pPr>
            <a:r>
              <a:rPr lang="en-US" b="1" dirty="0">
                <a:latin typeface="Century Gothic" panose="020B0502020202020204" pitchFamily="34" charset="0"/>
              </a:rPr>
              <a:t>Regional Safety Oversight Organizations (RSOOS)</a:t>
            </a:r>
          </a:p>
          <a:p>
            <a:pPr algn="just"/>
            <a:r>
              <a:rPr lang="en-US" sz="3000" dirty="0">
                <a:latin typeface="Century Gothic" panose="020B0502020202020204" pitchFamily="34" charset="0"/>
              </a:rPr>
              <a:t>All contracting states to the Chicago Convention-1944  are required to ensure that there is established effective safety and  security oversight regime to ensure compliance with ICAO SARPs enhancing safe, secure  and orderly conduct of air transport and related services.</a:t>
            </a:r>
          </a:p>
          <a:p>
            <a:pPr marL="0" indent="0" algn="just">
              <a:buNone/>
            </a:pPr>
            <a:endParaRPr lang="en-US" sz="3000" dirty="0">
              <a:latin typeface="Century Gothic" panose="020B0502020202020204" pitchFamily="34" charset="0"/>
            </a:endParaRPr>
          </a:p>
          <a:p>
            <a:pPr algn="just"/>
            <a:r>
              <a:rPr lang="en-US" sz="3000" dirty="0">
                <a:latin typeface="Century Gothic" panose="020B0502020202020204" pitchFamily="34" charset="0"/>
              </a:rPr>
              <a:t>However, the ability of contracting states to the Chicago Convention to comply with ICAO SARPs varies. </a:t>
            </a:r>
          </a:p>
          <a:p>
            <a:pPr marL="0" indent="0">
              <a:buNone/>
            </a:pPr>
            <a:endParaRPr lang="en-TZ" dirty="0"/>
          </a:p>
        </p:txBody>
      </p:sp>
    </p:spTree>
    <p:extLst>
      <p:ext uri="{BB962C8B-B14F-4D97-AF65-F5344CB8AC3E}">
        <p14:creationId xmlns:p14="http://schemas.microsoft.com/office/powerpoint/2010/main" val="341370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1FFAC-35D5-41E2-B4B3-0082495A1EAA}"/>
              </a:ext>
            </a:extLst>
          </p:cNvPr>
          <p:cNvSpPr>
            <a:spLocks noGrp="1"/>
          </p:cNvSpPr>
          <p:nvPr>
            <p:ph type="title"/>
          </p:nvPr>
        </p:nvSpPr>
        <p:spPr>
          <a:xfrm>
            <a:off x="275897" y="365125"/>
            <a:ext cx="11077903" cy="1325563"/>
          </a:xfrm>
        </p:spPr>
        <p:txBody>
          <a:bodyPr>
            <a:normAutofit/>
          </a:bodyPr>
          <a:lstStyle/>
          <a:p>
            <a:r>
              <a:rPr lang="en-US" b="1" dirty="0">
                <a:latin typeface="Century Gothic" panose="020B0502020202020204" pitchFamily="34" charset="0"/>
              </a:rPr>
              <a:t>Background</a:t>
            </a:r>
            <a:r>
              <a:rPr lang="en-US" dirty="0">
                <a:latin typeface="Century Gothic" panose="020B0502020202020204" pitchFamily="34" charset="0"/>
              </a:rPr>
              <a:t> </a:t>
            </a:r>
            <a:endParaRPr lang="en-TZ"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4154956F-1236-4D93-B487-E5D7641B1069}"/>
              </a:ext>
            </a:extLst>
          </p:cNvPr>
          <p:cNvSpPr>
            <a:spLocks noGrp="1"/>
          </p:cNvSpPr>
          <p:nvPr>
            <p:ph idx="1"/>
          </p:nvPr>
        </p:nvSpPr>
        <p:spPr>
          <a:xfrm>
            <a:off x="275897" y="1615966"/>
            <a:ext cx="11611303" cy="4560997"/>
          </a:xfrm>
        </p:spPr>
        <p:txBody>
          <a:bodyPr>
            <a:normAutofit/>
          </a:bodyPr>
          <a:lstStyle/>
          <a:p>
            <a:pPr algn="just">
              <a:buFont typeface="Wingdings" panose="05000000000000000000" pitchFamily="2" charset="2"/>
              <a:buChar char="q"/>
            </a:pPr>
            <a:r>
              <a:rPr lang="en-US" sz="3000" dirty="0">
                <a:latin typeface="Century Gothic" panose="020B0502020202020204" pitchFamily="34" charset="0"/>
              </a:rPr>
              <a:t>Some Governments have high level of commitment in ensuring compliance with ICAO SARPs some have low levels.</a:t>
            </a:r>
          </a:p>
          <a:p>
            <a:pPr algn="just">
              <a:buFont typeface="Wingdings" panose="05000000000000000000" pitchFamily="2" charset="2"/>
              <a:buChar char="q"/>
            </a:pPr>
            <a:r>
              <a:rPr lang="en-US" sz="3000" dirty="0">
                <a:latin typeface="Century Gothic" panose="020B0502020202020204" pitchFamily="34" charset="0"/>
              </a:rPr>
              <a:t>Small states experience low level of aviation activities with a competing demand of resources from other sectors  which results into  inadequate funding for oversight functions.</a:t>
            </a:r>
          </a:p>
          <a:p>
            <a:pPr algn="just">
              <a:buFont typeface="Wingdings" panose="05000000000000000000" pitchFamily="2" charset="2"/>
              <a:buChar char="q"/>
            </a:pPr>
            <a:r>
              <a:rPr lang="en-US" sz="3000" dirty="0">
                <a:latin typeface="Century Gothic" panose="020B0502020202020204" pitchFamily="34" charset="0"/>
              </a:rPr>
              <a:t>Global shortage of aviation experts' attributes to the inability of some states to effectively implement oversight functions in their respective states.</a:t>
            </a:r>
          </a:p>
          <a:p>
            <a:pPr algn="just"/>
            <a:endParaRPr lang="en-US" sz="3000" dirty="0">
              <a:latin typeface="Century Gothic" panose="020B0502020202020204" pitchFamily="34" charset="0"/>
            </a:endParaRPr>
          </a:p>
          <a:p>
            <a:pPr marL="0" indent="0">
              <a:buNone/>
            </a:pPr>
            <a:endParaRPr lang="en-TZ" dirty="0"/>
          </a:p>
        </p:txBody>
      </p:sp>
    </p:spTree>
    <p:extLst>
      <p:ext uri="{BB962C8B-B14F-4D97-AF65-F5344CB8AC3E}">
        <p14:creationId xmlns:p14="http://schemas.microsoft.com/office/powerpoint/2010/main" val="3284793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1FFAC-35D5-41E2-B4B3-0082495A1EAA}"/>
              </a:ext>
            </a:extLst>
          </p:cNvPr>
          <p:cNvSpPr>
            <a:spLocks noGrp="1"/>
          </p:cNvSpPr>
          <p:nvPr>
            <p:ph type="title"/>
          </p:nvPr>
        </p:nvSpPr>
        <p:spPr>
          <a:xfrm>
            <a:off x="304800" y="290403"/>
            <a:ext cx="11077903" cy="1325563"/>
          </a:xfrm>
        </p:spPr>
        <p:txBody>
          <a:bodyPr>
            <a:normAutofit/>
          </a:bodyPr>
          <a:lstStyle/>
          <a:p>
            <a:r>
              <a:rPr lang="en-US" b="1" dirty="0">
                <a:latin typeface="Century Gothic" panose="020B0502020202020204" pitchFamily="34" charset="0"/>
              </a:rPr>
              <a:t>Background</a:t>
            </a:r>
            <a:r>
              <a:rPr lang="en-US" dirty="0">
                <a:latin typeface="Century Gothic" panose="020B0502020202020204" pitchFamily="34" charset="0"/>
              </a:rPr>
              <a:t> </a:t>
            </a:r>
            <a:endParaRPr lang="en-TZ"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4154956F-1236-4D93-B487-E5D7641B1069}"/>
              </a:ext>
            </a:extLst>
          </p:cNvPr>
          <p:cNvSpPr>
            <a:spLocks noGrp="1"/>
          </p:cNvSpPr>
          <p:nvPr>
            <p:ph idx="1"/>
          </p:nvPr>
        </p:nvSpPr>
        <p:spPr>
          <a:xfrm>
            <a:off x="275897" y="1615966"/>
            <a:ext cx="11611303" cy="4560997"/>
          </a:xfrm>
        </p:spPr>
        <p:txBody>
          <a:bodyPr>
            <a:normAutofit/>
          </a:bodyPr>
          <a:lstStyle/>
          <a:p>
            <a:pPr algn="just">
              <a:buFont typeface="Wingdings" panose="05000000000000000000" pitchFamily="2" charset="2"/>
              <a:buChar char="q"/>
            </a:pPr>
            <a:r>
              <a:rPr lang="en-US" sz="3000" dirty="0">
                <a:latin typeface="Century Gothic" panose="020B0502020202020204" pitchFamily="34" charset="0"/>
              </a:rPr>
              <a:t>To address these challenges ICAO held several events on the establishment of Regional Safety Oversight Organizations (RSOO), which resulted in guidance on how to set-up such organizations. </a:t>
            </a:r>
          </a:p>
          <a:p>
            <a:pPr algn="just">
              <a:buFont typeface="Wingdings" panose="05000000000000000000" pitchFamily="2" charset="2"/>
              <a:buChar char="q"/>
            </a:pPr>
            <a:r>
              <a:rPr lang="en-US" sz="3000" dirty="0">
                <a:latin typeface="Century Gothic" panose="020B0502020202020204" pitchFamily="34" charset="0"/>
              </a:rPr>
              <a:t> The purpose of encouraging the establishment of RSOOs are:- </a:t>
            </a:r>
          </a:p>
          <a:p>
            <a:pPr algn="just">
              <a:buFont typeface="Courier New" panose="02070309020205020404" pitchFamily="49" charset="0"/>
              <a:buChar char="o"/>
            </a:pPr>
            <a:r>
              <a:rPr lang="en-US" sz="3000" dirty="0">
                <a:latin typeface="Century Gothic" panose="020B0502020202020204" pitchFamily="34" charset="0"/>
              </a:rPr>
              <a:t>Pooling and sharing of resources</a:t>
            </a:r>
          </a:p>
          <a:p>
            <a:pPr algn="just">
              <a:buFont typeface="Courier New" panose="02070309020205020404" pitchFamily="49" charset="0"/>
              <a:buChar char="o"/>
            </a:pPr>
            <a:r>
              <a:rPr lang="en-US" sz="3000" dirty="0">
                <a:latin typeface="Century Gothic" panose="020B0502020202020204" pitchFamily="34" charset="0"/>
              </a:rPr>
              <a:t>Harmonizing regulations </a:t>
            </a:r>
          </a:p>
          <a:p>
            <a:pPr algn="just">
              <a:buFont typeface="Courier New" panose="02070309020205020404" pitchFamily="49" charset="0"/>
              <a:buChar char="o"/>
            </a:pPr>
            <a:r>
              <a:rPr lang="en-US" sz="3000" dirty="0">
                <a:latin typeface="Century Gothic" panose="020B0502020202020204" pitchFamily="34" charset="0"/>
              </a:rPr>
              <a:t>Collaboration in conducting investigations </a:t>
            </a:r>
          </a:p>
          <a:p>
            <a:pPr algn="just"/>
            <a:endParaRPr lang="en-US" sz="3000" dirty="0">
              <a:latin typeface="Century Gothic" panose="020B0502020202020204" pitchFamily="34" charset="0"/>
            </a:endParaRPr>
          </a:p>
          <a:p>
            <a:pPr marL="0" indent="0">
              <a:buNone/>
            </a:pPr>
            <a:endParaRPr lang="en-TZ" dirty="0"/>
          </a:p>
        </p:txBody>
      </p:sp>
    </p:spTree>
    <p:extLst>
      <p:ext uri="{BB962C8B-B14F-4D97-AF65-F5344CB8AC3E}">
        <p14:creationId xmlns:p14="http://schemas.microsoft.com/office/powerpoint/2010/main" val="215576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1FFAC-35D5-41E2-B4B3-0082495A1EAA}"/>
              </a:ext>
            </a:extLst>
          </p:cNvPr>
          <p:cNvSpPr>
            <a:spLocks noGrp="1"/>
          </p:cNvSpPr>
          <p:nvPr>
            <p:ph type="title"/>
          </p:nvPr>
        </p:nvSpPr>
        <p:spPr>
          <a:xfrm>
            <a:off x="275897" y="365125"/>
            <a:ext cx="11077903" cy="1325563"/>
          </a:xfrm>
        </p:spPr>
        <p:txBody>
          <a:bodyPr>
            <a:normAutofit/>
          </a:bodyPr>
          <a:lstStyle/>
          <a:p>
            <a:r>
              <a:rPr lang="en-US" b="1" dirty="0">
                <a:latin typeface="Century Gothic" panose="020B0502020202020204" pitchFamily="34" charset="0"/>
              </a:rPr>
              <a:t>Background</a:t>
            </a:r>
            <a:r>
              <a:rPr lang="en-US" dirty="0">
                <a:latin typeface="Century Gothic" panose="020B0502020202020204" pitchFamily="34" charset="0"/>
              </a:rPr>
              <a:t> </a:t>
            </a:r>
            <a:endParaRPr lang="en-TZ"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4154956F-1236-4D93-B487-E5D7641B1069}"/>
              </a:ext>
            </a:extLst>
          </p:cNvPr>
          <p:cNvSpPr>
            <a:spLocks noGrp="1"/>
          </p:cNvSpPr>
          <p:nvPr>
            <p:ph idx="1"/>
          </p:nvPr>
        </p:nvSpPr>
        <p:spPr>
          <a:xfrm>
            <a:off x="275897" y="1615966"/>
            <a:ext cx="11611303" cy="4560997"/>
          </a:xfrm>
        </p:spPr>
        <p:txBody>
          <a:bodyPr>
            <a:normAutofit/>
          </a:bodyPr>
          <a:lstStyle/>
          <a:p>
            <a:pPr algn="just">
              <a:buFont typeface="Wingdings" panose="05000000000000000000" pitchFamily="2" charset="2"/>
              <a:buChar char="q"/>
            </a:pPr>
            <a:r>
              <a:rPr lang="en-US" sz="3000" dirty="0">
                <a:latin typeface="Century Gothic" panose="020B0502020202020204" pitchFamily="34" charset="0"/>
              </a:rPr>
              <a:t>The initiative is geared to overcome the challenges of </a:t>
            </a:r>
          </a:p>
          <a:p>
            <a:pPr algn="just">
              <a:buFont typeface="Courier New" panose="02070309020205020404" pitchFamily="49" charset="0"/>
              <a:buChar char="o"/>
            </a:pPr>
            <a:r>
              <a:rPr lang="en-US" sz="3000" dirty="0">
                <a:latin typeface="Century Gothic" panose="020B0502020202020204" pitchFamily="34" charset="0"/>
              </a:rPr>
              <a:t> Inadequate financial resources amongst contracting states to implement oversight functions</a:t>
            </a:r>
          </a:p>
          <a:p>
            <a:pPr algn="just">
              <a:buFont typeface="Courier New" panose="02070309020205020404" pitchFamily="49" charset="0"/>
              <a:buChar char="o"/>
            </a:pPr>
            <a:r>
              <a:rPr lang="en-US" sz="3000" dirty="0">
                <a:latin typeface="Century Gothic" panose="020B0502020202020204" pitchFamily="34" charset="0"/>
              </a:rPr>
              <a:t>Shortage of aviation experts. RSOOs could open an avenue for sharing human capital  (technical and qualified human resources) in the region</a:t>
            </a:r>
          </a:p>
          <a:p>
            <a:pPr algn="just">
              <a:buFont typeface="Courier New" panose="02070309020205020404" pitchFamily="49" charset="0"/>
              <a:buChar char="o"/>
            </a:pPr>
            <a:r>
              <a:rPr lang="en-US" sz="3000" dirty="0">
                <a:latin typeface="Century Gothic" panose="020B0502020202020204" pitchFamily="34" charset="0"/>
              </a:rPr>
              <a:t> to have a harmonized regulations for easy oversight and compliance </a:t>
            </a:r>
          </a:p>
          <a:p>
            <a:pPr algn="just"/>
            <a:endParaRPr lang="en-US" sz="3000" dirty="0">
              <a:latin typeface="Century Gothic" panose="020B0502020202020204" pitchFamily="34" charset="0"/>
            </a:endParaRPr>
          </a:p>
          <a:p>
            <a:pPr marL="0" indent="0">
              <a:buNone/>
            </a:pPr>
            <a:endParaRPr lang="en-TZ" dirty="0"/>
          </a:p>
        </p:txBody>
      </p:sp>
    </p:spTree>
    <p:extLst>
      <p:ext uri="{BB962C8B-B14F-4D97-AF65-F5344CB8AC3E}">
        <p14:creationId xmlns:p14="http://schemas.microsoft.com/office/powerpoint/2010/main" val="2429030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1FFAC-35D5-41E2-B4B3-0082495A1EAA}"/>
              </a:ext>
            </a:extLst>
          </p:cNvPr>
          <p:cNvSpPr>
            <a:spLocks noGrp="1"/>
          </p:cNvSpPr>
          <p:nvPr>
            <p:ph type="title"/>
          </p:nvPr>
        </p:nvSpPr>
        <p:spPr/>
        <p:txBody>
          <a:bodyPr>
            <a:normAutofit fontScale="90000"/>
          </a:bodyPr>
          <a:lstStyle/>
          <a:p>
            <a:br>
              <a:rPr lang="en-US" sz="3600" b="1" dirty="0"/>
            </a:br>
            <a:r>
              <a:rPr lang="en-US" altLang="en-US" sz="3600" b="1" dirty="0">
                <a:latin typeface="Century Gothic" panose="020B0502020202020204" pitchFamily="34" charset="0"/>
              </a:rPr>
              <a:t>Global distribution of RSOO’S</a:t>
            </a:r>
            <a:br>
              <a:rPr lang="en-US" altLang="en-US" sz="3600" dirty="0">
                <a:latin typeface="Century Gothic" panose="020B0502020202020204" pitchFamily="34" charset="0"/>
              </a:rPr>
            </a:br>
            <a:endParaRPr lang="en-TZ" sz="3600" b="1" dirty="0"/>
          </a:p>
        </p:txBody>
      </p:sp>
      <p:sp>
        <p:nvSpPr>
          <p:cNvPr id="3" name="Content Placeholder 2">
            <a:extLst>
              <a:ext uri="{FF2B5EF4-FFF2-40B4-BE49-F238E27FC236}">
                <a16:creationId xmlns:a16="http://schemas.microsoft.com/office/drawing/2014/main" id="{4154956F-1236-4D93-B487-E5D7641B1069}"/>
              </a:ext>
            </a:extLst>
          </p:cNvPr>
          <p:cNvSpPr>
            <a:spLocks noGrp="1"/>
          </p:cNvSpPr>
          <p:nvPr>
            <p:ph idx="1"/>
          </p:nvPr>
        </p:nvSpPr>
        <p:spPr>
          <a:xfrm>
            <a:off x="275897" y="1825625"/>
            <a:ext cx="11611303" cy="4351338"/>
          </a:xfrm>
        </p:spPr>
        <p:txBody>
          <a:bodyPr>
            <a:normAutofit/>
          </a:bodyPr>
          <a:lstStyle/>
          <a:p>
            <a:pPr algn="just">
              <a:buFont typeface="Wingdings" panose="05000000000000000000" pitchFamily="2" charset="2"/>
              <a:buChar char="q"/>
            </a:pPr>
            <a:r>
              <a:rPr lang="en-US" sz="3000" dirty="0">
                <a:latin typeface="Century Gothic" panose="020B0502020202020204" pitchFamily="34" charset="0"/>
              </a:rPr>
              <a:t>ICAO supports RSOOS through cooperations platforms for:-</a:t>
            </a:r>
          </a:p>
          <a:p>
            <a:pPr algn="just">
              <a:buFont typeface="Courier New" panose="02070309020205020404" pitchFamily="49" charset="0"/>
              <a:buChar char="o"/>
            </a:pPr>
            <a:r>
              <a:rPr lang="en-US" sz="3000" dirty="0">
                <a:latin typeface="Century Gothic" panose="020B0502020202020204" pitchFamily="34" charset="0"/>
              </a:rPr>
              <a:t>Regional Safety  Oversight Organizations (RSOOS) e.g. CASSOA, SASO, PASO</a:t>
            </a:r>
          </a:p>
          <a:p>
            <a:pPr algn="just">
              <a:buFont typeface="Courier New" panose="02070309020205020404" pitchFamily="49" charset="0"/>
              <a:buChar char="o"/>
            </a:pPr>
            <a:r>
              <a:rPr lang="en-US" sz="3000" dirty="0">
                <a:latin typeface="Century Gothic" panose="020B0502020202020204" pitchFamily="34" charset="0"/>
              </a:rPr>
              <a:t>Regional Accident  and Incident Investigations (RAIOs) e.g. BAGAIA (Banjul Accord Group Accident Investigation Agency)</a:t>
            </a:r>
          </a:p>
          <a:p>
            <a:pPr algn="just">
              <a:buFont typeface="Courier New" panose="02070309020205020404" pitchFamily="49" charset="0"/>
              <a:buChar char="o"/>
            </a:pPr>
            <a:r>
              <a:rPr lang="en-US" sz="3000" dirty="0">
                <a:latin typeface="Century Gothic" panose="020B0502020202020204" pitchFamily="34" charset="0"/>
              </a:rPr>
              <a:t>Cooperative Development of Operational Safety and Continuing Airworthiness Programs (COSCAPS)</a:t>
            </a:r>
          </a:p>
          <a:p>
            <a:pPr marL="0" indent="0" algn="just">
              <a:buNone/>
            </a:pPr>
            <a:endParaRPr lang="en-TZ" dirty="0"/>
          </a:p>
        </p:txBody>
      </p:sp>
    </p:spTree>
    <p:extLst>
      <p:ext uri="{BB962C8B-B14F-4D97-AF65-F5344CB8AC3E}">
        <p14:creationId xmlns:p14="http://schemas.microsoft.com/office/powerpoint/2010/main" val="314679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A073E-1BC6-4851-ADD5-2819A68D3D9C}"/>
              </a:ext>
            </a:extLst>
          </p:cNvPr>
          <p:cNvSpPr>
            <a:spLocks noGrp="1"/>
          </p:cNvSpPr>
          <p:nvPr>
            <p:ph type="title"/>
          </p:nvPr>
        </p:nvSpPr>
        <p:spPr/>
        <p:txBody>
          <a:bodyPr/>
          <a:lstStyle/>
          <a:p>
            <a:r>
              <a:rPr lang="en-US" b="1" dirty="0"/>
              <a:t>Global Distribution of RSOO</a:t>
            </a:r>
            <a:endParaRPr lang="en-TZ" b="1" dirty="0"/>
          </a:p>
        </p:txBody>
      </p:sp>
      <p:pic>
        <p:nvPicPr>
          <p:cNvPr id="4" name="Content Placeholder 3">
            <a:extLst>
              <a:ext uri="{FF2B5EF4-FFF2-40B4-BE49-F238E27FC236}">
                <a16:creationId xmlns:a16="http://schemas.microsoft.com/office/drawing/2014/main" id="{215701E3-16EA-4177-90BB-AE69317FA649}"/>
              </a:ext>
            </a:extLst>
          </p:cNvPr>
          <p:cNvPicPr>
            <a:picLocks noGrp="1" noChangeAspect="1"/>
          </p:cNvPicPr>
          <p:nvPr>
            <p:ph idx="1"/>
          </p:nvPr>
        </p:nvPicPr>
        <p:blipFill>
          <a:blip r:embed="rId2"/>
          <a:stretch>
            <a:fillRect/>
          </a:stretch>
        </p:blipFill>
        <p:spPr>
          <a:xfrm>
            <a:off x="2067282" y="1848395"/>
            <a:ext cx="7206097" cy="4218798"/>
          </a:xfrm>
          <a:prstGeom prst="rect">
            <a:avLst/>
          </a:prstGeom>
        </p:spPr>
      </p:pic>
    </p:spTree>
    <p:extLst>
      <p:ext uri="{BB962C8B-B14F-4D97-AF65-F5344CB8AC3E}">
        <p14:creationId xmlns:p14="http://schemas.microsoft.com/office/powerpoint/2010/main" val="279675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7D2032-01B9-4F86-B3EB-20BF309076CB}"/>
              </a:ext>
            </a:extLst>
          </p:cNvPr>
          <p:cNvSpPr>
            <a:spLocks noGrp="1"/>
          </p:cNvSpPr>
          <p:nvPr>
            <p:ph type="title"/>
          </p:nvPr>
        </p:nvSpPr>
        <p:spPr/>
        <p:txBody>
          <a:bodyPr/>
          <a:lstStyle/>
          <a:p>
            <a:r>
              <a:rPr lang="en-US" b="1" dirty="0">
                <a:latin typeface="Century Gothic" panose="020B0502020202020204" pitchFamily="34" charset="0"/>
              </a:rPr>
              <a:t>What are the Benefits of RSOOs</a:t>
            </a:r>
          </a:p>
        </p:txBody>
      </p:sp>
      <p:sp>
        <p:nvSpPr>
          <p:cNvPr id="5" name="Content Placeholder 4">
            <a:extLst>
              <a:ext uri="{FF2B5EF4-FFF2-40B4-BE49-F238E27FC236}">
                <a16:creationId xmlns:a16="http://schemas.microsoft.com/office/drawing/2014/main" id="{1BF9CB52-BD45-4102-904B-A7E047A5267B}"/>
              </a:ext>
            </a:extLst>
          </p:cNvPr>
          <p:cNvSpPr>
            <a:spLocks noGrp="1"/>
          </p:cNvSpPr>
          <p:nvPr>
            <p:ph idx="1"/>
          </p:nvPr>
        </p:nvSpPr>
        <p:spPr>
          <a:xfrm>
            <a:off x="838200" y="1825625"/>
            <a:ext cx="10515600" cy="4667250"/>
          </a:xfrm>
        </p:spPr>
        <p:txBody>
          <a:bodyPr>
            <a:normAutofit/>
          </a:bodyPr>
          <a:lstStyle/>
          <a:p>
            <a:pPr algn="just"/>
            <a:r>
              <a:rPr lang="en-GB" dirty="0">
                <a:latin typeface="Century Gothic" panose="020B0502020202020204" pitchFamily="34" charset="0"/>
              </a:rPr>
              <a:t>Sharing of resources (financial and human resource); </a:t>
            </a:r>
          </a:p>
          <a:p>
            <a:pPr algn="just"/>
            <a:r>
              <a:rPr lang="en-GB" dirty="0">
                <a:latin typeface="Century Gothic" panose="020B0502020202020204" pitchFamily="34" charset="0"/>
              </a:rPr>
              <a:t>Addressing regional aviation constraints more effectively as a collective body; </a:t>
            </a:r>
          </a:p>
          <a:p>
            <a:pPr algn="just"/>
            <a:r>
              <a:rPr lang="en-GB" dirty="0">
                <a:latin typeface="Century Gothic" panose="020B0502020202020204" pitchFamily="34" charset="0"/>
              </a:rPr>
              <a:t>Strengthening cooperation and collaboration among member States with respect to </a:t>
            </a:r>
            <a:r>
              <a:rPr lang="en-GB" b="1" dirty="0">
                <a:latin typeface="Century Gothic" panose="020B0502020202020204" pitchFamily="34" charset="0"/>
              </a:rPr>
              <a:t>the collection, analysis </a:t>
            </a:r>
            <a:r>
              <a:rPr lang="en-GB" dirty="0">
                <a:latin typeface="Century Gothic" panose="020B0502020202020204" pitchFamily="34" charset="0"/>
              </a:rPr>
              <a:t>and </a:t>
            </a:r>
            <a:r>
              <a:rPr lang="en-GB" b="1" dirty="0">
                <a:latin typeface="Century Gothic" panose="020B0502020202020204" pitchFamily="34" charset="0"/>
              </a:rPr>
              <a:t>sharing of safety data </a:t>
            </a:r>
            <a:r>
              <a:rPr lang="en-GB" dirty="0">
                <a:latin typeface="Century Gothic" panose="020B0502020202020204" pitchFamily="34" charset="0"/>
              </a:rPr>
              <a:t>and information within the region; </a:t>
            </a:r>
          </a:p>
          <a:p>
            <a:pPr algn="just"/>
            <a:r>
              <a:rPr lang="en-GB" dirty="0">
                <a:latin typeface="Century Gothic" panose="020B0502020202020204" pitchFamily="34" charset="0"/>
              </a:rPr>
              <a:t>Providing support to the industry to ensure it demonstrates compliance with regulatory requirements; </a:t>
            </a:r>
          </a:p>
          <a:p>
            <a:pPr algn="just"/>
            <a:endParaRPr lang="en-US" dirty="0">
              <a:latin typeface="Century Gothic" panose="020B0502020202020204" pitchFamily="34" charset="0"/>
            </a:endParaRPr>
          </a:p>
          <a:p>
            <a:pPr algn="just"/>
            <a:endParaRPr lang="en-US" dirty="0">
              <a:latin typeface="Century Gothic" panose="020B0502020202020204" pitchFamily="34" charset="0"/>
            </a:endParaRPr>
          </a:p>
        </p:txBody>
      </p:sp>
    </p:spTree>
    <p:extLst>
      <p:ext uri="{BB962C8B-B14F-4D97-AF65-F5344CB8AC3E}">
        <p14:creationId xmlns:p14="http://schemas.microsoft.com/office/powerpoint/2010/main" val="35483130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1630</TotalTime>
  <Words>1966</Words>
  <Application>Microsoft Office PowerPoint</Application>
  <PresentationFormat>Widescreen</PresentationFormat>
  <Paragraphs>187</Paragraphs>
  <Slides>29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Arial</vt:lpstr>
      <vt:lpstr>Calibri</vt:lpstr>
      <vt:lpstr>Calibri Light</vt:lpstr>
      <vt:lpstr>Century Gothic</vt:lpstr>
      <vt:lpstr>Courier New</vt:lpstr>
      <vt:lpstr>Raleway</vt:lpstr>
      <vt:lpstr>Wingdings</vt:lpstr>
      <vt:lpstr>Office Theme</vt:lpstr>
      <vt:lpstr>Developing Sustainable Funding Models for Regional  Safety Oversight Systems.  The Case for Diversifying Sources of Funds</vt:lpstr>
      <vt:lpstr>Contents</vt:lpstr>
      <vt:lpstr>Background </vt:lpstr>
      <vt:lpstr>Background </vt:lpstr>
      <vt:lpstr>Background </vt:lpstr>
      <vt:lpstr>Background </vt:lpstr>
      <vt:lpstr> Global distribution of RSOO’S </vt:lpstr>
      <vt:lpstr>Global Distribution of RSOO</vt:lpstr>
      <vt:lpstr>What are the Benefits of RSOOs</vt:lpstr>
      <vt:lpstr>Benefits…</vt:lpstr>
      <vt:lpstr>Challenges of RSOO </vt:lpstr>
      <vt:lpstr>Challenges of RSOO </vt:lpstr>
      <vt:lpstr>Experience from other Regional Economic Communities (RECs)</vt:lpstr>
      <vt:lpstr>Existing funding models for RSOO</vt:lpstr>
      <vt:lpstr>CASSOAs Attempt to Improve Sustainability of Funding Mechanisms</vt:lpstr>
      <vt:lpstr>The Shortcomings of Current funding model</vt:lpstr>
      <vt:lpstr>Diversifying Sources of Funds</vt:lpstr>
      <vt:lpstr>The suggested Diversification areas</vt:lpstr>
      <vt:lpstr>The suggested Diversification areas</vt:lpstr>
      <vt:lpstr>The suggested Diversification areas</vt:lpstr>
      <vt:lpstr>The suggested Diversification areas</vt:lpstr>
      <vt:lpstr>The suggested Diversification areas</vt:lpstr>
      <vt:lpstr>The suggested Diversification areas</vt:lpstr>
      <vt:lpstr>The suggested Diversification Areas</vt:lpstr>
      <vt:lpstr>The suggested Diversification areas</vt:lpstr>
      <vt:lpstr>The suggested Diversification areas</vt:lpstr>
      <vt:lpstr>CONCLUSION</vt:lpstr>
      <vt:lpstr>CONCLUSION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Emile Arao</dc:creator>
  <cp:lastModifiedBy>Teophory A. Mbilinyi</cp:lastModifiedBy>
  <cp:revision>98</cp:revision>
  <dcterms:created xsi:type="dcterms:W3CDTF">2019-12-02T18:56:49Z</dcterms:created>
  <dcterms:modified xsi:type="dcterms:W3CDTF">2024-05-15T10:08:23Z</dcterms:modified>
</cp:coreProperties>
</file>