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12192000"/>
  <p:notesSz cx="6858000" cy="9144000"/>
  <p:embeddedFontLst>
    <p:embeddedFont>
      <p:font typeface="Roboto"/>
      <p:regular r:id="rId35"/>
      <p:bold r:id="rId36"/>
      <p:italic r:id="rId37"/>
      <p:boldItalic r:id="rId38"/>
    </p:embeddedFont>
    <p:embeddedFont>
      <p:font typeface="Century Gothic"/>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CenturyGothic-bold.fntdata"/><Relationship Id="rId20" Type="http://schemas.openxmlformats.org/officeDocument/2006/relationships/slide" Target="slides/slide16.xml"/><Relationship Id="rId42" Type="http://schemas.openxmlformats.org/officeDocument/2006/relationships/font" Target="fonts/CenturyGothic-boldItalic.fntdata"/><Relationship Id="rId41" Type="http://schemas.openxmlformats.org/officeDocument/2006/relationships/font" Target="fonts/CenturyGothic-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Roboto-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Roboto-italic.fntdata"/><Relationship Id="rId14" Type="http://schemas.openxmlformats.org/officeDocument/2006/relationships/slide" Target="slides/slide10.xml"/><Relationship Id="rId36" Type="http://schemas.openxmlformats.org/officeDocument/2006/relationships/font" Target="fonts/Roboto-bold.fntdata"/><Relationship Id="rId17" Type="http://schemas.openxmlformats.org/officeDocument/2006/relationships/slide" Target="slides/slide13.xml"/><Relationship Id="rId39" Type="http://schemas.openxmlformats.org/officeDocument/2006/relationships/font" Target="fonts/CenturyGothic-regular.fntdata"/><Relationship Id="rId16" Type="http://schemas.openxmlformats.org/officeDocument/2006/relationships/slide" Target="slides/slide12.xml"/><Relationship Id="rId38" Type="http://schemas.openxmlformats.org/officeDocument/2006/relationships/font" Target="fonts/Roboto-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d262314d93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g2d262314d93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d262314d93_0_1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g2d262314d93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d262314d93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2d262314d93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d262314d93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g2d262314d93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d262314d93_0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2d262314d93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d262314d93_0_1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2d262314d93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d262314d93_0_1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g2d262314d93_0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d262314d93_0_1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2d262314d93_0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d262314d93_0_1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2d262314d93_0_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d262314d93_0_1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2d262314d93_0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d262314d93_0_1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2d262314d93_0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d262314d93_0_1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g2d262314d93_0_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d262314d93_0_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g2d262314d93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d262314d93_0_1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g2d262314d93_0_1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d262314d93_0_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g2d262314d93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d262314d93_0_1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g2d262314d93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d262314d93_0_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2d262314d93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d262314d93_0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d262314d93_0_1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g2d262314d93_0_17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d262314d93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g2d262314d93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d262314d93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g2d262314d93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d262314d93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g2d262314d93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d262314d93_0_1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g2d262314d93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d262314d93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g2d262314d93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d262314d93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g2d262314d93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2"/>
          <p:cNvSpPr txBox="1"/>
          <p:nvPr>
            <p:ph idx="11" type="ftr"/>
          </p:nvPr>
        </p:nvSpPr>
        <p:spPr>
          <a:xfrm>
            <a:off x="4038600" y="6356350"/>
            <a:ext cx="4114800" cy="365125"/>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bg>
      <p:bgPr>
        <a:solidFill>
          <a:schemeClr val="lt1"/>
        </a:solidFill>
      </p:bgPr>
    </p:bg>
    <p:spTree>
      <p:nvGrpSpPr>
        <p:cNvPr id="59" name="Shape 59"/>
        <p:cNvGrpSpPr/>
        <p:nvPr/>
      </p:nvGrpSpPr>
      <p:grpSpPr>
        <a:xfrm>
          <a:off x="0" y="0"/>
          <a:ext cx="0" cy="0"/>
          <a:chOff x="0" y="0"/>
          <a:chExt cx="0" cy="0"/>
        </a:xfrm>
      </p:grpSpPr>
      <p:sp>
        <p:nvSpPr>
          <p:cNvPr id="60" name="Google Shape;6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2" name="Google Shape;62;p11"/>
          <p:cNvPicPr preferRelativeResize="0"/>
          <p:nvPr/>
        </p:nvPicPr>
        <p:blipFill rotWithShape="1">
          <a:blip r:embed="rId2">
            <a:alphaModFix/>
          </a:blip>
          <a:srcRect b="0" l="0" r="0" t="0"/>
          <a:stretch/>
        </p:blipFill>
        <p:spPr>
          <a:xfrm>
            <a:off x="0" y="-8498"/>
            <a:ext cx="12192000" cy="68953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bg>
      <p:bgPr>
        <a:solidFill>
          <a:schemeClr val="lt1"/>
        </a:solidFill>
      </p:bgPr>
    </p:bg>
    <p:spTree>
      <p:nvGrpSpPr>
        <p:cNvPr id="63" name="Shape 63"/>
        <p:cNvGrpSpPr/>
        <p:nvPr/>
      </p:nvGrpSpPr>
      <p:grpSpPr>
        <a:xfrm>
          <a:off x="0" y="0"/>
          <a:ext cx="0" cy="0"/>
          <a:chOff x="0" y="0"/>
          <a:chExt cx="0" cy="0"/>
        </a:xfrm>
      </p:grpSpPr>
      <p:sp>
        <p:nvSpPr>
          <p:cNvPr id="64" name="Google Shape;64;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1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2"/>
          <p:cNvSpPr txBox="1"/>
          <p:nvPr>
            <p:ph idx="11" type="ftr"/>
          </p:nvPr>
        </p:nvSpPr>
        <p:spPr>
          <a:xfrm>
            <a:off x="4038600" y="6356350"/>
            <a:ext cx="4114800" cy="365125"/>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69" name="Google Shape;69;p12"/>
          <p:cNvPicPr preferRelativeResize="0"/>
          <p:nvPr/>
        </p:nvPicPr>
        <p:blipFill rotWithShape="1">
          <a:blip r:embed="rId3">
            <a:alphaModFix/>
          </a:blip>
          <a:srcRect b="0" l="0" r="0" t="0"/>
          <a:stretch/>
        </p:blipFill>
        <p:spPr>
          <a:xfrm>
            <a:off x="0" y="-8498"/>
            <a:ext cx="12192000" cy="68953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1"/>
        </a:solidFill>
      </p:bgPr>
    </p:bg>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 name="Google Shape;20;p3"/>
          <p:cNvPicPr preferRelativeResize="0"/>
          <p:nvPr/>
        </p:nvPicPr>
        <p:blipFill rotWithShape="1">
          <a:blip r:embed="rId2">
            <a:alphaModFix/>
          </a:blip>
          <a:srcRect b="0" l="0" r="0" t="0"/>
          <a:stretch/>
        </p:blipFill>
        <p:spPr>
          <a:xfrm>
            <a:off x="0" y="-8498"/>
            <a:ext cx="12192000" cy="689536"/>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7262" y="6176963"/>
            <a:ext cx="12184738" cy="67185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4" name="Google Shape;24;p4"/>
          <p:cNvPicPr preferRelativeResize="0"/>
          <p:nvPr/>
        </p:nvPicPr>
        <p:blipFill rotWithShape="1">
          <a:blip r:embed="rId3">
            <a:alphaModFix/>
          </a:blip>
          <a:srcRect b="0" l="0" r="0" t="0"/>
          <a:stretch/>
        </p:blipFill>
        <p:spPr>
          <a:xfrm>
            <a:off x="0" y="-8498"/>
            <a:ext cx="12192000" cy="68953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25" name="Shape 25"/>
        <p:cNvGrpSpPr/>
        <p:nvPr/>
      </p:nvGrpSpPr>
      <p:grpSpPr>
        <a:xfrm>
          <a:off x="0" y="0"/>
          <a:ext cx="0" cy="0"/>
          <a:chOff x="0" y="0"/>
          <a:chExt cx="0" cy="0"/>
        </a:xfrm>
      </p:grpSpPr>
      <p:sp>
        <p:nvSpPr>
          <p:cNvPr id="26" name="Google Shape;26;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id="28" name="Google Shape;28;p5"/>
          <p:cNvPicPr preferRelativeResize="0"/>
          <p:nvPr/>
        </p:nvPicPr>
        <p:blipFill rotWithShape="1">
          <a:blip r:embed="rId2">
            <a:alphaModFix/>
          </a:blip>
          <a:srcRect b="0" l="0" r="0" t="0"/>
          <a:stretch/>
        </p:blipFill>
        <p:spPr>
          <a:xfrm>
            <a:off x="0" y="-8498"/>
            <a:ext cx="12192000" cy="689536"/>
          </a:xfrm>
          <a:prstGeom prst="rect">
            <a:avLst/>
          </a:prstGeom>
          <a:noFill/>
          <a:ln>
            <a:noFill/>
          </a:ln>
        </p:spPr>
      </p:pic>
      <p:pic>
        <p:nvPicPr>
          <p:cNvPr id="29" name="Google Shape;29;p5"/>
          <p:cNvPicPr preferRelativeResize="0"/>
          <p:nvPr/>
        </p:nvPicPr>
        <p:blipFill rotWithShape="1">
          <a:blip r:embed="rId3">
            <a:alphaModFix/>
          </a:blip>
          <a:srcRect b="0" l="0" r="0" t="0"/>
          <a:stretch/>
        </p:blipFill>
        <p:spPr>
          <a:xfrm>
            <a:off x="7262" y="6176963"/>
            <a:ext cx="12184738" cy="67185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solidFill>
          <a:schemeClr val="lt1"/>
        </a:solidFill>
      </p:bgPr>
    </p:bg>
    <p:spTree>
      <p:nvGrpSpPr>
        <p:cNvPr id="30" name="Shape 30"/>
        <p:cNvGrpSpPr/>
        <p:nvPr/>
      </p:nvGrpSpPr>
      <p:grpSpPr>
        <a:xfrm>
          <a:off x="0" y="0"/>
          <a:ext cx="0" cy="0"/>
          <a:chOff x="0" y="0"/>
          <a:chExt cx="0" cy="0"/>
        </a:xfrm>
      </p:grpSpPr>
      <p:sp>
        <p:nvSpPr>
          <p:cNvPr id="31" name="Google Shape;31;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4" name="Google Shape;34;p6"/>
          <p:cNvPicPr preferRelativeResize="0"/>
          <p:nvPr/>
        </p:nvPicPr>
        <p:blipFill rotWithShape="1">
          <a:blip r:embed="rId2">
            <a:alphaModFix/>
          </a:blip>
          <a:srcRect b="0" l="0" r="0" t="0"/>
          <a:stretch/>
        </p:blipFill>
        <p:spPr>
          <a:xfrm>
            <a:off x="0" y="-8498"/>
            <a:ext cx="12192000" cy="689536"/>
          </a:xfrm>
          <a:prstGeom prst="rect">
            <a:avLst/>
          </a:prstGeom>
          <a:noFill/>
          <a:ln>
            <a:noFill/>
          </a:ln>
        </p:spPr>
      </p:pic>
      <p:pic>
        <p:nvPicPr>
          <p:cNvPr id="35" name="Google Shape;35;p6"/>
          <p:cNvPicPr preferRelativeResize="0"/>
          <p:nvPr/>
        </p:nvPicPr>
        <p:blipFill rotWithShape="1">
          <a:blip r:embed="rId3">
            <a:alphaModFix/>
          </a:blip>
          <a:srcRect b="0" l="0" r="0" t="0"/>
          <a:stretch/>
        </p:blipFill>
        <p:spPr>
          <a:xfrm>
            <a:off x="7262" y="6176963"/>
            <a:ext cx="12184738" cy="67185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bg>
      <p:bgPr>
        <a:solidFill>
          <a:schemeClr val="lt1"/>
        </a:solidFill>
      </p:bgPr>
    </p:bg>
    <p:spTree>
      <p:nvGrpSpPr>
        <p:cNvPr id="36" name="Shape 36"/>
        <p:cNvGrpSpPr/>
        <p:nvPr/>
      </p:nvGrpSpPr>
      <p:grpSpPr>
        <a:xfrm>
          <a:off x="0" y="0"/>
          <a:ext cx="0" cy="0"/>
          <a:chOff x="0" y="0"/>
          <a:chExt cx="0" cy="0"/>
        </a:xfrm>
      </p:grpSpPr>
      <p:sp>
        <p:nvSpPr>
          <p:cNvPr id="37" name="Google Shape;37;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2" name="Google Shape;42;p7"/>
          <p:cNvPicPr preferRelativeResize="0"/>
          <p:nvPr/>
        </p:nvPicPr>
        <p:blipFill rotWithShape="1">
          <a:blip r:embed="rId2">
            <a:alphaModFix/>
          </a:blip>
          <a:srcRect b="0" l="0" r="0" t="0"/>
          <a:stretch/>
        </p:blipFill>
        <p:spPr>
          <a:xfrm>
            <a:off x="0" y="-8498"/>
            <a:ext cx="12192000" cy="689536"/>
          </a:xfrm>
          <a:prstGeom prst="rect">
            <a:avLst/>
          </a:prstGeom>
          <a:noFill/>
          <a:ln>
            <a:noFill/>
          </a:ln>
        </p:spPr>
      </p:pic>
      <p:pic>
        <p:nvPicPr>
          <p:cNvPr id="43" name="Google Shape;43;p7"/>
          <p:cNvPicPr preferRelativeResize="0"/>
          <p:nvPr/>
        </p:nvPicPr>
        <p:blipFill rotWithShape="1">
          <a:blip r:embed="rId3">
            <a:alphaModFix/>
          </a:blip>
          <a:srcRect b="0" l="0" r="0" t="0"/>
          <a:stretch/>
        </p:blipFill>
        <p:spPr>
          <a:xfrm>
            <a:off x="7262" y="6176963"/>
            <a:ext cx="12184738" cy="67185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44" name="Shape 44"/>
        <p:cNvGrpSpPr/>
        <p:nvPr/>
      </p:nvGrpSpPr>
      <p:grpSpPr>
        <a:xfrm>
          <a:off x="0" y="0"/>
          <a:ext cx="0" cy="0"/>
          <a:chOff x="0" y="0"/>
          <a:chExt cx="0" cy="0"/>
        </a:xfrm>
      </p:grpSpPr>
      <p:pic>
        <p:nvPicPr>
          <p:cNvPr id="45" name="Google Shape;45;p8"/>
          <p:cNvPicPr preferRelativeResize="0"/>
          <p:nvPr/>
        </p:nvPicPr>
        <p:blipFill rotWithShape="1">
          <a:blip r:embed="rId2">
            <a:alphaModFix/>
          </a:blip>
          <a:srcRect b="0" l="0" r="0" t="0"/>
          <a:stretch/>
        </p:blipFill>
        <p:spPr>
          <a:xfrm>
            <a:off x="0" y="-8498"/>
            <a:ext cx="12192000" cy="689536"/>
          </a:xfrm>
          <a:prstGeom prst="rect">
            <a:avLst/>
          </a:prstGeom>
          <a:noFill/>
          <a:ln>
            <a:noFill/>
          </a:ln>
        </p:spPr>
      </p:pic>
      <p:pic>
        <p:nvPicPr>
          <p:cNvPr id="46" name="Google Shape;46;p8"/>
          <p:cNvPicPr preferRelativeResize="0"/>
          <p:nvPr/>
        </p:nvPicPr>
        <p:blipFill rotWithShape="1">
          <a:blip r:embed="rId3">
            <a:alphaModFix/>
          </a:blip>
          <a:srcRect b="0" l="0" r="0" t="0"/>
          <a:stretch/>
        </p:blipFill>
        <p:spPr>
          <a:xfrm>
            <a:off x="7262" y="6176963"/>
            <a:ext cx="12184738" cy="67185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bg>
      <p:bgPr>
        <a:solidFill>
          <a:schemeClr val="lt1"/>
        </a:solidFill>
      </p:bgPr>
    </p:bg>
    <p:spTree>
      <p:nvGrpSpPr>
        <p:cNvPr id="47" name="Shape 47"/>
        <p:cNvGrpSpPr/>
        <p:nvPr/>
      </p:nvGrpSpPr>
      <p:grpSpPr>
        <a:xfrm>
          <a:off x="0" y="0"/>
          <a:ext cx="0" cy="0"/>
          <a:chOff x="0" y="0"/>
          <a:chExt cx="0" cy="0"/>
        </a:xfrm>
      </p:grpSpPr>
      <p:sp>
        <p:nvSpPr>
          <p:cNvPr id="48" name="Google Shape;48;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0" name="Google Shape;50;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id="51" name="Google Shape;51;p9"/>
          <p:cNvPicPr preferRelativeResize="0"/>
          <p:nvPr/>
        </p:nvPicPr>
        <p:blipFill rotWithShape="1">
          <a:blip r:embed="rId2">
            <a:alphaModFix/>
          </a:blip>
          <a:srcRect b="0" l="0" r="0" t="0"/>
          <a:stretch/>
        </p:blipFill>
        <p:spPr>
          <a:xfrm>
            <a:off x="0" y="-8498"/>
            <a:ext cx="12192000" cy="689536"/>
          </a:xfrm>
          <a:prstGeom prst="rect">
            <a:avLst/>
          </a:prstGeom>
          <a:noFill/>
          <a:ln>
            <a:noFill/>
          </a:ln>
        </p:spPr>
      </p:pic>
      <p:pic>
        <p:nvPicPr>
          <p:cNvPr id="52" name="Google Shape;52;p9"/>
          <p:cNvPicPr preferRelativeResize="0"/>
          <p:nvPr/>
        </p:nvPicPr>
        <p:blipFill rotWithShape="1">
          <a:blip r:embed="rId3">
            <a:alphaModFix/>
          </a:blip>
          <a:srcRect b="0" l="0" r="0" t="0"/>
          <a:stretch/>
        </p:blipFill>
        <p:spPr>
          <a:xfrm>
            <a:off x="7262" y="6176963"/>
            <a:ext cx="12184738" cy="67185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solidFill>
          <a:schemeClr val="lt1"/>
        </a:solidFill>
      </p:bgPr>
    </p:bg>
    <p:spTree>
      <p:nvGrpSpPr>
        <p:cNvPr id="53" name="Shape 53"/>
        <p:cNvGrpSpPr/>
        <p:nvPr/>
      </p:nvGrpSpPr>
      <p:grpSpPr>
        <a:xfrm>
          <a:off x="0" y="0"/>
          <a:ext cx="0" cy="0"/>
          <a:chOff x="0" y="0"/>
          <a:chExt cx="0" cy="0"/>
        </a:xfrm>
      </p:grpSpPr>
      <p:sp>
        <p:nvSpPr>
          <p:cNvPr id="54" name="Google Shape;54;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0"/>
          <p:cNvSpPr/>
          <p:nvPr>
            <p:ph idx="2" type="pic"/>
          </p:nvPr>
        </p:nvSpPr>
        <p:spPr>
          <a:xfrm>
            <a:off x="5183188" y="987425"/>
            <a:ext cx="6172200" cy="4873625"/>
          </a:xfrm>
          <a:prstGeom prst="rect">
            <a:avLst/>
          </a:prstGeom>
          <a:noFill/>
          <a:ln>
            <a:noFill/>
          </a:ln>
        </p:spPr>
      </p:sp>
      <p:sp>
        <p:nvSpPr>
          <p:cNvPr id="56" name="Google Shape;56;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id="57" name="Google Shape;57;p10"/>
          <p:cNvPicPr preferRelativeResize="0"/>
          <p:nvPr/>
        </p:nvPicPr>
        <p:blipFill rotWithShape="1">
          <a:blip r:embed="rId2">
            <a:alphaModFix/>
          </a:blip>
          <a:srcRect b="0" l="0" r="0" t="0"/>
          <a:stretch/>
        </p:blipFill>
        <p:spPr>
          <a:xfrm>
            <a:off x="0" y="-8498"/>
            <a:ext cx="12192000" cy="689536"/>
          </a:xfrm>
          <a:prstGeom prst="rect">
            <a:avLst/>
          </a:prstGeom>
          <a:noFill/>
          <a:ln>
            <a:noFill/>
          </a:ln>
        </p:spPr>
      </p:pic>
      <p:pic>
        <p:nvPicPr>
          <p:cNvPr id="58" name="Google Shape;58;p10"/>
          <p:cNvPicPr preferRelativeResize="0"/>
          <p:nvPr/>
        </p:nvPicPr>
        <p:blipFill rotWithShape="1">
          <a:blip r:embed="rId3">
            <a:alphaModFix/>
          </a:blip>
          <a:srcRect b="0" l="0" r="0" t="0"/>
          <a:stretch/>
        </p:blipFill>
        <p:spPr>
          <a:xfrm>
            <a:off x="7262" y="6176963"/>
            <a:ext cx="12184738" cy="67185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8.jpg"/><Relationship Id="rId2" Type="http://schemas.openxmlformats.org/officeDocument/2006/relationships/image" Target="../media/image3.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1" type="ftr"/>
          </p:nvPr>
        </p:nvSpPr>
        <p:spPr>
          <a:xfrm>
            <a:off x="4038600" y="6356350"/>
            <a:ext cx="4114800" cy="365125"/>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3"/>
          <p:cNvSpPr txBox="1"/>
          <p:nvPr>
            <p:ph type="ctrTitle"/>
          </p:nvPr>
        </p:nvSpPr>
        <p:spPr>
          <a:xfrm>
            <a:off x="2442350" y="3095972"/>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entury Gothic"/>
              <a:buNone/>
            </a:pPr>
            <a:r>
              <a:rPr lang="en-US" sz="4200">
                <a:latin typeface="Century Gothic"/>
                <a:ea typeface="Century Gothic"/>
                <a:cs typeface="Century Gothic"/>
                <a:sym typeface="Century Gothic"/>
              </a:rPr>
              <a:t>Safety information sharing: Contribution to SSP development</a:t>
            </a:r>
            <a:endParaRPr sz="6200"/>
          </a:p>
        </p:txBody>
      </p:sp>
      <p:sp>
        <p:nvSpPr>
          <p:cNvPr id="75" name="Google Shape;75;p13"/>
          <p:cNvSpPr txBox="1"/>
          <p:nvPr>
            <p:ph idx="1" type="subTitle"/>
          </p:nvPr>
        </p:nvSpPr>
        <p:spPr>
          <a:xfrm>
            <a:off x="2148424" y="5616988"/>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sz="2700"/>
              <a:t>Name of Presenter: Captain Archibald Homwe</a:t>
            </a:r>
            <a:endParaRPr sz="2700"/>
          </a:p>
          <a:p>
            <a:pPr indent="0" lvl="0" marL="0" rtl="0" algn="ctr">
              <a:lnSpc>
                <a:spcPct val="90000"/>
              </a:lnSpc>
              <a:spcBef>
                <a:spcPts val="1000"/>
              </a:spcBef>
              <a:spcAft>
                <a:spcPts val="0"/>
              </a:spcAft>
              <a:buClr>
                <a:schemeClr val="dk1"/>
              </a:buClr>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117475" lvl="0" marL="274320" rtl="0" algn="l">
              <a:spcBef>
                <a:spcPts val="520"/>
              </a:spcBef>
              <a:spcAft>
                <a:spcPts val="0"/>
              </a:spcAft>
              <a:buClr>
                <a:schemeClr val="accent3"/>
              </a:buClr>
              <a:buSzPts val="2470"/>
              <a:buFont typeface="Noto Sans Symbols"/>
              <a:buNone/>
            </a:pPr>
            <a:r>
              <a:rPr lang="en-US" sz="4000">
                <a:latin typeface="Arial"/>
                <a:ea typeface="Arial"/>
                <a:cs typeface="Arial"/>
                <a:sym typeface="Arial"/>
              </a:rPr>
              <a:t>Who should be sharing information?</a:t>
            </a:r>
            <a:endParaRPr>
              <a:latin typeface="Century Gothic"/>
              <a:ea typeface="Century Gothic"/>
              <a:cs typeface="Century Gothic"/>
              <a:sym typeface="Century Gothic"/>
            </a:endParaRPr>
          </a:p>
        </p:txBody>
      </p:sp>
      <p:sp>
        <p:nvSpPr>
          <p:cNvPr id="130" name="Google Shape;130;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sz="2500">
              <a:latin typeface="Roboto"/>
              <a:ea typeface="Roboto"/>
              <a:cs typeface="Roboto"/>
              <a:sym typeface="Roboto"/>
            </a:endParaRPr>
          </a:p>
          <a:p>
            <a:pPr indent="-50800" lvl="0" marL="228600" rtl="0" algn="l">
              <a:lnSpc>
                <a:spcPct val="90000"/>
              </a:lnSpc>
              <a:spcBef>
                <a:spcPts val="0"/>
              </a:spcBef>
              <a:spcAft>
                <a:spcPts val="0"/>
              </a:spcAft>
              <a:buClr>
                <a:schemeClr val="dk1"/>
              </a:buClr>
              <a:buSzPts val="2800"/>
              <a:buNone/>
            </a:pPr>
            <a:r>
              <a:rPr b="1" lang="en-US" sz="2500">
                <a:solidFill>
                  <a:srgbClr val="1C4587"/>
                </a:solidFill>
                <a:latin typeface="Roboto"/>
                <a:ea typeface="Roboto"/>
                <a:cs typeface="Roboto"/>
                <a:sym typeface="Roboto"/>
              </a:rPr>
              <a:t>International Organizations:</a:t>
            </a:r>
            <a:r>
              <a:rPr b="1" lang="en-US" sz="2500">
                <a:latin typeface="Roboto"/>
                <a:ea typeface="Roboto"/>
                <a:cs typeface="Roboto"/>
                <a:sym typeface="Roboto"/>
              </a:rPr>
              <a:t> </a:t>
            </a:r>
            <a:r>
              <a:rPr lang="en-US" sz="2500">
                <a:latin typeface="Roboto"/>
                <a:ea typeface="Roboto"/>
                <a:cs typeface="Roboto"/>
                <a:sym typeface="Roboto"/>
              </a:rPr>
              <a:t>Collaboration with international aviation bodies, such as the International Civil Aviation Organization (ICAO), facilitates the exchange of safety-related information, standards, and best practices on a global scale.</a:t>
            </a:r>
            <a:endParaRPr sz="2500">
              <a:latin typeface="Roboto"/>
              <a:ea typeface="Roboto"/>
              <a:cs typeface="Roboto"/>
              <a:sym typeface="Roboto"/>
            </a:endParaRPr>
          </a:p>
          <a:p>
            <a:pPr indent="-50800" lvl="0" marL="228600" rtl="0" algn="l">
              <a:lnSpc>
                <a:spcPct val="90000"/>
              </a:lnSpc>
              <a:spcBef>
                <a:spcPts val="0"/>
              </a:spcBef>
              <a:spcAft>
                <a:spcPts val="0"/>
              </a:spcAft>
              <a:buClr>
                <a:schemeClr val="dk1"/>
              </a:buClr>
              <a:buSzPts val="2800"/>
              <a:buNone/>
            </a:pPr>
            <a:r>
              <a:t/>
            </a:r>
            <a:endParaRPr sz="2500">
              <a:latin typeface="Roboto"/>
              <a:ea typeface="Roboto"/>
              <a:cs typeface="Roboto"/>
              <a:sym typeface="Roboto"/>
            </a:endParaRPr>
          </a:p>
          <a:p>
            <a:pPr indent="-50800" lvl="0" marL="228600" rtl="0" algn="l">
              <a:lnSpc>
                <a:spcPct val="90000"/>
              </a:lnSpc>
              <a:spcBef>
                <a:spcPts val="0"/>
              </a:spcBef>
              <a:spcAft>
                <a:spcPts val="0"/>
              </a:spcAft>
              <a:buClr>
                <a:schemeClr val="dk1"/>
              </a:buClr>
              <a:buSzPts val="2800"/>
              <a:buNone/>
            </a:pPr>
            <a:r>
              <a:rPr b="1" lang="en-US" sz="2500">
                <a:solidFill>
                  <a:srgbClr val="1C4587"/>
                </a:solidFill>
                <a:latin typeface="Roboto"/>
                <a:ea typeface="Roboto"/>
                <a:cs typeface="Roboto"/>
                <a:sym typeface="Roboto"/>
              </a:rPr>
              <a:t>Other Stakeholders:</a:t>
            </a:r>
            <a:r>
              <a:rPr lang="en-US" sz="2500">
                <a:latin typeface="Roboto"/>
                <a:ea typeface="Roboto"/>
                <a:cs typeface="Roboto"/>
                <a:sym typeface="Roboto"/>
              </a:rPr>
              <a:t> Other stakeholders, such as pilot associations, aviation training organizations, and aviation insurers, also contribute to information sharing efforts by providing insights into safety culture, training programs, and risk management practices</a:t>
            </a:r>
            <a:endParaRPr sz="25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117475" lvl="0" marL="274320" rtl="0" algn="l">
              <a:spcBef>
                <a:spcPts val="520"/>
              </a:spcBef>
              <a:spcAft>
                <a:spcPts val="0"/>
              </a:spcAft>
              <a:buClr>
                <a:schemeClr val="accent3"/>
              </a:buClr>
              <a:buSzPts val="2470"/>
              <a:buFont typeface="Noto Sans Symbols"/>
              <a:buNone/>
            </a:pPr>
            <a:r>
              <a:rPr lang="en-US" sz="3700">
                <a:latin typeface="Arial"/>
                <a:ea typeface="Arial"/>
                <a:cs typeface="Arial"/>
                <a:sym typeface="Arial"/>
              </a:rPr>
              <a:t>What kind of Information should be shared?</a:t>
            </a:r>
            <a:endParaRPr>
              <a:latin typeface="Century Gothic"/>
              <a:ea typeface="Century Gothic"/>
              <a:cs typeface="Century Gothic"/>
              <a:sym typeface="Century Gothic"/>
            </a:endParaRPr>
          </a:p>
        </p:txBody>
      </p:sp>
      <p:sp>
        <p:nvSpPr>
          <p:cNvPr id="136" name="Google Shape;136;p2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115000"/>
              </a:lnSpc>
              <a:spcBef>
                <a:spcPts val="0"/>
              </a:spcBef>
              <a:spcAft>
                <a:spcPts val="0"/>
              </a:spcAft>
              <a:buNone/>
            </a:pPr>
            <a:r>
              <a:t/>
            </a:r>
            <a:endParaRPr sz="34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t/>
            </a:r>
            <a:endParaRPr sz="1200">
              <a:solidFill>
                <a:srgbClr val="0D0D0D"/>
              </a:solidFill>
              <a:highlight>
                <a:srgbClr val="FFFFFF"/>
              </a:highlight>
              <a:latin typeface="Roboto"/>
              <a:ea typeface="Roboto"/>
              <a:cs typeface="Roboto"/>
              <a:sym typeface="Roboto"/>
            </a:endParaRPr>
          </a:p>
          <a:p>
            <a:pPr indent="-50800" lvl="0" marL="228600" rtl="0" algn="l">
              <a:lnSpc>
                <a:spcPct val="90000"/>
              </a:lnSpc>
              <a:spcBef>
                <a:spcPts val="0"/>
              </a:spcBef>
              <a:spcAft>
                <a:spcPts val="0"/>
              </a:spcAft>
              <a:buClr>
                <a:schemeClr val="dk1"/>
              </a:buClr>
              <a:buSzPts val="2800"/>
              <a:buNone/>
            </a:pPr>
            <a:r>
              <a:t/>
            </a:r>
            <a:endParaRPr>
              <a:latin typeface="Century Gothic"/>
              <a:ea typeface="Century Gothic"/>
              <a:cs typeface="Century Gothic"/>
              <a:sym typeface="Century Gothic"/>
            </a:endParaRPr>
          </a:p>
        </p:txBody>
      </p:sp>
      <p:pic>
        <p:nvPicPr>
          <p:cNvPr id="137" name="Google Shape;137;p23"/>
          <p:cNvPicPr preferRelativeResize="0"/>
          <p:nvPr/>
        </p:nvPicPr>
        <p:blipFill>
          <a:blip r:embed="rId3">
            <a:alphaModFix/>
          </a:blip>
          <a:stretch>
            <a:fillRect/>
          </a:stretch>
        </p:blipFill>
        <p:spPr>
          <a:xfrm>
            <a:off x="3544350" y="1425400"/>
            <a:ext cx="4962050" cy="4962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117475" lvl="0" marL="274320" rtl="0" algn="l">
              <a:spcBef>
                <a:spcPts val="520"/>
              </a:spcBef>
              <a:spcAft>
                <a:spcPts val="0"/>
              </a:spcAft>
              <a:buClr>
                <a:schemeClr val="accent3"/>
              </a:buClr>
              <a:buSzPts val="2470"/>
              <a:buFont typeface="Noto Sans Symbols"/>
              <a:buNone/>
            </a:pPr>
            <a:r>
              <a:rPr lang="en-US" sz="3700">
                <a:latin typeface="Arial"/>
                <a:ea typeface="Arial"/>
                <a:cs typeface="Arial"/>
                <a:sym typeface="Arial"/>
              </a:rPr>
              <a:t>What kind of Information should be shared?</a:t>
            </a:r>
            <a:endParaRPr>
              <a:latin typeface="Century Gothic"/>
              <a:ea typeface="Century Gothic"/>
              <a:cs typeface="Century Gothic"/>
              <a:sym typeface="Century Gothic"/>
            </a:endParaRPr>
          </a:p>
        </p:txBody>
      </p:sp>
      <p:sp>
        <p:nvSpPr>
          <p:cNvPr id="143" name="Google Shape;143;p2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70000" lnSpcReduction="20000"/>
          </a:bodyPr>
          <a:lstStyle/>
          <a:p>
            <a:pPr indent="0" lvl="0" marL="457200" rtl="0" algn="l">
              <a:lnSpc>
                <a:spcPct val="115000"/>
              </a:lnSpc>
              <a:spcBef>
                <a:spcPts val="0"/>
              </a:spcBef>
              <a:spcAft>
                <a:spcPts val="0"/>
              </a:spcAft>
              <a:buNone/>
            </a:pPr>
            <a:r>
              <a:rPr b="1" lang="en-US" sz="3400">
                <a:solidFill>
                  <a:srgbClr val="1C4587"/>
                </a:solidFill>
                <a:highlight>
                  <a:srgbClr val="FFFFFF"/>
                </a:highlight>
                <a:latin typeface="Roboto"/>
                <a:ea typeface="Roboto"/>
                <a:cs typeface="Roboto"/>
                <a:sym typeface="Roboto"/>
              </a:rPr>
              <a:t>Safety Incident and Accident Data:</a:t>
            </a:r>
            <a:r>
              <a:rPr lang="en-US" sz="3400">
                <a:solidFill>
                  <a:srgbClr val="0D0D0D"/>
                </a:solidFill>
                <a:highlight>
                  <a:srgbClr val="FFFFFF"/>
                </a:highlight>
                <a:latin typeface="Roboto"/>
                <a:ea typeface="Roboto"/>
                <a:cs typeface="Roboto"/>
                <a:sym typeface="Roboto"/>
              </a:rPr>
              <a:t> Sharing information on aviation incidents, accidents, and occurrences is essential for identifying safety trends, analyzing root causes, and implementing corrective actions. This includes data on near-misses, runway incursions, bird strikes, air traffic control errors, and other safety-related events.</a:t>
            </a:r>
            <a:endParaRPr sz="34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t/>
            </a:r>
            <a:endParaRPr sz="34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rPr b="1" lang="en-US" sz="3400">
                <a:solidFill>
                  <a:srgbClr val="1C4587"/>
                </a:solidFill>
                <a:highlight>
                  <a:srgbClr val="FFFFFF"/>
                </a:highlight>
                <a:latin typeface="Roboto"/>
                <a:ea typeface="Roboto"/>
                <a:cs typeface="Roboto"/>
                <a:sym typeface="Roboto"/>
              </a:rPr>
              <a:t>Safety Risk Assessments:</a:t>
            </a:r>
            <a:r>
              <a:rPr lang="en-US" sz="3400">
                <a:solidFill>
                  <a:srgbClr val="0D0D0D"/>
                </a:solidFill>
                <a:highlight>
                  <a:srgbClr val="FFFFFF"/>
                </a:highlight>
                <a:latin typeface="Roboto"/>
                <a:ea typeface="Roboto"/>
                <a:cs typeface="Roboto"/>
                <a:sym typeface="Roboto"/>
              </a:rPr>
              <a:t> Stakeholders should share assessments of safety risks associated with aviation operations, infrastructure, and procedures. This includes identifying potential hazards, assessing their likelihood and severity, and prioritizing mitigation measures to reduce risks.</a:t>
            </a:r>
            <a:endParaRPr sz="34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t/>
            </a:r>
            <a:endParaRPr sz="1200">
              <a:solidFill>
                <a:srgbClr val="0D0D0D"/>
              </a:solidFill>
              <a:highlight>
                <a:srgbClr val="FFFFFF"/>
              </a:highlight>
              <a:latin typeface="Roboto"/>
              <a:ea typeface="Roboto"/>
              <a:cs typeface="Roboto"/>
              <a:sym typeface="Roboto"/>
            </a:endParaRPr>
          </a:p>
          <a:p>
            <a:pPr indent="-50800" lvl="0" marL="228600" rtl="0" algn="l">
              <a:lnSpc>
                <a:spcPct val="90000"/>
              </a:lnSpc>
              <a:spcBef>
                <a:spcPts val="0"/>
              </a:spcBef>
              <a:spcAft>
                <a:spcPts val="0"/>
              </a:spcAft>
              <a:buClr>
                <a:schemeClr val="dk1"/>
              </a:buClr>
              <a:buSzPct val="100000"/>
              <a:buNone/>
            </a:pPr>
            <a:r>
              <a:t/>
            </a:r>
            <a:endParaRPr>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117475" lvl="0" marL="274320" rtl="0" algn="l">
              <a:spcBef>
                <a:spcPts val="520"/>
              </a:spcBef>
              <a:spcAft>
                <a:spcPts val="0"/>
              </a:spcAft>
              <a:buClr>
                <a:schemeClr val="accent3"/>
              </a:buClr>
              <a:buSzPts val="2470"/>
              <a:buFont typeface="Noto Sans Symbols"/>
              <a:buNone/>
            </a:pPr>
            <a:r>
              <a:rPr lang="en-US" sz="3700">
                <a:latin typeface="Arial"/>
                <a:ea typeface="Arial"/>
                <a:cs typeface="Arial"/>
                <a:sym typeface="Arial"/>
              </a:rPr>
              <a:t>What kind of Information should be shared?</a:t>
            </a:r>
            <a:endParaRPr>
              <a:latin typeface="Century Gothic"/>
              <a:ea typeface="Century Gothic"/>
              <a:cs typeface="Century Gothic"/>
              <a:sym typeface="Century Gothic"/>
            </a:endParaRPr>
          </a:p>
        </p:txBody>
      </p:sp>
      <p:sp>
        <p:nvSpPr>
          <p:cNvPr id="149" name="Google Shape;149;p2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92500" lnSpcReduction="20000"/>
          </a:bodyPr>
          <a:lstStyle/>
          <a:p>
            <a:pPr indent="0" lvl="0" marL="457200" rtl="0" algn="l">
              <a:lnSpc>
                <a:spcPct val="115000"/>
              </a:lnSpc>
              <a:spcBef>
                <a:spcPts val="0"/>
              </a:spcBef>
              <a:spcAft>
                <a:spcPts val="0"/>
              </a:spcAft>
              <a:buNone/>
            </a:pPr>
            <a:r>
              <a:rPr b="1" lang="en-US" sz="2500">
                <a:solidFill>
                  <a:srgbClr val="1C4587"/>
                </a:solidFill>
                <a:highlight>
                  <a:srgbClr val="FFFFFF"/>
                </a:highlight>
                <a:latin typeface="Roboto"/>
                <a:ea typeface="Roboto"/>
                <a:cs typeface="Roboto"/>
                <a:sym typeface="Roboto"/>
              </a:rPr>
              <a:t>Safety Performance Indicators:</a:t>
            </a:r>
            <a:r>
              <a:rPr lang="en-US" sz="2500">
                <a:solidFill>
                  <a:srgbClr val="0D0D0D"/>
                </a:solidFill>
                <a:highlight>
                  <a:srgbClr val="FFFFFF"/>
                </a:highlight>
                <a:latin typeface="Roboto"/>
                <a:ea typeface="Roboto"/>
                <a:cs typeface="Roboto"/>
                <a:sym typeface="Roboto"/>
              </a:rPr>
              <a:t> Sharing data on safety performance indicators allows stakeholders to monitor and evaluate the effectiveness of safety management systems. This includes metrics such as accident rates, incident rates, safety audits findings, and compliance with safety regulations.</a:t>
            </a:r>
            <a:endParaRPr sz="25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t/>
            </a:r>
            <a:endParaRPr sz="25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rPr b="1" lang="en-US" sz="2500">
                <a:solidFill>
                  <a:srgbClr val="1C4587"/>
                </a:solidFill>
                <a:highlight>
                  <a:srgbClr val="FFFFFF"/>
                </a:highlight>
                <a:latin typeface="Roboto"/>
                <a:ea typeface="Roboto"/>
                <a:cs typeface="Roboto"/>
                <a:sym typeface="Roboto"/>
              </a:rPr>
              <a:t>Regulatory Updates and Compliance Information:</a:t>
            </a:r>
            <a:r>
              <a:rPr lang="en-US" sz="2500">
                <a:solidFill>
                  <a:srgbClr val="0D0D0D"/>
                </a:solidFill>
                <a:highlight>
                  <a:srgbClr val="FFFFFF"/>
                </a:highlight>
                <a:latin typeface="Roboto"/>
                <a:ea typeface="Roboto"/>
                <a:cs typeface="Roboto"/>
                <a:sym typeface="Roboto"/>
              </a:rPr>
              <a:t> Regulatory authorities should share updates on safety regulations, standards, and requirements with aviation stakeholders. This ensures compliance with applicable regulations and facilitates alignment of safety management practices with regulatory expectations.</a:t>
            </a:r>
            <a:endParaRPr sz="25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t/>
            </a:r>
            <a:endParaRPr sz="1200">
              <a:solidFill>
                <a:srgbClr val="0D0D0D"/>
              </a:solidFill>
              <a:highlight>
                <a:srgbClr val="FFFFFF"/>
              </a:highlight>
              <a:latin typeface="Roboto"/>
              <a:ea typeface="Roboto"/>
              <a:cs typeface="Roboto"/>
              <a:sym typeface="Roboto"/>
            </a:endParaRPr>
          </a:p>
          <a:p>
            <a:pPr indent="-50800" lvl="0" marL="228600" rtl="0" algn="l">
              <a:lnSpc>
                <a:spcPct val="90000"/>
              </a:lnSpc>
              <a:spcBef>
                <a:spcPts val="0"/>
              </a:spcBef>
              <a:spcAft>
                <a:spcPts val="0"/>
              </a:spcAft>
              <a:buClr>
                <a:schemeClr val="dk1"/>
              </a:buClr>
              <a:buSzPct val="100000"/>
              <a:buNone/>
            </a:pPr>
            <a:r>
              <a:t/>
            </a:r>
            <a:endParaRPr>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117475" lvl="0" marL="274320" rtl="0" algn="l">
              <a:spcBef>
                <a:spcPts val="520"/>
              </a:spcBef>
              <a:spcAft>
                <a:spcPts val="0"/>
              </a:spcAft>
              <a:buClr>
                <a:schemeClr val="accent3"/>
              </a:buClr>
              <a:buSzPts val="2470"/>
              <a:buFont typeface="Noto Sans Symbols"/>
              <a:buNone/>
            </a:pPr>
            <a:r>
              <a:rPr lang="en-US" sz="3700">
                <a:latin typeface="Arial"/>
                <a:ea typeface="Arial"/>
                <a:cs typeface="Arial"/>
                <a:sym typeface="Arial"/>
              </a:rPr>
              <a:t>What kind of Information should be shared?</a:t>
            </a:r>
            <a:endParaRPr>
              <a:latin typeface="Century Gothic"/>
              <a:ea typeface="Century Gothic"/>
              <a:cs typeface="Century Gothic"/>
              <a:sym typeface="Century Gothic"/>
            </a:endParaRPr>
          </a:p>
        </p:txBody>
      </p:sp>
      <p:sp>
        <p:nvSpPr>
          <p:cNvPr id="155" name="Google Shape;155;p2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92500" lnSpcReduction="20000"/>
          </a:bodyPr>
          <a:lstStyle/>
          <a:p>
            <a:pPr indent="0" lvl="0" marL="457200" rtl="0" algn="l">
              <a:lnSpc>
                <a:spcPct val="115000"/>
              </a:lnSpc>
              <a:spcBef>
                <a:spcPts val="0"/>
              </a:spcBef>
              <a:spcAft>
                <a:spcPts val="0"/>
              </a:spcAft>
              <a:buNone/>
            </a:pPr>
            <a:r>
              <a:rPr b="1" lang="en-US" sz="2500">
                <a:solidFill>
                  <a:srgbClr val="1C4587"/>
                </a:solidFill>
                <a:highlight>
                  <a:srgbClr val="FFFFFF"/>
                </a:highlight>
                <a:latin typeface="Roboto"/>
                <a:ea typeface="Roboto"/>
                <a:cs typeface="Roboto"/>
                <a:sym typeface="Roboto"/>
              </a:rPr>
              <a:t>Best Practices and Lessons Learned:</a:t>
            </a:r>
            <a:r>
              <a:rPr lang="en-US" sz="2500">
                <a:solidFill>
                  <a:srgbClr val="1C4587"/>
                </a:solidFill>
                <a:highlight>
                  <a:srgbClr val="FFFFFF"/>
                </a:highlight>
                <a:latin typeface="Roboto"/>
                <a:ea typeface="Roboto"/>
                <a:cs typeface="Roboto"/>
                <a:sym typeface="Roboto"/>
              </a:rPr>
              <a:t> </a:t>
            </a:r>
            <a:r>
              <a:rPr lang="en-US" sz="2500">
                <a:solidFill>
                  <a:srgbClr val="0D0D0D"/>
                </a:solidFill>
                <a:highlight>
                  <a:srgbClr val="FFFFFF"/>
                </a:highlight>
                <a:latin typeface="Roboto"/>
                <a:ea typeface="Roboto"/>
                <a:cs typeface="Roboto"/>
                <a:sym typeface="Roboto"/>
              </a:rPr>
              <a:t>Sharing best practices and lessons learned from safety incidents, investigations, and audits helps promote a culture of continuous improvement in aviation safety. Stakeholders can learn from past experiences and implement preventive measures to avoid similar incidents in the future.</a:t>
            </a:r>
            <a:endParaRPr sz="25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t/>
            </a:r>
            <a:endParaRPr sz="25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rPr b="1" lang="en-US" sz="2500">
                <a:solidFill>
                  <a:srgbClr val="1C4587"/>
                </a:solidFill>
                <a:highlight>
                  <a:srgbClr val="FFFFFF"/>
                </a:highlight>
                <a:latin typeface="Roboto"/>
                <a:ea typeface="Roboto"/>
                <a:cs typeface="Roboto"/>
                <a:sym typeface="Roboto"/>
              </a:rPr>
              <a:t>Safety Training and Education Materials:</a:t>
            </a:r>
            <a:r>
              <a:rPr lang="en-US" sz="2500">
                <a:solidFill>
                  <a:srgbClr val="0D0D0D"/>
                </a:solidFill>
                <a:highlight>
                  <a:srgbClr val="FFFFFF"/>
                </a:highlight>
                <a:latin typeface="Roboto"/>
                <a:ea typeface="Roboto"/>
                <a:cs typeface="Roboto"/>
                <a:sym typeface="Roboto"/>
              </a:rPr>
              <a:t> Providing access to safety training materials, guidelines, and educational resources helps enhance safety awareness and competency among aviation personnel. This includes training modules on safety procedures, emergency protocols, and risk management techniques.</a:t>
            </a:r>
            <a:endParaRPr sz="25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t/>
            </a:r>
            <a:endParaRPr sz="1200">
              <a:solidFill>
                <a:srgbClr val="0D0D0D"/>
              </a:solidFill>
              <a:highlight>
                <a:srgbClr val="FFFFFF"/>
              </a:highlight>
              <a:latin typeface="Roboto"/>
              <a:ea typeface="Roboto"/>
              <a:cs typeface="Roboto"/>
              <a:sym typeface="Roboto"/>
            </a:endParaRPr>
          </a:p>
          <a:p>
            <a:pPr indent="-50800" lvl="0" marL="228600" rtl="0" algn="l">
              <a:lnSpc>
                <a:spcPct val="90000"/>
              </a:lnSpc>
              <a:spcBef>
                <a:spcPts val="0"/>
              </a:spcBef>
              <a:spcAft>
                <a:spcPts val="0"/>
              </a:spcAft>
              <a:buClr>
                <a:schemeClr val="dk1"/>
              </a:buClr>
              <a:buSzPct val="100000"/>
              <a:buNone/>
            </a:pPr>
            <a:r>
              <a:t/>
            </a:r>
            <a:endParaRPr>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117475" lvl="0" marL="274320" rtl="0" algn="l">
              <a:spcBef>
                <a:spcPts val="520"/>
              </a:spcBef>
              <a:spcAft>
                <a:spcPts val="0"/>
              </a:spcAft>
              <a:buClr>
                <a:schemeClr val="accent3"/>
              </a:buClr>
              <a:buSzPts val="2470"/>
              <a:buFont typeface="Noto Sans Symbols"/>
              <a:buNone/>
            </a:pPr>
            <a:r>
              <a:rPr lang="en-US" sz="3700">
                <a:latin typeface="Arial"/>
                <a:ea typeface="Arial"/>
                <a:cs typeface="Arial"/>
                <a:sym typeface="Arial"/>
              </a:rPr>
              <a:t>What kind of Information should be shared?</a:t>
            </a:r>
            <a:endParaRPr>
              <a:latin typeface="Century Gothic"/>
              <a:ea typeface="Century Gothic"/>
              <a:cs typeface="Century Gothic"/>
              <a:sym typeface="Century Gothic"/>
            </a:endParaRPr>
          </a:p>
        </p:txBody>
      </p:sp>
      <p:sp>
        <p:nvSpPr>
          <p:cNvPr id="161" name="Google Shape;161;p2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92500" lnSpcReduction="20000"/>
          </a:bodyPr>
          <a:lstStyle/>
          <a:p>
            <a:pPr indent="0" lvl="0" marL="457200" rtl="0" algn="l">
              <a:lnSpc>
                <a:spcPct val="115000"/>
              </a:lnSpc>
              <a:spcBef>
                <a:spcPts val="0"/>
              </a:spcBef>
              <a:spcAft>
                <a:spcPts val="0"/>
              </a:spcAft>
              <a:buNone/>
            </a:pPr>
            <a:r>
              <a:rPr b="1" lang="en-US" sz="2500">
                <a:solidFill>
                  <a:srgbClr val="1C4587"/>
                </a:solidFill>
                <a:highlight>
                  <a:srgbClr val="FFFFFF"/>
                </a:highlight>
                <a:latin typeface="Roboto"/>
                <a:ea typeface="Roboto"/>
                <a:cs typeface="Roboto"/>
                <a:sym typeface="Roboto"/>
              </a:rPr>
              <a:t>Safety Management System (SMS) Documentation:</a:t>
            </a:r>
            <a:r>
              <a:rPr lang="en-US" sz="2500">
                <a:solidFill>
                  <a:srgbClr val="0D0D0D"/>
                </a:solidFill>
                <a:highlight>
                  <a:srgbClr val="FFFFFF"/>
                </a:highlight>
                <a:latin typeface="Roboto"/>
                <a:ea typeface="Roboto"/>
                <a:cs typeface="Roboto"/>
                <a:sym typeface="Roboto"/>
              </a:rPr>
              <a:t> Sharing documentation related to the implementation and operation of Safety Management Systems (SMS) allows stakeholders to collaborate effectively in managing safety risks. This includes safety policies, procedures, risk registers, and safety action plans.</a:t>
            </a:r>
            <a:endParaRPr sz="25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t/>
            </a:r>
            <a:endParaRPr sz="25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rPr b="1" lang="en-US" sz="2500">
                <a:solidFill>
                  <a:srgbClr val="1C4587"/>
                </a:solidFill>
                <a:highlight>
                  <a:srgbClr val="FFFFFF"/>
                </a:highlight>
                <a:latin typeface="Roboto"/>
                <a:ea typeface="Roboto"/>
                <a:cs typeface="Roboto"/>
                <a:sym typeface="Roboto"/>
              </a:rPr>
              <a:t>Technical and Operational Data:</a:t>
            </a:r>
            <a:r>
              <a:rPr lang="en-US" sz="2500">
                <a:solidFill>
                  <a:srgbClr val="0D0D0D"/>
                </a:solidFill>
                <a:highlight>
                  <a:srgbClr val="FFFFFF"/>
                </a:highlight>
                <a:latin typeface="Roboto"/>
                <a:ea typeface="Roboto"/>
                <a:cs typeface="Roboto"/>
                <a:sym typeface="Roboto"/>
              </a:rPr>
              <a:t> Sharing technical and operational data relevant to aviation safety, such as aircraft performance data, weather forecasts, airspace restrictions, and air traffic flow management information, enables stakeholders to make informed decisions and mitigate operational risks</a:t>
            </a:r>
            <a:endParaRPr sz="2500">
              <a:solidFill>
                <a:srgbClr val="0D0D0D"/>
              </a:solidFill>
              <a:highlight>
                <a:srgbClr val="FFFFFF"/>
              </a:highlight>
              <a:latin typeface="Roboto"/>
              <a:ea typeface="Roboto"/>
              <a:cs typeface="Roboto"/>
              <a:sym typeface="Roboto"/>
            </a:endParaRPr>
          </a:p>
          <a:p>
            <a:pPr indent="-50800" lvl="0" marL="228600" rtl="0" algn="l">
              <a:lnSpc>
                <a:spcPct val="90000"/>
              </a:lnSpc>
              <a:spcBef>
                <a:spcPts val="0"/>
              </a:spcBef>
              <a:spcAft>
                <a:spcPts val="0"/>
              </a:spcAft>
              <a:buClr>
                <a:schemeClr val="dk1"/>
              </a:buClr>
              <a:buSzPct val="100000"/>
              <a:buNone/>
            </a:pPr>
            <a:r>
              <a:t/>
            </a:r>
            <a:endParaRPr>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117475" lvl="0" marL="274320" rtl="0" algn="l">
              <a:spcBef>
                <a:spcPts val="520"/>
              </a:spcBef>
              <a:spcAft>
                <a:spcPts val="0"/>
              </a:spcAft>
              <a:buClr>
                <a:schemeClr val="accent3"/>
              </a:buClr>
              <a:buSzPts val="2470"/>
              <a:buFont typeface="Noto Sans Symbols"/>
              <a:buNone/>
            </a:pPr>
            <a:r>
              <a:rPr lang="en-US" sz="3700">
                <a:latin typeface="Arial"/>
                <a:ea typeface="Arial"/>
                <a:cs typeface="Arial"/>
                <a:sym typeface="Arial"/>
              </a:rPr>
              <a:t>How should the information be shared?</a:t>
            </a:r>
            <a:endParaRPr>
              <a:latin typeface="Century Gothic"/>
              <a:ea typeface="Century Gothic"/>
              <a:cs typeface="Century Gothic"/>
              <a:sym typeface="Century Gothic"/>
            </a:endParaRPr>
          </a:p>
        </p:txBody>
      </p:sp>
      <p:sp>
        <p:nvSpPr>
          <p:cNvPr id="167" name="Google Shape;167;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457200" rtl="0" algn="l">
              <a:lnSpc>
                <a:spcPct val="150000"/>
              </a:lnSpc>
              <a:spcBef>
                <a:spcPts val="0"/>
              </a:spcBef>
              <a:spcAft>
                <a:spcPts val="0"/>
              </a:spcAft>
              <a:buNone/>
            </a:pPr>
            <a:r>
              <a:t/>
            </a:r>
            <a:endParaRPr sz="2600">
              <a:latin typeface="Century Gothic"/>
              <a:ea typeface="Century Gothic"/>
              <a:cs typeface="Century Gothic"/>
              <a:sym typeface="Century Gothic"/>
            </a:endParaRPr>
          </a:p>
        </p:txBody>
      </p:sp>
      <p:pic>
        <p:nvPicPr>
          <p:cNvPr id="168" name="Google Shape;168;p28"/>
          <p:cNvPicPr preferRelativeResize="0"/>
          <p:nvPr/>
        </p:nvPicPr>
        <p:blipFill>
          <a:blip r:embed="rId3">
            <a:alphaModFix/>
          </a:blip>
          <a:stretch>
            <a:fillRect/>
          </a:stretch>
        </p:blipFill>
        <p:spPr>
          <a:xfrm>
            <a:off x="838200" y="1576850"/>
            <a:ext cx="9557426" cy="4700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117475" lvl="0" marL="274320" rtl="0" algn="l">
              <a:spcBef>
                <a:spcPts val="520"/>
              </a:spcBef>
              <a:spcAft>
                <a:spcPts val="0"/>
              </a:spcAft>
              <a:buClr>
                <a:schemeClr val="accent3"/>
              </a:buClr>
              <a:buSzPts val="2470"/>
              <a:buFont typeface="Noto Sans Symbols"/>
              <a:buNone/>
            </a:pPr>
            <a:r>
              <a:rPr lang="en-US" sz="3700">
                <a:latin typeface="Arial"/>
                <a:ea typeface="Arial"/>
                <a:cs typeface="Arial"/>
                <a:sym typeface="Arial"/>
              </a:rPr>
              <a:t>How should the information be shared?</a:t>
            </a:r>
            <a:endParaRPr>
              <a:latin typeface="Century Gothic"/>
              <a:ea typeface="Century Gothic"/>
              <a:cs typeface="Century Gothic"/>
              <a:sym typeface="Century Gothic"/>
            </a:endParaRPr>
          </a:p>
        </p:txBody>
      </p:sp>
      <p:sp>
        <p:nvSpPr>
          <p:cNvPr id="174" name="Google Shape;174;p2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Centralized Reporting System: </a:t>
            </a:r>
            <a:endParaRPr sz="2600">
              <a:solidFill>
                <a:srgbClr val="1C4587"/>
              </a:solidFill>
              <a:highlight>
                <a:srgbClr val="FFFFFF"/>
              </a:highlight>
              <a:latin typeface="Roboto"/>
              <a:ea typeface="Roboto"/>
              <a:cs typeface="Roboto"/>
              <a:sym typeface="Roboto"/>
            </a:endParaRPr>
          </a:p>
          <a:p>
            <a:pPr indent="0" lvl="0" marL="457200" rtl="0" algn="l">
              <a:lnSpc>
                <a:spcPct val="150000"/>
              </a:lnSpc>
              <a:spcBef>
                <a:spcPts val="0"/>
              </a:spcBef>
              <a:spcAft>
                <a:spcPts val="0"/>
              </a:spcAft>
              <a:buNone/>
            </a:pPr>
            <a:r>
              <a:t/>
            </a:r>
            <a:endParaRPr sz="2600">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117475" lvl="0" marL="274320" rtl="0" algn="l">
              <a:spcBef>
                <a:spcPts val="520"/>
              </a:spcBef>
              <a:spcAft>
                <a:spcPts val="0"/>
              </a:spcAft>
              <a:buClr>
                <a:schemeClr val="accent3"/>
              </a:buClr>
              <a:buSzPts val="2470"/>
              <a:buFont typeface="Noto Sans Symbols"/>
              <a:buNone/>
            </a:pPr>
            <a:r>
              <a:rPr lang="en-US" sz="3700">
                <a:latin typeface="Arial"/>
                <a:ea typeface="Arial"/>
                <a:cs typeface="Arial"/>
                <a:sym typeface="Arial"/>
              </a:rPr>
              <a:t>How should the information be shared?</a:t>
            </a:r>
            <a:endParaRPr>
              <a:latin typeface="Century Gothic"/>
              <a:ea typeface="Century Gothic"/>
              <a:cs typeface="Century Gothic"/>
              <a:sym typeface="Century Gothic"/>
            </a:endParaRPr>
          </a:p>
        </p:txBody>
      </p:sp>
      <p:sp>
        <p:nvSpPr>
          <p:cNvPr id="180" name="Google Shape;180;p3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Centralized Reporting System: </a:t>
            </a:r>
            <a:endParaRPr sz="2600">
              <a:solidFill>
                <a:srgbClr val="1C4587"/>
              </a:solidFill>
              <a:highlight>
                <a:srgbClr val="FFFFFF"/>
              </a:highlight>
              <a:latin typeface="Roboto"/>
              <a:ea typeface="Roboto"/>
              <a:cs typeface="Roboto"/>
              <a:sym typeface="Roboto"/>
            </a:endParaRPr>
          </a:p>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Aviation Safety Reporting Systems (ASRS):</a:t>
            </a:r>
            <a:endParaRPr sz="2600">
              <a:solidFill>
                <a:srgbClr val="1C4587"/>
              </a:solidFill>
              <a:highlight>
                <a:srgbClr val="FFFFFF"/>
              </a:highlight>
              <a:latin typeface="Roboto"/>
              <a:ea typeface="Roboto"/>
              <a:cs typeface="Roboto"/>
              <a:sym typeface="Roboto"/>
            </a:endParaRPr>
          </a:p>
          <a:p>
            <a:pPr indent="0" lvl="0" marL="457200" rtl="0" algn="l">
              <a:lnSpc>
                <a:spcPct val="150000"/>
              </a:lnSpc>
              <a:spcBef>
                <a:spcPts val="0"/>
              </a:spcBef>
              <a:spcAft>
                <a:spcPts val="0"/>
              </a:spcAft>
              <a:buNone/>
            </a:pPr>
            <a:r>
              <a:t/>
            </a:r>
            <a:endParaRPr sz="2600">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117475" lvl="0" marL="274320" rtl="0" algn="l">
              <a:spcBef>
                <a:spcPts val="520"/>
              </a:spcBef>
              <a:spcAft>
                <a:spcPts val="0"/>
              </a:spcAft>
              <a:buClr>
                <a:schemeClr val="accent3"/>
              </a:buClr>
              <a:buSzPts val="2470"/>
              <a:buFont typeface="Noto Sans Symbols"/>
              <a:buNone/>
            </a:pPr>
            <a:r>
              <a:rPr lang="en-US" sz="3700">
                <a:latin typeface="Arial"/>
                <a:ea typeface="Arial"/>
                <a:cs typeface="Arial"/>
                <a:sym typeface="Arial"/>
              </a:rPr>
              <a:t>How should the information be shared?</a:t>
            </a:r>
            <a:endParaRPr>
              <a:latin typeface="Century Gothic"/>
              <a:ea typeface="Century Gothic"/>
              <a:cs typeface="Century Gothic"/>
              <a:sym typeface="Century Gothic"/>
            </a:endParaRPr>
          </a:p>
        </p:txBody>
      </p:sp>
      <p:sp>
        <p:nvSpPr>
          <p:cNvPr id="186" name="Google Shape;186;p3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Centralized Reporting System: </a:t>
            </a:r>
            <a:endParaRPr sz="2600">
              <a:solidFill>
                <a:srgbClr val="1C4587"/>
              </a:solidFill>
              <a:highlight>
                <a:srgbClr val="FFFFFF"/>
              </a:highlight>
              <a:latin typeface="Roboto"/>
              <a:ea typeface="Roboto"/>
              <a:cs typeface="Roboto"/>
              <a:sym typeface="Roboto"/>
            </a:endParaRPr>
          </a:p>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Aviation Safety Reporting Systems (ASRS):</a:t>
            </a:r>
            <a:endParaRPr sz="2600">
              <a:solidFill>
                <a:srgbClr val="1C4587"/>
              </a:solidFill>
              <a:highlight>
                <a:srgbClr val="FFFFFF"/>
              </a:highlight>
              <a:latin typeface="Roboto"/>
              <a:ea typeface="Roboto"/>
              <a:cs typeface="Roboto"/>
              <a:sym typeface="Roboto"/>
            </a:endParaRPr>
          </a:p>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Safety Meetings and Workshops: </a:t>
            </a:r>
            <a:endParaRPr sz="2600">
              <a:solidFill>
                <a:srgbClr val="1C4587"/>
              </a:solidFill>
              <a:highlight>
                <a:srgbClr val="FFFFFF"/>
              </a:highlight>
              <a:latin typeface="Roboto"/>
              <a:ea typeface="Roboto"/>
              <a:cs typeface="Roboto"/>
              <a:sym typeface="Roboto"/>
            </a:endParaRPr>
          </a:p>
          <a:p>
            <a:pPr indent="0" lvl="0" marL="457200" rtl="0" algn="l">
              <a:lnSpc>
                <a:spcPct val="150000"/>
              </a:lnSpc>
              <a:spcBef>
                <a:spcPts val="0"/>
              </a:spcBef>
              <a:spcAft>
                <a:spcPts val="0"/>
              </a:spcAft>
              <a:buNone/>
            </a:pPr>
            <a:r>
              <a:t/>
            </a:r>
            <a:endParaRPr sz="26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latin typeface="Century Gothic"/>
                <a:ea typeface="Century Gothic"/>
                <a:cs typeface="Century Gothic"/>
                <a:sym typeface="Century Gothic"/>
              </a:rPr>
              <a:t>Contents</a:t>
            </a:r>
            <a:endParaRPr/>
          </a:p>
        </p:txBody>
      </p:sp>
      <p:sp>
        <p:nvSpPr>
          <p:cNvPr id="81" name="Google Shape;8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117475" lvl="0" marL="274320" rtl="0" algn="l">
              <a:lnSpc>
                <a:spcPct val="90000"/>
              </a:lnSpc>
              <a:spcBef>
                <a:spcPts val="520"/>
              </a:spcBef>
              <a:spcAft>
                <a:spcPts val="0"/>
              </a:spcAft>
              <a:buClr>
                <a:schemeClr val="accent3"/>
              </a:buClr>
              <a:buSzPts val="2470"/>
              <a:buFont typeface="Noto Sans Symbols"/>
              <a:buNone/>
            </a:pPr>
            <a:r>
              <a:rPr lang="en-US" sz="3700">
                <a:latin typeface="Arial"/>
                <a:ea typeface="Arial"/>
                <a:cs typeface="Arial"/>
                <a:sym typeface="Arial"/>
              </a:rPr>
              <a:t>Who should be sharing information?</a:t>
            </a:r>
            <a:endParaRPr sz="3700">
              <a:latin typeface="Arial"/>
              <a:ea typeface="Arial"/>
              <a:cs typeface="Arial"/>
              <a:sym typeface="Arial"/>
            </a:endParaRPr>
          </a:p>
          <a:p>
            <a:pPr indent="-117475" lvl="0" marL="274320" rtl="0" algn="l">
              <a:lnSpc>
                <a:spcPct val="90000"/>
              </a:lnSpc>
              <a:spcBef>
                <a:spcPts val="520"/>
              </a:spcBef>
              <a:spcAft>
                <a:spcPts val="0"/>
              </a:spcAft>
              <a:buClr>
                <a:schemeClr val="accent3"/>
              </a:buClr>
              <a:buSzPts val="2470"/>
              <a:buFont typeface="Noto Sans Symbols"/>
              <a:buNone/>
            </a:pPr>
            <a:r>
              <a:t/>
            </a:r>
            <a:endParaRPr sz="3700">
              <a:latin typeface="Arial"/>
              <a:ea typeface="Arial"/>
              <a:cs typeface="Arial"/>
              <a:sym typeface="Arial"/>
            </a:endParaRPr>
          </a:p>
          <a:p>
            <a:pPr indent="-117475" lvl="0" marL="274320" rtl="0" algn="l">
              <a:lnSpc>
                <a:spcPct val="90000"/>
              </a:lnSpc>
              <a:spcBef>
                <a:spcPts val="520"/>
              </a:spcBef>
              <a:spcAft>
                <a:spcPts val="0"/>
              </a:spcAft>
              <a:buClr>
                <a:schemeClr val="accent3"/>
              </a:buClr>
              <a:buSzPts val="2470"/>
              <a:buFont typeface="Noto Sans Symbols"/>
              <a:buNone/>
            </a:pPr>
            <a:r>
              <a:t/>
            </a:r>
            <a:endParaRPr sz="37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117475" lvl="0" marL="274320" rtl="0" algn="l">
              <a:spcBef>
                <a:spcPts val="520"/>
              </a:spcBef>
              <a:spcAft>
                <a:spcPts val="0"/>
              </a:spcAft>
              <a:buClr>
                <a:schemeClr val="accent3"/>
              </a:buClr>
              <a:buSzPts val="2470"/>
              <a:buFont typeface="Noto Sans Symbols"/>
              <a:buNone/>
            </a:pPr>
            <a:r>
              <a:rPr lang="en-US" sz="3700">
                <a:latin typeface="Arial"/>
                <a:ea typeface="Arial"/>
                <a:cs typeface="Arial"/>
                <a:sym typeface="Arial"/>
              </a:rPr>
              <a:t>How should the information be shared?</a:t>
            </a:r>
            <a:endParaRPr>
              <a:latin typeface="Century Gothic"/>
              <a:ea typeface="Century Gothic"/>
              <a:cs typeface="Century Gothic"/>
              <a:sym typeface="Century Gothic"/>
            </a:endParaRPr>
          </a:p>
        </p:txBody>
      </p:sp>
      <p:sp>
        <p:nvSpPr>
          <p:cNvPr id="192" name="Google Shape;192;p3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Centralized Reporting System: </a:t>
            </a:r>
            <a:endParaRPr sz="2600">
              <a:solidFill>
                <a:srgbClr val="1C4587"/>
              </a:solidFill>
              <a:highlight>
                <a:srgbClr val="FFFFFF"/>
              </a:highlight>
              <a:latin typeface="Roboto"/>
              <a:ea typeface="Roboto"/>
              <a:cs typeface="Roboto"/>
              <a:sym typeface="Roboto"/>
            </a:endParaRPr>
          </a:p>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Aviation Safety Reporting Systems (ASRS):</a:t>
            </a:r>
            <a:endParaRPr sz="2600">
              <a:solidFill>
                <a:srgbClr val="1C4587"/>
              </a:solidFill>
              <a:highlight>
                <a:srgbClr val="FFFFFF"/>
              </a:highlight>
              <a:latin typeface="Roboto"/>
              <a:ea typeface="Roboto"/>
              <a:cs typeface="Roboto"/>
              <a:sym typeface="Roboto"/>
            </a:endParaRPr>
          </a:p>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Safety Meetings and Workshops: </a:t>
            </a:r>
            <a:endParaRPr sz="2600">
              <a:solidFill>
                <a:srgbClr val="1C4587"/>
              </a:solidFill>
              <a:highlight>
                <a:srgbClr val="FFFFFF"/>
              </a:highlight>
              <a:latin typeface="Roboto"/>
              <a:ea typeface="Roboto"/>
              <a:cs typeface="Roboto"/>
              <a:sym typeface="Roboto"/>
            </a:endParaRPr>
          </a:p>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Safety Bulletins and Notices:</a:t>
            </a:r>
            <a:endParaRPr sz="2600">
              <a:solidFill>
                <a:srgbClr val="1C4587"/>
              </a:solidFill>
              <a:highlight>
                <a:srgbClr val="FFFFFF"/>
              </a:highlight>
              <a:latin typeface="Roboto"/>
              <a:ea typeface="Roboto"/>
              <a:cs typeface="Roboto"/>
              <a:sym typeface="Roboto"/>
            </a:endParaRPr>
          </a:p>
          <a:p>
            <a:pPr indent="0" lvl="0" marL="457200" rtl="0" algn="l">
              <a:lnSpc>
                <a:spcPct val="150000"/>
              </a:lnSpc>
              <a:spcBef>
                <a:spcPts val="0"/>
              </a:spcBef>
              <a:spcAft>
                <a:spcPts val="0"/>
              </a:spcAft>
              <a:buNone/>
            </a:pPr>
            <a:r>
              <a:t/>
            </a:r>
            <a:endParaRPr sz="2600">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117475" lvl="0" marL="274320" rtl="0" algn="l">
              <a:spcBef>
                <a:spcPts val="520"/>
              </a:spcBef>
              <a:spcAft>
                <a:spcPts val="0"/>
              </a:spcAft>
              <a:buClr>
                <a:schemeClr val="accent3"/>
              </a:buClr>
              <a:buSzPts val="2470"/>
              <a:buFont typeface="Noto Sans Symbols"/>
              <a:buNone/>
            </a:pPr>
            <a:r>
              <a:rPr lang="en-US" sz="3700">
                <a:latin typeface="Arial"/>
                <a:ea typeface="Arial"/>
                <a:cs typeface="Arial"/>
                <a:sym typeface="Arial"/>
              </a:rPr>
              <a:t>How should the information be shared?</a:t>
            </a:r>
            <a:endParaRPr>
              <a:latin typeface="Century Gothic"/>
              <a:ea typeface="Century Gothic"/>
              <a:cs typeface="Century Gothic"/>
              <a:sym typeface="Century Gothic"/>
            </a:endParaRPr>
          </a:p>
        </p:txBody>
      </p:sp>
      <p:sp>
        <p:nvSpPr>
          <p:cNvPr id="198" name="Google Shape;198;p3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Centralized Reporting System: </a:t>
            </a:r>
            <a:endParaRPr sz="2600">
              <a:solidFill>
                <a:srgbClr val="1C4587"/>
              </a:solidFill>
              <a:highlight>
                <a:srgbClr val="FFFFFF"/>
              </a:highlight>
              <a:latin typeface="Roboto"/>
              <a:ea typeface="Roboto"/>
              <a:cs typeface="Roboto"/>
              <a:sym typeface="Roboto"/>
            </a:endParaRPr>
          </a:p>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Aviation Safety Reporting Systems (ASRS):</a:t>
            </a:r>
            <a:endParaRPr sz="2600">
              <a:solidFill>
                <a:srgbClr val="1C4587"/>
              </a:solidFill>
              <a:highlight>
                <a:srgbClr val="FFFFFF"/>
              </a:highlight>
              <a:latin typeface="Roboto"/>
              <a:ea typeface="Roboto"/>
              <a:cs typeface="Roboto"/>
              <a:sym typeface="Roboto"/>
            </a:endParaRPr>
          </a:p>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Safety Meetings and Workshops: </a:t>
            </a:r>
            <a:endParaRPr sz="2600">
              <a:solidFill>
                <a:srgbClr val="1C4587"/>
              </a:solidFill>
              <a:highlight>
                <a:srgbClr val="FFFFFF"/>
              </a:highlight>
              <a:latin typeface="Roboto"/>
              <a:ea typeface="Roboto"/>
              <a:cs typeface="Roboto"/>
              <a:sym typeface="Roboto"/>
            </a:endParaRPr>
          </a:p>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Safety Bulletins and Notices:</a:t>
            </a:r>
            <a:endParaRPr sz="2600">
              <a:solidFill>
                <a:srgbClr val="1C4587"/>
              </a:solidFill>
              <a:highlight>
                <a:srgbClr val="FFFFFF"/>
              </a:highlight>
              <a:latin typeface="Roboto"/>
              <a:ea typeface="Roboto"/>
              <a:cs typeface="Roboto"/>
              <a:sym typeface="Roboto"/>
            </a:endParaRPr>
          </a:p>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Safety Committees and Working Groups:.</a:t>
            </a:r>
            <a:endParaRPr sz="2600">
              <a:solidFill>
                <a:srgbClr val="1C4587"/>
              </a:solidFill>
              <a:highlight>
                <a:srgbClr val="FFFFFF"/>
              </a:highlight>
              <a:latin typeface="Roboto"/>
              <a:ea typeface="Roboto"/>
              <a:cs typeface="Roboto"/>
              <a:sym typeface="Roboto"/>
            </a:endParaRPr>
          </a:p>
          <a:p>
            <a:pPr indent="0" lvl="0" marL="457200" rtl="0" algn="l">
              <a:lnSpc>
                <a:spcPct val="150000"/>
              </a:lnSpc>
              <a:spcBef>
                <a:spcPts val="0"/>
              </a:spcBef>
              <a:spcAft>
                <a:spcPts val="0"/>
              </a:spcAft>
              <a:buNone/>
            </a:pPr>
            <a:r>
              <a:t/>
            </a:r>
            <a:endParaRPr sz="2600">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117475" lvl="0" marL="274320" rtl="0" algn="l">
              <a:spcBef>
                <a:spcPts val="520"/>
              </a:spcBef>
              <a:spcAft>
                <a:spcPts val="0"/>
              </a:spcAft>
              <a:buClr>
                <a:schemeClr val="accent3"/>
              </a:buClr>
              <a:buSzPts val="2470"/>
              <a:buFont typeface="Noto Sans Symbols"/>
              <a:buNone/>
            </a:pPr>
            <a:r>
              <a:rPr lang="en-US" sz="3700">
                <a:latin typeface="Arial"/>
                <a:ea typeface="Arial"/>
                <a:cs typeface="Arial"/>
                <a:sym typeface="Arial"/>
              </a:rPr>
              <a:t>How should the information be shared?</a:t>
            </a:r>
            <a:endParaRPr>
              <a:latin typeface="Century Gothic"/>
              <a:ea typeface="Century Gothic"/>
              <a:cs typeface="Century Gothic"/>
              <a:sym typeface="Century Gothic"/>
            </a:endParaRPr>
          </a:p>
        </p:txBody>
      </p:sp>
      <p:sp>
        <p:nvSpPr>
          <p:cNvPr id="204" name="Google Shape;204;p3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Centralized Reporting System: </a:t>
            </a:r>
            <a:endParaRPr sz="2600">
              <a:solidFill>
                <a:srgbClr val="1C4587"/>
              </a:solidFill>
              <a:highlight>
                <a:srgbClr val="FFFFFF"/>
              </a:highlight>
              <a:latin typeface="Roboto"/>
              <a:ea typeface="Roboto"/>
              <a:cs typeface="Roboto"/>
              <a:sym typeface="Roboto"/>
            </a:endParaRPr>
          </a:p>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Aviation Safety Reporting Systems (ASRS):</a:t>
            </a:r>
            <a:endParaRPr sz="2600">
              <a:solidFill>
                <a:srgbClr val="1C4587"/>
              </a:solidFill>
              <a:highlight>
                <a:srgbClr val="FFFFFF"/>
              </a:highlight>
              <a:latin typeface="Roboto"/>
              <a:ea typeface="Roboto"/>
              <a:cs typeface="Roboto"/>
              <a:sym typeface="Roboto"/>
            </a:endParaRPr>
          </a:p>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Safety Meetings and Workshops: </a:t>
            </a:r>
            <a:endParaRPr sz="2600">
              <a:solidFill>
                <a:srgbClr val="1C4587"/>
              </a:solidFill>
              <a:highlight>
                <a:srgbClr val="FFFFFF"/>
              </a:highlight>
              <a:latin typeface="Roboto"/>
              <a:ea typeface="Roboto"/>
              <a:cs typeface="Roboto"/>
              <a:sym typeface="Roboto"/>
            </a:endParaRPr>
          </a:p>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Safety Bulletins and Notices:</a:t>
            </a:r>
            <a:endParaRPr sz="2600">
              <a:solidFill>
                <a:srgbClr val="1C4587"/>
              </a:solidFill>
              <a:highlight>
                <a:srgbClr val="FFFFFF"/>
              </a:highlight>
              <a:latin typeface="Roboto"/>
              <a:ea typeface="Roboto"/>
              <a:cs typeface="Roboto"/>
              <a:sym typeface="Roboto"/>
            </a:endParaRPr>
          </a:p>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Safety Committees and Working Groups:.</a:t>
            </a:r>
            <a:endParaRPr sz="2600">
              <a:solidFill>
                <a:srgbClr val="1C4587"/>
              </a:solidFill>
              <a:highlight>
                <a:srgbClr val="FFFFFF"/>
              </a:highlight>
              <a:latin typeface="Roboto"/>
              <a:ea typeface="Roboto"/>
              <a:cs typeface="Roboto"/>
              <a:sym typeface="Roboto"/>
            </a:endParaRPr>
          </a:p>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Training and Education Programs:  </a:t>
            </a:r>
            <a:endParaRPr sz="2600">
              <a:solidFill>
                <a:srgbClr val="1C4587"/>
              </a:solidFill>
              <a:highlight>
                <a:srgbClr val="FFFFFF"/>
              </a:highlight>
              <a:latin typeface="Roboto"/>
              <a:ea typeface="Roboto"/>
              <a:cs typeface="Roboto"/>
              <a:sym typeface="Roboto"/>
            </a:endParaRPr>
          </a:p>
          <a:p>
            <a:pPr indent="0" lvl="0" marL="457200" rtl="0" algn="l">
              <a:lnSpc>
                <a:spcPct val="150000"/>
              </a:lnSpc>
              <a:spcBef>
                <a:spcPts val="0"/>
              </a:spcBef>
              <a:spcAft>
                <a:spcPts val="0"/>
              </a:spcAft>
              <a:buNone/>
            </a:pPr>
            <a:r>
              <a:t/>
            </a:r>
            <a:endParaRPr sz="2600">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117475" lvl="0" marL="274320" rtl="0" algn="l">
              <a:spcBef>
                <a:spcPts val="520"/>
              </a:spcBef>
              <a:spcAft>
                <a:spcPts val="0"/>
              </a:spcAft>
              <a:buClr>
                <a:schemeClr val="accent3"/>
              </a:buClr>
              <a:buSzPts val="2470"/>
              <a:buFont typeface="Noto Sans Symbols"/>
              <a:buNone/>
            </a:pPr>
            <a:r>
              <a:rPr lang="en-US" sz="3700">
                <a:latin typeface="Arial"/>
                <a:ea typeface="Arial"/>
                <a:cs typeface="Arial"/>
                <a:sym typeface="Arial"/>
              </a:rPr>
              <a:t>How should the information be shared?</a:t>
            </a:r>
            <a:endParaRPr>
              <a:latin typeface="Century Gothic"/>
              <a:ea typeface="Century Gothic"/>
              <a:cs typeface="Century Gothic"/>
              <a:sym typeface="Century Gothic"/>
            </a:endParaRPr>
          </a:p>
        </p:txBody>
      </p:sp>
      <p:sp>
        <p:nvSpPr>
          <p:cNvPr id="210" name="Google Shape;210;p3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Centralized Reporting System: </a:t>
            </a:r>
            <a:endParaRPr sz="2600">
              <a:solidFill>
                <a:srgbClr val="1C4587"/>
              </a:solidFill>
              <a:highlight>
                <a:srgbClr val="FFFFFF"/>
              </a:highlight>
              <a:latin typeface="Roboto"/>
              <a:ea typeface="Roboto"/>
              <a:cs typeface="Roboto"/>
              <a:sym typeface="Roboto"/>
            </a:endParaRPr>
          </a:p>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Aviation Safety Reporting Systems (ASRS):</a:t>
            </a:r>
            <a:endParaRPr sz="2600">
              <a:solidFill>
                <a:srgbClr val="1C4587"/>
              </a:solidFill>
              <a:highlight>
                <a:srgbClr val="FFFFFF"/>
              </a:highlight>
              <a:latin typeface="Roboto"/>
              <a:ea typeface="Roboto"/>
              <a:cs typeface="Roboto"/>
              <a:sym typeface="Roboto"/>
            </a:endParaRPr>
          </a:p>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Safety Meetings and Workshops: </a:t>
            </a:r>
            <a:endParaRPr sz="2600">
              <a:solidFill>
                <a:srgbClr val="1C4587"/>
              </a:solidFill>
              <a:highlight>
                <a:srgbClr val="FFFFFF"/>
              </a:highlight>
              <a:latin typeface="Roboto"/>
              <a:ea typeface="Roboto"/>
              <a:cs typeface="Roboto"/>
              <a:sym typeface="Roboto"/>
            </a:endParaRPr>
          </a:p>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Safety Bulletins and Notices:</a:t>
            </a:r>
            <a:endParaRPr sz="2600">
              <a:solidFill>
                <a:srgbClr val="1C4587"/>
              </a:solidFill>
              <a:highlight>
                <a:srgbClr val="FFFFFF"/>
              </a:highlight>
              <a:latin typeface="Roboto"/>
              <a:ea typeface="Roboto"/>
              <a:cs typeface="Roboto"/>
              <a:sym typeface="Roboto"/>
            </a:endParaRPr>
          </a:p>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Safety Committees and Working Groups:.</a:t>
            </a:r>
            <a:endParaRPr sz="2600">
              <a:solidFill>
                <a:srgbClr val="1C4587"/>
              </a:solidFill>
              <a:highlight>
                <a:srgbClr val="FFFFFF"/>
              </a:highlight>
              <a:latin typeface="Roboto"/>
              <a:ea typeface="Roboto"/>
              <a:cs typeface="Roboto"/>
              <a:sym typeface="Roboto"/>
            </a:endParaRPr>
          </a:p>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Training and Education Programs:  </a:t>
            </a:r>
            <a:endParaRPr sz="2600">
              <a:solidFill>
                <a:srgbClr val="1C4587"/>
              </a:solidFill>
              <a:highlight>
                <a:srgbClr val="FFFFFF"/>
              </a:highlight>
              <a:latin typeface="Roboto"/>
              <a:ea typeface="Roboto"/>
              <a:cs typeface="Roboto"/>
              <a:sym typeface="Roboto"/>
            </a:endParaRPr>
          </a:p>
          <a:p>
            <a:pPr indent="0" lvl="0" marL="457200" rtl="0" algn="l">
              <a:lnSpc>
                <a:spcPct val="150000"/>
              </a:lnSpc>
              <a:spcBef>
                <a:spcPts val="0"/>
              </a:spcBef>
              <a:spcAft>
                <a:spcPts val="0"/>
              </a:spcAft>
              <a:buNone/>
            </a:pPr>
            <a:r>
              <a:rPr lang="en-US" sz="2600">
                <a:solidFill>
                  <a:srgbClr val="1C4587"/>
                </a:solidFill>
                <a:highlight>
                  <a:srgbClr val="FFFFFF"/>
                </a:highlight>
                <a:latin typeface="Roboto"/>
                <a:ea typeface="Roboto"/>
                <a:cs typeface="Roboto"/>
                <a:sym typeface="Roboto"/>
              </a:rPr>
              <a:t>Regulatory Compliance Platforms:</a:t>
            </a:r>
            <a:r>
              <a:rPr lang="en-US" sz="2600">
                <a:solidFill>
                  <a:srgbClr val="0D0D0D"/>
                </a:solidFill>
                <a:highlight>
                  <a:srgbClr val="FFFFFF"/>
                </a:highlight>
                <a:latin typeface="Roboto"/>
                <a:ea typeface="Roboto"/>
                <a:cs typeface="Roboto"/>
                <a:sym typeface="Roboto"/>
              </a:rPr>
              <a:t> </a:t>
            </a:r>
            <a:endParaRPr sz="2600">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117475" lvl="0" marL="274320" rtl="0" algn="l">
              <a:spcBef>
                <a:spcPts val="520"/>
              </a:spcBef>
              <a:spcAft>
                <a:spcPts val="0"/>
              </a:spcAft>
              <a:buClr>
                <a:schemeClr val="accent3"/>
              </a:buClr>
              <a:buSzPts val="2470"/>
              <a:buFont typeface="Noto Sans Symbols"/>
              <a:buNone/>
            </a:pPr>
            <a:r>
              <a:rPr lang="en-US" sz="3700">
                <a:latin typeface="Arial"/>
                <a:ea typeface="Arial"/>
                <a:cs typeface="Arial"/>
                <a:sym typeface="Arial"/>
              </a:rPr>
              <a:t>How should the shared information be used?</a:t>
            </a:r>
            <a:endParaRPr>
              <a:latin typeface="Century Gothic"/>
              <a:ea typeface="Century Gothic"/>
              <a:cs typeface="Century Gothic"/>
              <a:sym typeface="Century Gothic"/>
            </a:endParaRPr>
          </a:p>
        </p:txBody>
      </p:sp>
      <p:sp>
        <p:nvSpPr>
          <p:cNvPr id="216" name="Google Shape;216;p3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115000"/>
              </a:lnSpc>
              <a:spcBef>
                <a:spcPts val="0"/>
              </a:spcBef>
              <a:spcAft>
                <a:spcPts val="0"/>
              </a:spcAft>
              <a:buNone/>
            </a:pPr>
            <a:r>
              <a:t/>
            </a:r>
            <a:endParaRPr sz="2500">
              <a:solidFill>
                <a:srgbClr val="0D0D0D"/>
              </a:solidFill>
              <a:highlight>
                <a:srgbClr val="FFFFFF"/>
              </a:highlight>
              <a:latin typeface="Roboto"/>
              <a:ea typeface="Roboto"/>
              <a:cs typeface="Roboto"/>
              <a:sym typeface="Roboto"/>
            </a:endParaRPr>
          </a:p>
          <a:p>
            <a:pPr indent="-50800" lvl="0" marL="228600" rtl="0" algn="l">
              <a:lnSpc>
                <a:spcPct val="90000"/>
              </a:lnSpc>
              <a:spcBef>
                <a:spcPts val="0"/>
              </a:spcBef>
              <a:spcAft>
                <a:spcPts val="0"/>
              </a:spcAft>
              <a:buClr>
                <a:schemeClr val="dk1"/>
              </a:buClr>
              <a:buSzPts val="2800"/>
              <a:buNone/>
            </a:pPr>
            <a:r>
              <a:t/>
            </a:r>
            <a:endParaRPr>
              <a:latin typeface="Century Gothic"/>
              <a:ea typeface="Century Gothic"/>
              <a:cs typeface="Century Gothic"/>
              <a:sym typeface="Century Gothic"/>
            </a:endParaRPr>
          </a:p>
        </p:txBody>
      </p:sp>
      <p:pic>
        <p:nvPicPr>
          <p:cNvPr id="217" name="Google Shape;217;p36"/>
          <p:cNvPicPr preferRelativeResize="0"/>
          <p:nvPr/>
        </p:nvPicPr>
        <p:blipFill>
          <a:blip r:embed="rId3">
            <a:alphaModFix/>
          </a:blip>
          <a:stretch>
            <a:fillRect/>
          </a:stretch>
        </p:blipFill>
        <p:spPr>
          <a:xfrm>
            <a:off x="1218825" y="1506800"/>
            <a:ext cx="8650251" cy="4519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117475" lvl="0" marL="274320" rtl="0" algn="l">
              <a:spcBef>
                <a:spcPts val="520"/>
              </a:spcBef>
              <a:spcAft>
                <a:spcPts val="0"/>
              </a:spcAft>
              <a:buClr>
                <a:schemeClr val="accent3"/>
              </a:buClr>
              <a:buSzPts val="2470"/>
              <a:buFont typeface="Noto Sans Symbols"/>
              <a:buNone/>
            </a:pPr>
            <a:r>
              <a:rPr lang="en-US" sz="3700">
                <a:latin typeface="Arial"/>
                <a:ea typeface="Arial"/>
                <a:cs typeface="Arial"/>
                <a:sym typeface="Arial"/>
              </a:rPr>
              <a:t>How should the shared information be used?</a:t>
            </a:r>
            <a:endParaRPr>
              <a:latin typeface="Century Gothic"/>
              <a:ea typeface="Century Gothic"/>
              <a:cs typeface="Century Gothic"/>
              <a:sym typeface="Century Gothic"/>
            </a:endParaRPr>
          </a:p>
        </p:txBody>
      </p:sp>
      <p:sp>
        <p:nvSpPr>
          <p:cNvPr id="223" name="Google Shape;223;p3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92500" lnSpcReduction="20000"/>
          </a:bodyPr>
          <a:lstStyle/>
          <a:p>
            <a:pPr indent="0" lvl="0" marL="457200" rtl="0" algn="l">
              <a:lnSpc>
                <a:spcPct val="115000"/>
              </a:lnSpc>
              <a:spcBef>
                <a:spcPts val="0"/>
              </a:spcBef>
              <a:spcAft>
                <a:spcPts val="0"/>
              </a:spcAft>
              <a:buNone/>
            </a:pPr>
            <a:r>
              <a:rPr b="1" lang="en-US" sz="2500">
                <a:solidFill>
                  <a:srgbClr val="1C4587"/>
                </a:solidFill>
                <a:highlight>
                  <a:srgbClr val="FFFFFF"/>
                </a:highlight>
                <a:latin typeface="Roboto"/>
                <a:ea typeface="Roboto"/>
                <a:cs typeface="Roboto"/>
                <a:sym typeface="Roboto"/>
              </a:rPr>
              <a:t>Risk Identification and Assessment:</a:t>
            </a:r>
            <a:r>
              <a:rPr lang="en-US" sz="2500">
                <a:solidFill>
                  <a:srgbClr val="0D0D0D"/>
                </a:solidFill>
                <a:highlight>
                  <a:srgbClr val="FFFFFF"/>
                </a:highlight>
                <a:latin typeface="Roboto"/>
                <a:ea typeface="Roboto"/>
                <a:cs typeface="Roboto"/>
                <a:sym typeface="Roboto"/>
              </a:rPr>
              <a:t> Shared information, such as incident reports, hazard reports, and safety data, should be used to identify and assess safety risks within the aviation system. Analyzing this information allows stakeholders to prioritize risks based on their severity and likelihood of occurrence.</a:t>
            </a:r>
            <a:endParaRPr sz="25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t/>
            </a:r>
            <a:endParaRPr sz="25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rPr b="1" lang="en-US" sz="2500">
                <a:solidFill>
                  <a:srgbClr val="1C4587"/>
                </a:solidFill>
                <a:highlight>
                  <a:srgbClr val="FFFFFF"/>
                </a:highlight>
                <a:latin typeface="Roboto"/>
                <a:ea typeface="Roboto"/>
                <a:cs typeface="Roboto"/>
                <a:sym typeface="Roboto"/>
              </a:rPr>
              <a:t>Safety Planning and Mitigation: </a:t>
            </a:r>
            <a:r>
              <a:rPr lang="en-US" sz="2500">
                <a:solidFill>
                  <a:srgbClr val="0D0D0D"/>
                </a:solidFill>
                <a:highlight>
                  <a:srgbClr val="FFFFFF"/>
                </a:highlight>
                <a:latin typeface="Roboto"/>
                <a:ea typeface="Roboto"/>
                <a:cs typeface="Roboto"/>
                <a:sym typeface="Roboto"/>
              </a:rPr>
              <a:t>Shared information informs the development of safety plans and mitigation strategies to address identified risks. Stakeholders can collaborate on implementing proactive measures to mitigate risks, such as updating procedures, enhancing training programs, or investing in safety infrastructure.</a:t>
            </a:r>
            <a:endParaRPr sz="2500">
              <a:solidFill>
                <a:srgbClr val="0D0D0D"/>
              </a:solidFill>
              <a:highlight>
                <a:srgbClr val="FFFFFF"/>
              </a:highlight>
              <a:latin typeface="Roboto"/>
              <a:ea typeface="Roboto"/>
              <a:cs typeface="Roboto"/>
              <a:sym typeface="Roboto"/>
            </a:endParaRPr>
          </a:p>
          <a:p>
            <a:pPr indent="-50800" lvl="0" marL="228600" rtl="0" algn="l">
              <a:lnSpc>
                <a:spcPct val="90000"/>
              </a:lnSpc>
              <a:spcBef>
                <a:spcPts val="0"/>
              </a:spcBef>
              <a:spcAft>
                <a:spcPts val="0"/>
              </a:spcAft>
              <a:buClr>
                <a:schemeClr val="dk1"/>
              </a:buClr>
              <a:buSzPct val="100000"/>
              <a:buNone/>
            </a:pPr>
            <a:r>
              <a:t/>
            </a:r>
            <a:endParaRPr>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117475" lvl="0" marL="274320" rtl="0" algn="l">
              <a:spcBef>
                <a:spcPts val="520"/>
              </a:spcBef>
              <a:spcAft>
                <a:spcPts val="0"/>
              </a:spcAft>
              <a:buClr>
                <a:schemeClr val="accent3"/>
              </a:buClr>
              <a:buSzPts val="2470"/>
              <a:buFont typeface="Noto Sans Symbols"/>
              <a:buNone/>
            </a:pPr>
            <a:r>
              <a:rPr lang="en-US" sz="3700">
                <a:latin typeface="Arial"/>
                <a:ea typeface="Arial"/>
                <a:cs typeface="Arial"/>
                <a:sym typeface="Arial"/>
              </a:rPr>
              <a:t>How should the shared information be used?</a:t>
            </a:r>
            <a:endParaRPr>
              <a:latin typeface="Century Gothic"/>
              <a:ea typeface="Century Gothic"/>
              <a:cs typeface="Century Gothic"/>
              <a:sym typeface="Century Gothic"/>
            </a:endParaRPr>
          </a:p>
        </p:txBody>
      </p:sp>
      <p:sp>
        <p:nvSpPr>
          <p:cNvPr id="229" name="Google Shape;229;p3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rPr b="1" lang="en-US" sz="2500">
                <a:solidFill>
                  <a:srgbClr val="1C4587"/>
                </a:solidFill>
                <a:highlight>
                  <a:srgbClr val="FFFFFF"/>
                </a:highlight>
                <a:latin typeface="Roboto"/>
                <a:ea typeface="Roboto"/>
                <a:cs typeface="Roboto"/>
                <a:sym typeface="Roboto"/>
              </a:rPr>
              <a:t>Performance Monitoring and Evaluation:</a:t>
            </a:r>
            <a:r>
              <a:rPr lang="en-US" sz="2500">
                <a:solidFill>
                  <a:srgbClr val="0D0D0D"/>
                </a:solidFill>
                <a:highlight>
                  <a:srgbClr val="FFFFFF"/>
                </a:highlight>
                <a:latin typeface="Roboto"/>
                <a:ea typeface="Roboto"/>
                <a:cs typeface="Roboto"/>
                <a:sym typeface="Roboto"/>
              </a:rPr>
              <a:t> Shared safety performance indicators and data enable stakeholders to monitor the effectiveness of safety initiatives and evaluate their impact on safety outcomes. Regular performance monitoring helps identify areas for improvement and ensures that safety objectives are being met.</a:t>
            </a:r>
            <a:endParaRPr sz="25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t/>
            </a:r>
            <a:endParaRPr sz="25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rPr b="1" lang="en-US" sz="2500">
                <a:solidFill>
                  <a:srgbClr val="1C4587"/>
                </a:solidFill>
                <a:highlight>
                  <a:srgbClr val="FFFFFF"/>
                </a:highlight>
                <a:latin typeface="Roboto"/>
                <a:ea typeface="Roboto"/>
                <a:cs typeface="Roboto"/>
                <a:sym typeface="Roboto"/>
              </a:rPr>
              <a:t>Decision-Making and Resource Allocation:</a:t>
            </a:r>
            <a:r>
              <a:rPr lang="en-US" sz="2500">
                <a:solidFill>
                  <a:srgbClr val="0D0D0D"/>
                </a:solidFill>
                <a:highlight>
                  <a:srgbClr val="FFFFFF"/>
                </a:highlight>
                <a:latin typeface="Roboto"/>
                <a:ea typeface="Roboto"/>
                <a:cs typeface="Roboto"/>
                <a:sym typeface="Roboto"/>
              </a:rPr>
              <a:t> Shared information supports evidence-based decision-making and resource allocation within the SSP. Stakeholders can use data-driven insights to allocate resources effectively, prioritize safety initiatives, and invest in areas where safety risks are most significant.</a:t>
            </a:r>
            <a:endParaRPr sz="2500">
              <a:solidFill>
                <a:srgbClr val="0D0D0D"/>
              </a:solidFill>
              <a:highlight>
                <a:srgbClr val="FFFFFF"/>
              </a:highlight>
              <a:latin typeface="Roboto"/>
              <a:ea typeface="Roboto"/>
              <a:cs typeface="Roboto"/>
              <a:sym typeface="Roboto"/>
            </a:endParaRPr>
          </a:p>
          <a:p>
            <a:pPr indent="-50800" lvl="0" marL="228600" rtl="0" algn="l">
              <a:lnSpc>
                <a:spcPct val="90000"/>
              </a:lnSpc>
              <a:spcBef>
                <a:spcPts val="0"/>
              </a:spcBef>
              <a:spcAft>
                <a:spcPts val="0"/>
              </a:spcAft>
              <a:buClr>
                <a:schemeClr val="dk1"/>
              </a:buClr>
              <a:buSzPts val="2800"/>
              <a:buNone/>
            </a:pPr>
            <a:r>
              <a:t/>
            </a:r>
            <a:endParaRPr>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117475" lvl="0" marL="274320" rtl="0" algn="l">
              <a:spcBef>
                <a:spcPts val="520"/>
              </a:spcBef>
              <a:spcAft>
                <a:spcPts val="0"/>
              </a:spcAft>
              <a:buClr>
                <a:schemeClr val="accent3"/>
              </a:buClr>
              <a:buSzPts val="2470"/>
              <a:buFont typeface="Noto Sans Symbols"/>
              <a:buNone/>
            </a:pPr>
            <a:r>
              <a:rPr lang="en-US" sz="3700">
                <a:latin typeface="Arial"/>
                <a:ea typeface="Arial"/>
                <a:cs typeface="Arial"/>
                <a:sym typeface="Arial"/>
              </a:rPr>
              <a:t>How should the shared information be used?</a:t>
            </a:r>
            <a:endParaRPr>
              <a:latin typeface="Century Gothic"/>
              <a:ea typeface="Century Gothic"/>
              <a:cs typeface="Century Gothic"/>
              <a:sym typeface="Century Gothic"/>
            </a:endParaRPr>
          </a:p>
        </p:txBody>
      </p:sp>
      <p:sp>
        <p:nvSpPr>
          <p:cNvPr id="235" name="Google Shape;235;p39"/>
          <p:cNvSpPr txBox="1"/>
          <p:nvPr>
            <p:ph idx="1" type="body"/>
          </p:nvPr>
        </p:nvSpPr>
        <p:spPr>
          <a:xfrm>
            <a:off x="838200" y="1253400"/>
            <a:ext cx="10515600" cy="43512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rPr b="1" lang="en-US" sz="2500">
                <a:solidFill>
                  <a:srgbClr val="1C4587"/>
                </a:solidFill>
                <a:highlight>
                  <a:srgbClr val="FFFFFF"/>
                </a:highlight>
                <a:latin typeface="Roboto"/>
                <a:ea typeface="Roboto"/>
                <a:cs typeface="Roboto"/>
                <a:sym typeface="Roboto"/>
              </a:rPr>
              <a:t>Communication and Collaboration:</a:t>
            </a:r>
            <a:r>
              <a:rPr lang="en-US" sz="2500">
                <a:solidFill>
                  <a:srgbClr val="0D0D0D"/>
                </a:solidFill>
                <a:highlight>
                  <a:srgbClr val="FFFFFF"/>
                </a:highlight>
                <a:latin typeface="Roboto"/>
                <a:ea typeface="Roboto"/>
                <a:cs typeface="Roboto"/>
                <a:sym typeface="Roboto"/>
              </a:rPr>
              <a:t> Shared information fosters communication and collaboration among stakeholders involved in the SSP. By sharing lessons learned, best practices, and safety recommendations, stakeholders can leverage each other's expertise and experiences to enhance safety culture and performance.</a:t>
            </a:r>
            <a:endParaRPr sz="25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t/>
            </a:r>
            <a:endParaRPr sz="25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rPr b="1" lang="en-US" sz="2500">
                <a:solidFill>
                  <a:srgbClr val="1C4587"/>
                </a:solidFill>
                <a:highlight>
                  <a:srgbClr val="FFFFFF"/>
                </a:highlight>
                <a:latin typeface="Roboto"/>
                <a:ea typeface="Roboto"/>
                <a:cs typeface="Roboto"/>
                <a:sym typeface="Roboto"/>
              </a:rPr>
              <a:t>Regulatory Compliance and Reporting: </a:t>
            </a:r>
            <a:r>
              <a:rPr lang="en-US" sz="2500">
                <a:solidFill>
                  <a:srgbClr val="0D0D0D"/>
                </a:solidFill>
                <a:highlight>
                  <a:srgbClr val="FFFFFF"/>
                </a:highlight>
                <a:latin typeface="Roboto"/>
                <a:ea typeface="Roboto"/>
                <a:cs typeface="Roboto"/>
                <a:sym typeface="Roboto"/>
              </a:rPr>
              <a:t>Shared information ensures compliance with regulatory requirements and supports regulatory reporting obligations. Stakeholders can use shared data to demonstrate compliance with safety regulations and fulfill reporting requirements to regulatory authorities.</a:t>
            </a:r>
            <a:endParaRPr sz="25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t/>
            </a:r>
            <a:endParaRPr sz="2500">
              <a:solidFill>
                <a:srgbClr val="0D0D0D"/>
              </a:solidFill>
              <a:highlight>
                <a:srgbClr val="FFFFFF"/>
              </a:highlight>
              <a:latin typeface="Roboto"/>
              <a:ea typeface="Roboto"/>
              <a:cs typeface="Roboto"/>
              <a:sym typeface="Roboto"/>
            </a:endParaRPr>
          </a:p>
          <a:p>
            <a:pPr indent="-50800" lvl="0" marL="228600" rtl="0" algn="l">
              <a:lnSpc>
                <a:spcPct val="90000"/>
              </a:lnSpc>
              <a:spcBef>
                <a:spcPts val="0"/>
              </a:spcBef>
              <a:spcAft>
                <a:spcPts val="0"/>
              </a:spcAft>
              <a:buClr>
                <a:schemeClr val="dk1"/>
              </a:buClr>
              <a:buSzPts val="2800"/>
              <a:buNone/>
            </a:pPr>
            <a:r>
              <a:t/>
            </a:r>
            <a:endParaRPr>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117475" lvl="0" marL="274320" rtl="0" algn="l">
              <a:spcBef>
                <a:spcPts val="520"/>
              </a:spcBef>
              <a:spcAft>
                <a:spcPts val="0"/>
              </a:spcAft>
              <a:buClr>
                <a:schemeClr val="accent3"/>
              </a:buClr>
              <a:buSzPts val="2470"/>
              <a:buFont typeface="Noto Sans Symbols"/>
              <a:buNone/>
            </a:pPr>
            <a:r>
              <a:rPr lang="en-US" sz="3700">
                <a:latin typeface="Arial"/>
                <a:ea typeface="Arial"/>
                <a:cs typeface="Arial"/>
                <a:sym typeface="Arial"/>
              </a:rPr>
              <a:t>How should the shared information be used?</a:t>
            </a:r>
            <a:endParaRPr>
              <a:latin typeface="Century Gothic"/>
              <a:ea typeface="Century Gothic"/>
              <a:cs typeface="Century Gothic"/>
              <a:sym typeface="Century Gothic"/>
            </a:endParaRPr>
          </a:p>
        </p:txBody>
      </p:sp>
      <p:sp>
        <p:nvSpPr>
          <p:cNvPr id="241" name="Google Shape;241;p40"/>
          <p:cNvSpPr txBox="1"/>
          <p:nvPr>
            <p:ph idx="1" type="body"/>
          </p:nvPr>
        </p:nvSpPr>
        <p:spPr>
          <a:xfrm>
            <a:off x="838200" y="1396075"/>
            <a:ext cx="10515600" cy="43512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rPr b="1" lang="en-US" sz="2500">
                <a:solidFill>
                  <a:srgbClr val="1C4587"/>
                </a:solidFill>
                <a:highlight>
                  <a:srgbClr val="FFFFFF"/>
                </a:highlight>
                <a:latin typeface="Roboto"/>
                <a:ea typeface="Roboto"/>
                <a:cs typeface="Roboto"/>
                <a:sym typeface="Roboto"/>
              </a:rPr>
              <a:t>Continuous Improvement:</a:t>
            </a:r>
            <a:r>
              <a:rPr lang="en-US" sz="2500">
                <a:solidFill>
                  <a:srgbClr val="0D0D0D"/>
                </a:solidFill>
                <a:highlight>
                  <a:srgbClr val="FFFFFF"/>
                </a:highlight>
                <a:latin typeface="Roboto"/>
                <a:ea typeface="Roboto"/>
                <a:cs typeface="Roboto"/>
                <a:sym typeface="Roboto"/>
              </a:rPr>
              <a:t> Shared information facilitates a culture of continuous improvement within the SSP. Stakeholders can learn from past incidents, near-misses, and safety audits to identify opportunities for enhancement and implement corrective actions to prevent recurrence.</a:t>
            </a:r>
            <a:endParaRPr sz="25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t/>
            </a:r>
            <a:endParaRPr sz="25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rPr b="1" lang="en-US" sz="2500">
                <a:solidFill>
                  <a:srgbClr val="1C4587"/>
                </a:solidFill>
                <a:highlight>
                  <a:srgbClr val="FFFFFF"/>
                </a:highlight>
                <a:latin typeface="Roboto"/>
                <a:ea typeface="Roboto"/>
                <a:cs typeface="Roboto"/>
                <a:sym typeface="Roboto"/>
              </a:rPr>
              <a:t>Emergency Preparedness and Response:</a:t>
            </a:r>
            <a:r>
              <a:rPr lang="en-US" sz="2500">
                <a:solidFill>
                  <a:srgbClr val="0D0D0D"/>
                </a:solidFill>
                <a:highlight>
                  <a:srgbClr val="FFFFFF"/>
                </a:highlight>
                <a:latin typeface="Roboto"/>
                <a:ea typeface="Roboto"/>
                <a:cs typeface="Roboto"/>
                <a:sym typeface="Roboto"/>
              </a:rPr>
              <a:t> Shared information enhances emergency preparedness and response capabilities within the aviation system. Stakeholders can use shared data to develop emergency response plans, conduct training exercises, and coordinate responses to safety incidents or crises effectively</a:t>
            </a:r>
            <a:endParaRPr sz="2500">
              <a:solidFill>
                <a:srgbClr val="0D0D0D"/>
              </a:solidFill>
              <a:highlight>
                <a:srgbClr val="FFFFFF"/>
              </a:highlight>
              <a:latin typeface="Roboto"/>
              <a:ea typeface="Roboto"/>
              <a:cs typeface="Roboto"/>
              <a:sym typeface="Roboto"/>
            </a:endParaRPr>
          </a:p>
          <a:p>
            <a:pPr indent="-50800" lvl="0" marL="228600" rtl="0" algn="l">
              <a:lnSpc>
                <a:spcPct val="90000"/>
              </a:lnSpc>
              <a:spcBef>
                <a:spcPts val="0"/>
              </a:spcBef>
              <a:spcAft>
                <a:spcPts val="0"/>
              </a:spcAft>
              <a:buClr>
                <a:schemeClr val="dk1"/>
              </a:buClr>
              <a:buSzPts val="2800"/>
              <a:buNone/>
            </a:pPr>
            <a:r>
              <a:t/>
            </a:r>
            <a:endParaRPr>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What is going to be the biggest challenge?</a:t>
            </a:r>
            <a:endParaRPr/>
          </a:p>
        </p:txBody>
      </p:sp>
      <p:sp>
        <p:nvSpPr>
          <p:cNvPr id="248" name="Google Shape;248;p4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a:p>
            <a:pPr indent="0" lvl="0" marL="0" rtl="0" algn="l">
              <a:spcBef>
                <a:spcPts val="1000"/>
              </a:spcBef>
              <a:spcAft>
                <a:spcPts val="0"/>
              </a:spcAft>
              <a:buNone/>
            </a:pPr>
            <a:r>
              <a:rPr lang="en-US"/>
              <a:t>The primary challenge lies in how regulators can effectively disseminate data across the industry, ensuring that stakeholders can utilize it for analysis, trend monitoring, and implementing mitigations. Achieving this demands clear communication channels and mechanisms that facilitate the accessible and actionable sharing of insights. It requires ensuring that stakeholders can readily understand and apply the data to enhance safety measures and mitigate risks, thereby fostering a proactive approach to aviation safety management.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latin typeface="Century Gothic"/>
                <a:ea typeface="Century Gothic"/>
                <a:cs typeface="Century Gothic"/>
                <a:sym typeface="Century Gothic"/>
              </a:rPr>
              <a:t>Contents</a:t>
            </a:r>
            <a:endParaRPr/>
          </a:p>
        </p:txBody>
      </p:sp>
      <p:sp>
        <p:nvSpPr>
          <p:cNvPr id="87" name="Google Shape;87;p1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117475" lvl="0" marL="274320" rtl="0" algn="l">
              <a:lnSpc>
                <a:spcPct val="90000"/>
              </a:lnSpc>
              <a:spcBef>
                <a:spcPts val="520"/>
              </a:spcBef>
              <a:spcAft>
                <a:spcPts val="0"/>
              </a:spcAft>
              <a:buClr>
                <a:schemeClr val="accent3"/>
              </a:buClr>
              <a:buSzPts val="2470"/>
              <a:buFont typeface="Noto Sans Symbols"/>
              <a:buNone/>
            </a:pPr>
            <a:r>
              <a:rPr lang="en-US" sz="3700">
                <a:latin typeface="Arial"/>
                <a:ea typeface="Arial"/>
                <a:cs typeface="Arial"/>
                <a:sym typeface="Arial"/>
              </a:rPr>
              <a:t>Who should be sharing information?</a:t>
            </a:r>
            <a:endParaRPr sz="3700">
              <a:latin typeface="Arial"/>
              <a:ea typeface="Arial"/>
              <a:cs typeface="Arial"/>
              <a:sym typeface="Arial"/>
            </a:endParaRPr>
          </a:p>
          <a:p>
            <a:pPr indent="-117475" lvl="0" marL="274320" rtl="0" algn="l">
              <a:lnSpc>
                <a:spcPct val="90000"/>
              </a:lnSpc>
              <a:spcBef>
                <a:spcPts val="520"/>
              </a:spcBef>
              <a:spcAft>
                <a:spcPts val="0"/>
              </a:spcAft>
              <a:buClr>
                <a:schemeClr val="accent3"/>
              </a:buClr>
              <a:buSzPts val="2470"/>
              <a:buFont typeface="Noto Sans Symbols"/>
              <a:buNone/>
            </a:pPr>
            <a:r>
              <a:t/>
            </a:r>
            <a:endParaRPr sz="3700">
              <a:latin typeface="Arial"/>
              <a:ea typeface="Arial"/>
              <a:cs typeface="Arial"/>
              <a:sym typeface="Arial"/>
            </a:endParaRPr>
          </a:p>
          <a:p>
            <a:pPr indent="-117475" lvl="0" marL="274320" rtl="0" algn="l">
              <a:lnSpc>
                <a:spcPct val="90000"/>
              </a:lnSpc>
              <a:spcBef>
                <a:spcPts val="520"/>
              </a:spcBef>
              <a:spcAft>
                <a:spcPts val="0"/>
              </a:spcAft>
              <a:buClr>
                <a:schemeClr val="accent3"/>
              </a:buClr>
              <a:buSzPts val="2470"/>
              <a:buFont typeface="Noto Sans Symbols"/>
              <a:buNone/>
            </a:pPr>
            <a:r>
              <a:rPr lang="en-US" sz="3700">
                <a:latin typeface="Arial"/>
                <a:ea typeface="Arial"/>
                <a:cs typeface="Arial"/>
                <a:sym typeface="Arial"/>
              </a:rPr>
              <a:t>What kind of Information should be shared?</a:t>
            </a:r>
            <a:endParaRPr sz="3700">
              <a:latin typeface="Arial"/>
              <a:ea typeface="Arial"/>
              <a:cs typeface="Arial"/>
              <a:sym typeface="Arial"/>
            </a:endParaRPr>
          </a:p>
          <a:p>
            <a:pPr indent="-117475" lvl="0" marL="274320" rtl="0" algn="l">
              <a:lnSpc>
                <a:spcPct val="90000"/>
              </a:lnSpc>
              <a:spcBef>
                <a:spcPts val="520"/>
              </a:spcBef>
              <a:spcAft>
                <a:spcPts val="0"/>
              </a:spcAft>
              <a:buClr>
                <a:schemeClr val="accent3"/>
              </a:buClr>
              <a:buSzPts val="2470"/>
              <a:buFont typeface="Noto Sans Symbols"/>
              <a:buNone/>
            </a:pPr>
            <a:r>
              <a:t/>
            </a:r>
            <a:endParaRPr sz="3700">
              <a:latin typeface="Arial"/>
              <a:ea typeface="Arial"/>
              <a:cs typeface="Arial"/>
              <a:sym typeface="Arial"/>
            </a:endParaRPr>
          </a:p>
          <a:p>
            <a:pPr indent="-117475" lvl="0" marL="274320" rtl="0" algn="l">
              <a:lnSpc>
                <a:spcPct val="90000"/>
              </a:lnSpc>
              <a:spcBef>
                <a:spcPts val="520"/>
              </a:spcBef>
              <a:spcAft>
                <a:spcPts val="0"/>
              </a:spcAft>
              <a:buClr>
                <a:schemeClr val="accent3"/>
              </a:buClr>
              <a:buSzPts val="2470"/>
              <a:buFont typeface="Noto Sans Symbols"/>
              <a:buNone/>
            </a:pPr>
            <a:r>
              <a:t/>
            </a:r>
            <a:endParaRPr sz="37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2"/>
          <p:cNvSpPr txBox="1"/>
          <p:nvPr>
            <p:ph type="title"/>
          </p:nvPr>
        </p:nvSpPr>
        <p:spPr>
          <a:xfrm>
            <a:off x="838200" y="365125"/>
            <a:ext cx="11353800" cy="4694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2733">
                <a:latin typeface="Century Gothic"/>
                <a:ea typeface="Century Gothic"/>
                <a:cs typeface="Century Gothic"/>
                <a:sym typeface="Century Gothic"/>
              </a:rPr>
              <a:t>In conclusion, information sharing stands as the lifeline of SSP implementation, empowering stakeholders to proactively identify, assess, and mitigate safety risks, thereby ensuring a robust framework for enhancing aviation safety and fostering a culture of continuous improvement within the aviation community</a:t>
            </a:r>
            <a:endParaRPr b="1" sz="2733">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latin typeface="Century Gothic"/>
                <a:ea typeface="Century Gothic"/>
                <a:cs typeface="Century Gothic"/>
                <a:sym typeface="Century Gothic"/>
              </a:rPr>
              <a:t>Contents</a:t>
            </a:r>
            <a:endParaRPr/>
          </a:p>
        </p:txBody>
      </p:sp>
      <p:sp>
        <p:nvSpPr>
          <p:cNvPr id="93" name="Google Shape;93;p1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117475" lvl="0" marL="274320" rtl="0" algn="l">
              <a:lnSpc>
                <a:spcPct val="90000"/>
              </a:lnSpc>
              <a:spcBef>
                <a:spcPts val="520"/>
              </a:spcBef>
              <a:spcAft>
                <a:spcPts val="0"/>
              </a:spcAft>
              <a:buClr>
                <a:schemeClr val="accent3"/>
              </a:buClr>
              <a:buSzPts val="2470"/>
              <a:buFont typeface="Noto Sans Symbols"/>
              <a:buNone/>
            </a:pPr>
            <a:r>
              <a:rPr lang="en-US" sz="3700">
                <a:latin typeface="Arial"/>
                <a:ea typeface="Arial"/>
                <a:cs typeface="Arial"/>
                <a:sym typeface="Arial"/>
              </a:rPr>
              <a:t>Who should be sharing information?</a:t>
            </a:r>
            <a:endParaRPr sz="3700">
              <a:latin typeface="Arial"/>
              <a:ea typeface="Arial"/>
              <a:cs typeface="Arial"/>
              <a:sym typeface="Arial"/>
            </a:endParaRPr>
          </a:p>
          <a:p>
            <a:pPr indent="-117475" lvl="0" marL="274320" rtl="0" algn="l">
              <a:lnSpc>
                <a:spcPct val="90000"/>
              </a:lnSpc>
              <a:spcBef>
                <a:spcPts val="520"/>
              </a:spcBef>
              <a:spcAft>
                <a:spcPts val="0"/>
              </a:spcAft>
              <a:buClr>
                <a:schemeClr val="accent3"/>
              </a:buClr>
              <a:buSzPts val="2470"/>
              <a:buFont typeface="Noto Sans Symbols"/>
              <a:buNone/>
            </a:pPr>
            <a:r>
              <a:t/>
            </a:r>
            <a:endParaRPr sz="3700">
              <a:latin typeface="Arial"/>
              <a:ea typeface="Arial"/>
              <a:cs typeface="Arial"/>
              <a:sym typeface="Arial"/>
            </a:endParaRPr>
          </a:p>
          <a:p>
            <a:pPr indent="-117475" lvl="0" marL="274320" rtl="0" algn="l">
              <a:lnSpc>
                <a:spcPct val="90000"/>
              </a:lnSpc>
              <a:spcBef>
                <a:spcPts val="520"/>
              </a:spcBef>
              <a:spcAft>
                <a:spcPts val="0"/>
              </a:spcAft>
              <a:buClr>
                <a:schemeClr val="accent3"/>
              </a:buClr>
              <a:buSzPts val="2470"/>
              <a:buFont typeface="Noto Sans Symbols"/>
              <a:buNone/>
            </a:pPr>
            <a:r>
              <a:rPr lang="en-US" sz="3700">
                <a:latin typeface="Arial"/>
                <a:ea typeface="Arial"/>
                <a:cs typeface="Arial"/>
                <a:sym typeface="Arial"/>
              </a:rPr>
              <a:t>What kind of Information should be shared?</a:t>
            </a:r>
            <a:endParaRPr sz="3700">
              <a:latin typeface="Arial"/>
              <a:ea typeface="Arial"/>
              <a:cs typeface="Arial"/>
              <a:sym typeface="Arial"/>
            </a:endParaRPr>
          </a:p>
          <a:p>
            <a:pPr indent="-117475" lvl="0" marL="274320" rtl="0" algn="l">
              <a:lnSpc>
                <a:spcPct val="90000"/>
              </a:lnSpc>
              <a:spcBef>
                <a:spcPts val="520"/>
              </a:spcBef>
              <a:spcAft>
                <a:spcPts val="0"/>
              </a:spcAft>
              <a:buClr>
                <a:schemeClr val="accent3"/>
              </a:buClr>
              <a:buSzPts val="2470"/>
              <a:buFont typeface="Noto Sans Symbols"/>
              <a:buNone/>
            </a:pPr>
            <a:r>
              <a:t/>
            </a:r>
            <a:endParaRPr sz="3700">
              <a:latin typeface="Arial"/>
              <a:ea typeface="Arial"/>
              <a:cs typeface="Arial"/>
              <a:sym typeface="Arial"/>
            </a:endParaRPr>
          </a:p>
          <a:p>
            <a:pPr indent="-117475" lvl="0" marL="274320" rtl="0" algn="l">
              <a:lnSpc>
                <a:spcPct val="90000"/>
              </a:lnSpc>
              <a:spcBef>
                <a:spcPts val="520"/>
              </a:spcBef>
              <a:spcAft>
                <a:spcPts val="0"/>
              </a:spcAft>
              <a:buClr>
                <a:schemeClr val="accent3"/>
              </a:buClr>
              <a:buSzPts val="2470"/>
              <a:buFont typeface="Noto Sans Symbols"/>
              <a:buNone/>
            </a:pPr>
            <a:r>
              <a:rPr lang="en-US" sz="3700">
                <a:latin typeface="Arial"/>
                <a:ea typeface="Arial"/>
                <a:cs typeface="Arial"/>
                <a:sym typeface="Arial"/>
              </a:rPr>
              <a:t>How should the information be shared?</a:t>
            </a:r>
            <a:endParaRPr sz="3700">
              <a:latin typeface="Arial"/>
              <a:ea typeface="Arial"/>
              <a:cs typeface="Arial"/>
              <a:sym typeface="Arial"/>
            </a:endParaRPr>
          </a:p>
          <a:p>
            <a:pPr indent="-117475" lvl="0" marL="274320" rtl="0" algn="l">
              <a:lnSpc>
                <a:spcPct val="90000"/>
              </a:lnSpc>
              <a:spcBef>
                <a:spcPts val="520"/>
              </a:spcBef>
              <a:spcAft>
                <a:spcPts val="0"/>
              </a:spcAft>
              <a:buClr>
                <a:schemeClr val="accent3"/>
              </a:buClr>
              <a:buSzPts val="2470"/>
              <a:buFont typeface="Noto Sans Symbols"/>
              <a:buNone/>
            </a:pPr>
            <a:r>
              <a:t/>
            </a:r>
            <a:endParaRPr sz="3700">
              <a:latin typeface="Arial"/>
              <a:ea typeface="Arial"/>
              <a:cs typeface="Arial"/>
              <a:sym typeface="Arial"/>
            </a:endParaRPr>
          </a:p>
          <a:p>
            <a:pPr indent="-117475" lvl="0" marL="274320" rtl="0" algn="l">
              <a:lnSpc>
                <a:spcPct val="90000"/>
              </a:lnSpc>
              <a:spcBef>
                <a:spcPts val="520"/>
              </a:spcBef>
              <a:spcAft>
                <a:spcPts val="0"/>
              </a:spcAft>
              <a:buClr>
                <a:schemeClr val="accent3"/>
              </a:buClr>
              <a:buSzPts val="2470"/>
              <a:buFont typeface="Noto Sans Symbols"/>
              <a:buNone/>
            </a:pPr>
            <a:r>
              <a:t/>
            </a:r>
            <a:endParaRPr sz="37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entury Gothic"/>
              <a:buNone/>
            </a:pPr>
            <a:r>
              <a:rPr lang="en-US">
                <a:latin typeface="Century Gothic"/>
                <a:ea typeface="Century Gothic"/>
                <a:cs typeface="Century Gothic"/>
                <a:sym typeface="Century Gothic"/>
              </a:rPr>
              <a:t>Contents</a:t>
            </a:r>
            <a:endParaRPr/>
          </a:p>
        </p:txBody>
      </p:sp>
      <p:sp>
        <p:nvSpPr>
          <p:cNvPr id="99" name="Google Shape;99;p17"/>
          <p:cNvSpPr txBox="1"/>
          <p:nvPr>
            <p:ph idx="1" type="body"/>
          </p:nvPr>
        </p:nvSpPr>
        <p:spPr>
          <a:xfrm>
            <a:off x="838200" y="1341850"/>
            <a:ext cx="10515600" cy="4835100"/>
          </a:xfrm>
          <a:prstGeom prst="rect">
            <a:avLst/>
          </a:prstGeom>
          <a:noFill/>
          <a:ln>
            <a:noFill/>
          </a:ln>
        </p:spPr>
        <p:txBody>
          <a:bodyPr anchorCtr="0" anchor="t" bIns="45700" lIns="91425" spcFirstLastPara="1" rIns="91425" wrap="square" tIns="45700">
            <a:normAutofit/>
          </a:bodyPr>
          <a:lstStyle/>
          <a:p>
            <a:pPr indent="-117475" lvl="0" marL="274320" rtl="0" algn="l">
              <a:lnSpc>
                <a:spcPct val="90000"/>
              </a:lnSpc>
              <a:spcBef>
                <a:spcPts val="520"/>
              </a:spcBef>
              <a:spcAft>
                <a:spcPts val="0"/>
              </a:spcAft>
              <a:buClr>
                <a:schemeClr val="accent3"/>
              </a:buClr>
              <a:buSzPts val="2470"/>
              <a:buFont typeface="Noto Sans Symbols"/>
              <a:buNone/>
            </a:pPr>
            <a:r>
              <a:rPr lang="en-US" sz="2700">
                <a:latin typeface="Arial"/>
                <a:ea typeface="Arial"/>
                <a:cs typeface="Arial"/>
                <a:sym typeface="Arial"/>
              </a:rPr>
              <a:t>Who should be sharing information?</a:t>
            </a:r>
            <a:endParaRPr sz="2700">
              <a:latin typeface="Arial"/>
              <a:ea typeface="Arial"/>
              <a:cs typeface="Arial"/>
              <a:sym typeface="Arial"/>
            </a:endParaRPr>
          </a:p>
          <a:p>
            <a:pPr indent="-117475" lvl="0" marL="274320" rtl="0" algn="l">
              <a:lnSpc>
                <a:spcPct val="90000"/>
              </a:lnSpc>
              <a:spcBef>
                <a:spcPts val="520"/>
              </a:spcBef>
              <a:spcAft>
                <a:spcPts val="0"/>
              </a:spcAft>
              <a:buClr>
                <a:schemeClr val="accent3"/>
              </a:buClr>
              <a:buSzPts val="2470"/>
              <a:buFont typeface="Noto Sans Symbols"/>
              <a:buNone/>
            </a:pPr>
            <a:r>
              <a:t/>
            </a:r>
            <a:endParaRPr sz="2700">
              <a:latin typeface="Arial"/>
              <a:ea typeface="Arial"/>
              <a:cs typeface="Arial"/>
              <a:sym typeface="Arial"/>
            </a:endParaRPr>
          </a:p>
          <a:p>
            <a:pPr indent="-117475" lvl="0" marL="274320" rtl="0" algn="l">
              <a:lnSpc>
                <a:spcPct val="90000"/>
              </a:lnSpc>
              <a:spcBef>
                <a:spcPts val="520"/>
              </a:spcBef>
              <a:spcAft>
                <a:spcPts val="0"/>
              </a:spcAft>
              <a:buClr>
                <a:schemeClr val="accent3"/>
              </a:buClr>
              <a:buSzPts val="2470"/>
              <a:buFont typeface="Noto Sans Symbols"/>
              <a:buNone/>
            </a:pPr>
            <a:r>
              <a:rPr lang="en-US" sz="2700">
                <a:latin typeface="Arial"/>
                <a:ea typeface="Arial"/>
                <a:cs typeface="Arial"/>
                <a:sym typeface="Arial"/>
              </a:rPr>
              <a:t>What kind of Information should be shared?</a:t>
            </a:r>
            <a:endParaRPr sz="2700">
              <a:latin typeface="Arial"/>
              <a:ea typeface="Arial"/>
              <a:cs typeface="Arial"/>
              <a:sym typeface="Arial"/>
            </a:endParaRPr>
          </a:p>
          <a:p>
            <a:pPr indent="-117475" lvl="0" marL="274320" rtl="0" algn="l">
              <a:lnSpc>
                <a:spcPct val="90000"/>
              </a:lnSpc>
              <a:spcBef>
                <a:spcPts val="520"/>
              </a:spcBef>
              <a:spcAft>
                <a:spcPts val="0"/>
              </a:spcAft>
              <a:buClr>
                <a:schemeClr val="accent3"/>
              </a:buClr>
              <a:buSzPts val="2470"/>
              <a:buFont typeface="Noto Sans Symbols"/>
              <a:buNone/>
            </a:pPr>
            <a:r>
              <a:t/>
            </a:r>
            <a:endParaRPr sz="2700">
              <a:latin typeface="Arial"/>
              <a:ea typeface="Arial"/>
              <a:cs typeface="Arial"/>
              <a:sym typeface="Arial"/>
            </a:endParaRPr>
          </a:p>
          <a:p>
            <a:pPr indent="-117475" lvl="0" marL="274320" rtl="0" algn="l">
              <a:lnSpc>
                <a:spcPct val="90000"/>
              </a:lnSpc>
              <a:spcBef>
                <a:spcPts val="520"/>
              </a:spcBef>
              <a:spcAft>
                <a:spcPts val="0"/>
              </a:spcAft>
              <a:buClr>
                <a:schemeClr val="accent3"/>
              </a:buClr>
              <a:buSzPts val="2470"/>
              <a:buFont typeface="Noto Sans Symbols"/>
              <a:buNone/>
            </a:pPr>
            <a:r>
              <a:rPr lang="en-US" sz="2700">
                <a:latin typeface="Arial"/>
                <a:ea typeface="Arial"/>
                <a:cs typeface="Arial"/>
                <a:sym typeface="Arial"/>
              </a:rPr>
              <a:t>How should the information be shared?</a:t>
            </a:r>
            <a:endParaRPr sz="2700">
              <a:latin typeface="Arial"/>
              <a:ea typeface="Arial"/>
              <a:cs typeface="Arial"/>
              <a:sym typeface="Arial"/>
            </a:endParaRPr>
          </a:p>
          <a:p>
            <a:pPr indent="-117475" lvl="0" marL="274320" rtl="0" algn="l">
              <a:lnSpc>
                <a:spcPct val="90000"/>
              </a:lnSpc>
              <a:spcBef>
                <a:spcPts val="520"/>
              </a:spcBef>
              <a:spcAft>
                <a:spcPts val="0"/>
              </a:spcAft>
              <a:buClr>
                <a:schemeClr val="accent3"/>
              </a:buClr>
              <a:buSzPts val="2470"/>
              <a:buFont typeface="Noto Sans Symbols"/>
              <a:buNone/>
            </a:pPr>
            <a:r>
              <a:t/>
            </a:r>
            <a:endParaRPr sz="2700">
              <a:latin typeface="Arial"/>
              <a:ea typeface="Arial"/>
              <a:cs typeface="Arial"/>
              <a:sym typeface="Arial"/>
            </a:endParaRPr>
          </a:p>
          <a:p>
            <a:pPr indent="-117475" lvl="0" marL="274320" rtl="0" algn="l">
              <a:lnSpc>
                <a:spcPct val="90000"/>
              </a:lnSpc>
              <a:spcBef>
                <a:spcPts val="520"/>
              </a:spcBef>
              <a:spcAft>
                <a:spcPts val="0"/>
              </a:spcAft>
              <a:buClr>
                <a:schemeClr val="accent3"/>
              </a:buClr>
              <a:buSzPts val="2470"/>
              <a:buFont typeface="Noto Sans Symbols"/>
              <a:buNone/>
            </a:pPr>
            <a:r>
              <a:rPr lang="en-US" sz="2700">
                <a:latin typeface="Arial"/>
                <a:ea typeface="Arial"/>
                <a:cs typeface="Arial"/>
                <a:sym typeface="Arial"/>
              </a:rPr>
              <a:t>How should the shared information be used?</a:t>
            </a:r>
            <a:endParaRPr sz="2700">
              <a:latin typeface="Arial"/>
              <a:ea typeface="Arial"/>
              <a:cs typeface="Arial"/>
              <a:sym typeface="Arial"/>
            </a:endParaRPr>
          </a:p>
          <a:p>
            <a:pPr indent="-117475" lvl="0" marL="274320" rtl="0" algn="l">
              <a:lnSpc>
                <a:spcPct val="90000"/>
              </a:lnSpc>
              <a:spcBef>
                <a:spcPts val="520"/>
              </a:spcBef>
              <a:spcAft>
                <a:spcPts val="0"/>
              </a:spcAft>
              <a:buClr>
                <a:schemeClr val="accent3"/>
              </a:buClr>
              <a:buSzPts val="2470"/>
              <a:buFont typeface="Noto Sans Symbols"/>
              <a:buNone/>
            </a:pPr>
            <a:r>
              <a:t/>
            </a:r>
            <a:endParaRPr sz="27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2700">
                <a:latin typeface="Arial"/>
                <a:ea typeface="Arial"/>
                <a:cs typeface="Arial"/>
                <a:sym typeface="Arial"/>
              </a:rPr>
              <a:t>  What is going to be the biggest challenge?</a:t>
            </a:r>
            <a:endParaRPr sz="27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117475" lvl="0" marL="274320" rtl="0" algn="l">
              <a:spcBef>
                <a:spcPts val="520"/>
              </a:spcBef>
              <a:spcAft>
                <a:spcPts val="0"/>
              </a:spcAft>
              <a:buClr>
                <a:schemeClr val="accent3"/>
              </a:buClr>
              <a:buSzPts val="2470"/>
              <a:buFont typeface="Noto Sans Symbols"/>
              <a:buNone/>
            </a:pPr>
            <a:r>
              <a:rPr lang="en-US" sz="4000">
                <a:latin typeface="Arial"/>
                <a:ea typeface="Arial"/>
                <a:cs typeface="Arial"/>
                <a:sym typeface="Arial"/>
              </a:rPr>
              <a:t>Who should be sharing information?</a:t>
            </a:r>
            <a:endParaRPr sz="4700">
              <a:latin typeface="Century Gothic"/>
              <a:ea typeface="Century Gothic"/>
              <a:cs typeface="Century Gothic"/>
              <a:sym typeface="Century Gothic"/>
            </a:endParaRPr>
          </a:p>
        </p:txBody>
      </p:sp>
      <p:sp>
        <p:nvSpPr>
          <p:cNvPr id="105" name="Google Shape;105;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457200" rtl="0" algn="l">
              <a:lnSpc>
                <a:spcPct val="115000"/>
              </a:lnSpc>
              <a:spcBef>
                <a:spcPts val="0"/>
              </a:spcBef>
              <a:spcAft>
                <a:spcPts val="0"/>
              </a:spcAft>
              <a:buNone/>
            </a:pPr>
            <a:r>
              <a:t/>
            </a:r>
            <a:endParaRPr sz="25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t/>
            </a:r>
            <a:endParaRPr sz="1200">
              <a:solidFill>
                <a:srgbClr val="0D0D0D"/>
              </a:solidFill>
              <a:highlight>
                <a:srgbClr val="FFFFFF"/>
              </a:highlight>
              <a:latin typeface="Roboto"/>
              <a:ea typeface="Roboto"/>
              <a:cs typeface="Roboto"/>
              <a:sym typeface="Roboto"/>
            </a:endParaRPr>
          </a:p>
          <a:p>
            <a:pPr indent="-50800" lvl="0" marL="228600" rtl="0" algn="l">
              <a:lnSpc>
                <a:spcPct val="90000"/>
              </a:lnSpc>
              <a:spcBef>
                <a:spcPts val="0"/>
              </a:spcBef>
              <a:spcAft>
                <a:spcPts val="0"/>
              </a:spcAft>
              <a:buClr>
                <a:schemeClr val="dk1"/>
              </a:buClr>
              <a:buSzPts val="2800"/>
              <a:buNone/>
            </a:pPr>
            <a:r>
              <a:t/>
            </a:r>
            <a:endParaRPr>
              <a:latin typeface="Century Gothic"/>
              <a:ea typeface="Century Gothic"/>
              <a:cs typeface="Century Gothic"/>
              <a:sym typeface="Century Gothic"/>
            </a:endParaRPr>
          </a:p>
        </p:txBody>
      </p:sp>
      <p:pic>
        <p:nvPicPr>
          <p:cNvPr id="106" name="Google Shape;106;p18"/>
          <p:cNvPicPr preferRelativeResize="0"/>
          <p:nvPr/>
        </p:nvPicPr>
        <p:blipFill>
          <a:blip r:embed="rId3">
            <a:alphaModFix/>
          </a:blip>
          <a:stretch>
            <a:fillRect/>
          </a:stretch>
        </p:blipFill>
        <p:spPr>
          <a:xfrm>
            <a:off x="0" y="2228850"/>
            <a:ext cx="11439525" cy="29805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117475" lvl="0" marL="274320" rtl="0" algn="l">
              <a:spcBef>
                <a:spcPts val="520"/>
              </a:spcBef>
              <a:spcAft>
                <a:spcPts val="0"/>
              </a:spcAft>
              <a:buClr>
                <a:schemeClr val="accent3"/>
              </a:buClr>
              <a:buSzPts val="2470"/>
              <a:buFont typeface="Noto Sans Symbols"/>
              <a:buNone/>
            </a:pPr>
            <a:r>
              <a:rPr lang="en-US" sz="4000">
                <a:latin typeface="Arial"/>
                <a:ea typeface="Arial"/>
                <a:cs typeface="Arial"/>
                <a:sym typeface="Arial"/>
              </a:rPr>
              <a:t>Who should be sharing information?</a:t>
            </a:r>
            <a:endParaRPr sz="4700">
              <a:latin typeface="Century Gothic"/>
              <a:ea typeface="Century Gothic"/>
              <a:cs typeface="Century Gothic"/>
              <a:sym typeface="Century Gothic"/>
            </a:endParaRPr>
          </a:p>
        </p:txBody>
      </p:sp>
      <p:sp>
        <p:nvSpPr>
          <p:cNvPr id="112" name="Google Shape;112;p1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92500" lnSpcReduction="10000"/>
          </a:bodyPr>
          <a:lstStyle/>
          <a:p>
            <a:pPr indent="0" lvl="0" marL="457200" rtl="0" algn="l">
              <a:lnSpc>
                <a:spcPct val="115000"/>
              </a:lnSpc>
              <a:spcBef>
                <a:spcPts val="0"/>
              </a:spcBef>
              <a:spcAft>
                <a:spcPts val="0"/>
              </a:spcAft>
              <a:buNone/>
            </a:pPr>
            <a:r>
              <a:rPr b="1" lang="en-US" sz="2500">
                <a:solidFill>
                  <a:srgbClr val="1C4587"/>
                </a:solidFill>
                <a:highlight>
                  <a:srgbClr val="FFFFFF"/>
                </a:highlight>
                <a:latin typeface="Roboto"/>
                <a:ea typeface="Roboto"/>
                <a:cs typeface="Roboto"/>
                <a:sym typeface="Roboto"/>
              </a:rPr>
              <a:t>Regulatory Authorities:</a:t>
            </a:r>
            <a:r>
              <a:rPr lang="en-US" sz="2500">
                <a:solidFill>
                  <a:srgbClr val="0D0D0D"/>
                </a:solidFill>
                <a:highlight>
                  <a:srgbClr val="FFFFFF"/>
                </a:highlight>
                <a:latin typeface="Roboto"/>
                <a:ea typeface="Roboto"/>
                <a:cs typeface="Roboto"/>
                <a:sym typeface="Roboto"/>
              </a:rPr>
              <a:t> The civil aviation authority or regulatory body responsible for overseeing aviation safety within the state or region plays a central role in information sharing. This includes sharing safety data, regulatory updates, and guidelines with other stakeholders. The regulators safety goals and KPIs must align with those of industry.</a:t>
            </a:r>
            <a:endParaRPr sz="25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t/>
            </a:r>
            <a:endParaRPr sz="25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rPr b="1" lang="en-US" sz="2500">
                <a:solidFill>
                  <a:srgbClr val="1C4587"/>
                </a:solidFill>
                <a:highlight>
                  <a:srgbClr val="FFFFFF"/>
                </a:highlight>
                <a:latin typeface="Roboto"/>
                <a:ea typeface="Roboto"/>
                <a:cs typeface="Roboto"/>
                <a:sym typeface="Roboto"/>
              </a:rPr>
              <a:t>Operators:</a:t>
            </a:r>
            <a:r>
              <a:rPr lang="en-US" sz="2500">
                <a:solidFill>
                  <a:srgbClr val="0D0D0D"/>
                </a:solidFill>
                <a:highlight>
                  <a:srgbClr val="FFFFFF"/>
                </a:highlight>
                <a:latin typeface="Roboto"/>
                <a:ea typeface="Roboto"/>
                <a:cs typeface="Roboto"/>
                <a:sym typeface="Roboto"/>
              </a:rPr>
              <a:t> Airline operators are essential contributors to safety information sharing. They provide data on incidents, accidents, safety audits, and operational issues that can inform risk assessments and safety management processes.</a:t>
            </a:r>
            <a:endParaRPr sz="25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t/>
            </a:r>
            <a:endParaRPr sz="1200">
              <a:solidFill>
                <a:srgbClr val="0D0D0D"/>
              </a:solidFill>
              <a:highlight>
                <a:srgbClr val="FFFFFF"/>
              </a:highlight>
              <a:latin typeface="Roboto"/>
              <a:ea typeface="Roboto"/>
              <a:cs typeface="Roboto"/>
              <a:sym typeface="Roboto"/>
            </a:endParaRPr>
          </a:p>
          <a:p>
            <a:pPr indent="-50800" lvl="0" marL="228600" rtl="0" algn="l">
              <a:lnSpc>
                <a:spcPct val="90000"/>
              </a:lnSpc>
              <a:spcBef>
                <a:spcPts val="0"/>
              </a:spcBef>
              <a:spcAft>
                <a:spcPts val="0"/>
              </a:spcAft>
              <a:buClr>
                <a:schemeClr val="dk1"/>
              </a:buClr>
              <a:buSzPct val="100000"/>
              <a:buNone/>
            </a:pPr>
            <a:r>
              <a:t/>
            </a:r>
            <a:endParaRPr>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117475" lvl="0" marL="274320" rtl="0" algn="l">
              <a:spcBef>
                <a:spcPts val="520"/>
              </a:spcBef>
              <a:spcAft>
                <a:spcPts val="0"/>
              </a:spcAft>
              <a:buClr>
                <a:schemeClr val="accent3"/>
              </a:buClr>
              <a:buSzPts val="2470"/>
              <a:buFont typeface="Noto Sans Symbols"/>
              <a:buNone/>
            </a:pPr>
            <a:r>
              <a:rPr lang="en-US" sz="4000">
                <a:latin typeface="Arial"/>
                <a:ea typeface="Arial"/>
                <a:cs typeface="Arial"/>
                <a:sym typeface="Arial"/>
              </a:rPr>
              <a:t>Who should be sharing information?</a:t>
            </a:r>
            <a:endParaRPr sz="4700">
              <a:latin typeface="Century Gothic"/>
              <a:ea typeface="Century Gothic"/>
              <a:cs typeface="Century Gothic"/>
              <a:sym typeface="Century Gothic"/>
            </a:endParaRPr>
          </a:p>
        </p:txBody>
      </p:sp>
      <p:sp>
        <p:nvSpPr>
          <p:cNvPr id="118" name="Google Shape;118;p2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15000"/>
              </a:lnSpc>
              <a:spcBef>
                <a:spcPts val="0"/>
              </a:spcBef>
              <a:spcAft>
                <a:spcPts val="0"/>
              </a:spcAft>
              <a:buNone/>
            </a:pPr>
            <a:r>
              <a:rPr b="1" lang="en-US" sz="2500">
                <a:solidFill>
                  <a:srgbClr val="1C4587"/>
                </a:solidFill>
                <a:highlight>
                  <a:srgbClr val="FFFFFF"/>
                </a:highlight>
                <a:latin typeface="Roboto"/>
                <a:ea typeface="Roboto"/>
                <a:cs typeface="Roboto"/>
                <a:sym typeface="Roboto"/>
              </a:rPr>
              <a:t>Airports:</a:t>
            </a:r>
            <a:r>
              <a:rPr lang="en-US" sz="2500">
                <a:solidFill>
                  <a:srgbClr val="0D0D0D"/>
                </a:solidFill>
                <a:highlight>
                  <a:srgbClr val="FFFFFF"/>
                </a:highlight>
                <a:latin typeface="Roboto"/>
                <a:ea typeface="Roboto"/>
                <a:cs typeface="Roboto"/>
                <a:sym typeface="Roboto"/>
              </a:rPr>
              <a:t> Airport authorities and operators are key players in sharing information related to airport operations, infrastructure, and safety procedures. They contribute data on runway incursions, ground handling incidents, and airport infrastructure maintenance.#</a:t>
            </a:r>
            <a:endParaRPr sz="2500">
              <a:solidFill>
                <a:srgbClr val="0D0D0D"/>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t/>
            </a:r>
            <a:endParaRPr sz="2500">
              <a:solidFill>
                <a:srgbClr val="1C4587"/>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b="1" lang="en-US" sz="2500">
                <a:solidFill>
                  <a:srgbClr val="1C4587"/>
                </a:solidFill>
                <a:highlight>
                  <a:srgbClr val="FFFFFF"/>
                </a:highlight>
                <a:latin typeface="Roboto"/>
                <a:ea typeface="Roboto"/>
                <a:cs typeface="Roboto"/>
                <a:sym typeface="Roboto"/>
              </a:rPr>
              <a:t>Air Traffic Management (ATM) Providers:</a:t>
            </a:r>
            <a:r>
              <a:rPr lang="en-US" sz="2500">
                <a:solidFill>
                  <a:srgbClr val="0D0D0D"/>
                </a:solidFill>
                <a:highlight>
                  <a:srgbClr val="FFFFFF"/>
                </a:highlight>
                <a:latin typeface="Roboto"/>
                <a:ea typeface="Roboto"/>
                <a:cs typeface="Roboto"/>
                <a:sym typeface="Roboto"/>
              </a:rPr>
              <a:t> Organizations responsible for air traffic control and management share critical information on airspace utilization, air traffic flow management, and communication/navigation/surveillance systems. This information is vital for assessing airspace safety and managing air traffic efficiently.</a:t>
            </a:r>
            <a:endParaRPr sz="25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t/>
            </a:r>
            <a:endParaRPr sz="1200">
              <a:solidFill>
                <a:srgbClr val="0D0D0D"/>
              </a:solidFill>
              <a:highlight>
                <a:srgbClr val="FFFFFF"/>
              </a:highlight>
              <a:latin typeface="Roboto"/>
              <a:ea typeface="Roboto"/>
              <a:cs typeface="Roboto"/>
              <a:sym typeface="Roboto"/>
            </a:endParaRPr>
          </a:p>
          <a:p>
            <a:pPr indent="-50800" lvl="0" marL="228600" rtl="0" algn="l">
              <a:lnSpc>
                <a:spcPct val="90000"/>
              </a:lnSpc>
              <a:spcBef>
                <a:spcPts val="0"/>
              </a:spcBef>
              <a:spcAft>
                <a:spcPts val="0"/>
              </a:spcAft>
              <a:buClr>
                <a:schemeClr val="dk1"/>
              </a:buClr>
              <a:buSzPts val="2800"/>
              <a:buNone/>
            </a:pPr>
            <a:r>
              <a:t/>
            </a:r>
            <a:endParaRPr>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117475" lvl="0" marL="274320" rtl="0" algn="l">
              <a:spcBef>
                <a:spcPts val="520"/>
              </a:spcBef>
              <a:spcAft>
                <a:spcPts val="0"/>
              </a:spcAft>
              <a:buClr>
                <a:schemeClr val="accent3"/>
              </a:buClr>
              <a:buSzPts val="2470"/>
              <a:buFont typeface="Noto Sans Symbols"/>
              <a:buNone/>
            </a:pPr>
            <a:r>
              <a:rPr lang="en-US" sz="4000">
                <a:latin typeface="Arial"/>
                <a:ea typeface="Arial"/>
                <a:cs typeface="Arial"/>
                <a:sym typeface="Arial"/>
              </a:rPr>
              <a:t>Who should be sharing information?</a:t>
            </a:r>
            <a:endParaRPr sz="4700">
              <a:latin typeface="Century Gothic"/>
              <a:ea typeface="Century Gothic"/>
              <a:cs typeface="Century Gothic"/>
              <a:sym typeface="Century Gothic"/>
            </a:endParaRPr>
          </a:p>
        </p:txBody>
      </p:sp>
      <p:sp>
        <p:nvSpPr>
          <p:cNvPr id="124" name="Google Shape;124;p2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20000"/>
          </a:bodyPr>
          <a:lstStyle/>
          <a:p>
            <a:pPr indent="0" lvl="0" marL="457200" rtl="0" algn="l">
              <a:lnSpc>
                <a:spcPct val="115000"/>
              </a:lnSpc>
              <a:spcBef>
                <a:spcPts val="0"/>
              </a:spcBef>
              <a:spcAft>
                <a:spcPts val="0"/>
              </a:spcAft>
              <a:buNone/>
            </a:pPr>
            <a:r>
              <a:t/>
            </a:r>
            <a:endParaRPr sz="25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rPr b="1" lang="en-US" sz="2500">
                <a:solidFill>
                  <a:srgbClr val="1C4587"/>
                </a:solidFill>
                <a:highlight>
                  <a:srgbClr val="FFFFFF"/>
                </a:highlight>
                <a:latin typeface="Roboto"/>
                <a:ea typeface="Roboto"/>
                <a:cs typeface="Roboto"/>
                <a:sym typeface="Roboto"/>
              </a:rPr>
              <a:t>Maintenance Organizations:</a:t>
            </a:r>
            <a:r>
              <a:rPr lang="en-US" sz="2500">
                <a:solidFill>
                  <a:srgbClr val="0D0D0D"/>
                </a:solidFill>
                <a:highlight>
                  <a:srgbClr val="FFFFFF"/>
                </a:highlight>
                <a:latin typeface="Roboto"/>
                <a:ea typeface="Roboto"/>
                <a:cs typeface="Roboto"/>
                <a:sym typeface="Roboto"/>
              </a:rPr>
              <a:t> Maintenance providers share data on aircraft maintenance, repair, and overhaul activities. This includes maintenance reports, service bulletins, and updates on equipment reliability and performance.</a:t>
            </a:r>
            <a:endParaRPr sz="25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t/>
            </a:r>
            <a:endParaRPr sz="25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rPr b="1" lang="en-US" sz="2500">
                <a:solidFill>
                  <a:srgbClr val="1C4587"/>
                </a:solidFill>
                <a:highlight>
                  <a:srgbClr val="FFFFFF"/>
                </a:highlight>
                <a:latin typeface="Roboto"/>
                <a:ea typeface="Roboto"/>
                <a:cs typeface="Roboto"/>
                <a:sym typeface="Roboto"/>
              </a:rPr>
              <a:t>Industry Associations:</a:t>
            </a:r>
            <a:r>
              <a:rPr lang="en-US" sz="2500">
                <a:solidFill>
                  <a:srgbClr val="0D0D0D"/>
                </a:solidFill>
                <a:highlight>
                  <a:srgbClr val="FFFFFF"/>
                </a:highlight>
                <a:latin typeface="Roboto"/>
                <a:ea typeface="Roboto"/>
                <a:cs typeface="Roboto"/>
                <a:sym typeface="Roboto"/>
              </a:rPr>
              <a:t> Aviation industry associations play a role in facilitating information exchange among their members. They provide forums for sharing best practices, lessons learned, and industry-wide safety initiatives.</a:t>
            </a:r>
            <a:endParaRPr sz="2500">
              <a:solidFill>
                <a:srgbClr val="0D0D0D"/>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t/>
            </a:r>
            <a:endParaRPr sz="1200">
              <a:solidFill>
                <a:srgbClr val="0D0D0D"/>
              </a:solidFill>
              <a:highlight>
                <a:srgbClr val="FFFFFF"/>
              </a:highlight>
              <a:latin typeface="Roboto"/>
              <a:ea typeface="Roboto"/>
              <a:cs typeface="Roboto"/>
              <a:sym typeface="Roboto"/>
            </a:endParaRPr>
          </a:p>
          <a:p>
            <a:pPr indent="-50800" lvl="0" marL="228600" rtl="0" algn="l">
              <a:lnSpc>
                <a:spcPct val="90000"/>
              </a:lnSpc>
              <a:spcBef>
                <a:spcPts val="0"/>
              </a:spcBef>
              <a:spcAft>
                <a:spcPts val="0"/>
              </a:spcAft>
              <a:buClr>
                <a:schemeClr val="dk1"/>
              </a:buClr>
              <a:buSzPts val="2800"/>
              <a:buNone/>
            </a:pPr>
            <a:r>
              <a:t/>
            </a:r>
            <a:endParaRPr>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