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92" r:id="rId2"/>
    <p:sldId id="406" r:id="rId3"/>
    <p:sldId id="419" r:id="rId4"/>
    <p:sldId id="417" r:id="rId5"/>
    <p:sldId id="420" r:id="rId6"/>
    <p:sldId id="415" r:id="rId7"/>
    <p:sldId id="421" r:id="rId8"/>
    <p:sldId id="423" r:id="rId9"/>
    <p:sldId id="426" r:id="rId10"/>
    <p:sldId id="422" r:id="rId11"/>
    <p:sldId id="424" r:id="rId12"/>
    <p:sldId id="38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64103" autoAdjust="0"/>
  </p:normalViewPr>
  <p:slideViewPr>
    <p:cSldViewPr snapToGrid="0">
      <p:cViewPr varScale="1">
        <p:scale>
          <a:sx n="40" d="100"/>
          <a:sy n="40" d="100"/>
        </p:scale>
        <p:origin x="1268" y="44"/>
      </p:cViewPr>
      <p:guideLst>
        <p:guide orient="horz" pos="2160"/>
        <p:guide pos="3840"/>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B577-0553-4CE2-BDC7-DD99C1C99988}" type="datetimeFigureOut">
              <a:rPr lang="x-none" smtClean="0"/>
              <a:pPr/>
              <a:t>5/15/2024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B18C5-4B86-4813-8145-61F02E7B5E28}" type="slidenum">
              <a:rPr lang="x-none" smtClean="0"/>
              <a:pPr/>
              <a:t>‹#›</a:t>
            </a:fld>
            <a:endParaRPr lang="x-none"/>
          </a:p>
        </p:txBody>
      </p:sp>
    </p:spTree>
    <p:extLst>
      <p:ext uri="{BB962C8B-B14F-4D97-AF65-F5344CB8AC3E}">
        <p14:creationId xmlns:p14="http://schemas.microsoft.com/office/powerpoint/2010/main" val="407517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Air is a Tanzanian airline that was established in 1987 and now has 14 Cessna caravans and 4 PC12 aircraft </a:t>
            </a:r>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1</a:t>
            </a:fld>
            <a:endParaRPr lang="x-none"/>
          </a:p>
        </p:txBody>
      </p:sp>
    </p:spTree>
    <p:extLst>
      <p:ext uri="{BB962C8B-B14F-4D97-AF65-F5344CB8AC3E}">
        <p14:creationId xmlns:p14="http://schemas.microsoft.com/office/powerpoint/2010/main" val="142263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rPr>
              <a:t>Why is safety culture important?</a:t>
            </a:r>
          </a:p>
          <a:p>
            <a:endParaRPr lang="en-GB" sz="1200" dirty="0">
              <a:effectLst/>
              <a:latin typeface="Arial" panose="020B0604020202020204" pitchFamily="34" charset="0"/>
            </a:endParaRPr>
          </a:p>
          <a:p>
            <a:r>
              <a:rPr lang="en-GB" sz="1200" dirty="0">
                <a:effectLst/>
                <a:latin typeface="Arial" panose="020B0604020202020204" pitchFamily="34" charset="0"/>
              </a:rPr>
              <a:t>There are approximately 300,000 at risk behaviours before a fatality. This is why a culture of actively reporting hazards in a non-punitive environment is important – by working together we can prevent hazards from becoming incidents or accidents. </a:t>
            </a:r>
          </a:p>
          <a:p>
            <a:endParaRPr lang="en-GB" sz="1200" dirty="0">
              <a:effectLst/>
              <a:latin typeface="Arial" panose="020B0604020202020204" pitchFamily="34" charset="0"/>
            </a:endParaRPr>
          </a:p>
          <a:p>
            <a:r>
              <a:rPr lang="en-GB" sz="1200" dirty="0">
                <a:effectLst/>
                <a:latin typeface="Arial" panose="020B0604020202020204" pitchFamily="34" charset="0"/>
              </a:rPr>
              <a:t>We have all stepped over a cable or walked over a wet floor when inside a building. But how many times will it take until we trip or fall? Is there a culture of acceptance in our routine? </a:t>
            </a:r>
          </a:p>
          <a:p>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2</a:t>
            </a:fld>
            <a:endParaRPr lang="x-none"/>
          </a:p>
        </p:txBody>
      </p:sp>
    </p:spTree>
    <p:extLst>
      <p:ext uri="{BB962C8B-B14F-4D97-AF65-F5344CB8AC3E}">
        <p14:creationId xmlns:p14="http://schemas.microsoft.com/office/powerpoint/2010/main" val="13197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 Hoover- </a:t>
            </a:r>
            <a:r>
              <a:rPr lang="en-US" dirty="0"/>
              <a:t>American </a:t>
            </a:r>
            <a:r>
              <a:rPr lang="en-US"/>
              <a:t>test pilot</a:t>
            </a:r>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3</a:t>
            </a:fld>
            <a:endParaRPr lang="x-none"/>
          </a:p>
        </p:txBody>
      </p:sp>
    </p:spTree>
    <p:extLst>
      <p:ext uri="{BB962C8B-B14F-4D97-AF65-F5344CB8AC3E}">
        <p14:creationId xmlns:p14="http://schemas.microsoft.com/office/powerpoint/2010/main" val="149027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Arial" panose="020B0604020202020204" pitchFamily="34" charset="0"/>
              </a:rPr>
              <a:t>All our new 7 C208EX aircraft have Garmin electronic stability and protection (ESP). This is similar to advanced safety systems found on new Airbus and Boeing jet aircraft. </a:t>
            </a:r>
          </a:p>
          <a:p>
            <a:endParaRPr lang="en-US" sz="1000" dirty="0">
              <a:effectLst/>
              <a:latin typeface="Arial" panose="020B0604020202020204" pitchFamily="34" charset="0"/>
            </a:endParaRPr>
          </a:p>
          <a:p>
            <a:r>
              <a:rPr lang="en-US" sz="1200" b="0" i="0" dirty="0">
                <a:solidFill>
                  <a:srgbClr val="000000"/>
                </a:solidFill>
                <a:effectLst/>
                <a:latin typeface="Roboto" panose="02000000000000000000" pitchFamily="2" charset="0"/>
              </a:rPr>
              <a:t>ESP is a safeguard created to maintain safe, stable flight. It monitors the aircraft’s flight condition, functioning independently of the autopilot, and it applies a control force toward stable flight whenever pitch or roll deviations exceed recommended limits. ESP can also recognize when under-speed or overspeed conditions are about to occur — such as a stall or too-steep of a descent — and it makes appropriate adjustments to the controls. Plus, if the system detects that ESP has been activated for a specified period of time, the autopilot will engage with the flight director in level mode to bring the aircraft back to level flight. </a:t>
            </a:r>
            <a:endParaRPr lang="en-US" sz="10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8</a:t>
            </a:fld>
            <a:endParaRPr lang="x-none"/>
          </a:p>
        </p:txBody>
      </p:sp>
    </p:spTree>
    <p:extLst>
      <p:ext uri="{BB962C8B-B14F-4D97-AF65-F5344CB8AC3E}">
        <p14:creationId xmlns:p14="http://schemas.microsoft.com/office/powerpoint/2010/main" val="321130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Air are committed to continuously improving safety standards for everyone by investing in technology that is that only fit for purpose, but also adds value to our operation, and reassures stakeholders that safety is our number 1 priority.</a:t>
            </a:r>
          </a:p>
          <a:p>
            <a:r>
              <a:rPr lang="en-US" dirty="0"/>
              <a:t>   </a:t>
            </a:r>
          </a:p>
          <a:p>
            <a:r>
              <a:rPr lang="en-US" sz="1800" b="0" i="0" dirty="0">
                <a:solidFill>
                  <a:srgbClr val="2F3639"/>
                </a:solidFill>
                <a:effectLst/>
                <a:latin typeface="Aleo-Bold"/>
              </a:rPr>
              <a:t>IQSMS is an airline industry-proven system that </a:t>
            </a:r>
            <a:r>
              <a:rPr lang="en-US" b="0" i="0" dirty="0">
                <a:solidFill>
                  <a:srgbClr val="FFFFFF"/>
                </a:solidFill>
                <a:effectLst/>
                <a:highlight>
                  <a:srgbClr val="012D3E"/>
                </a:highlight>
                <a:latin typeface="Manrope"/>
              </a:rPr>
              <a:t>improves efficiency and effectiveness by providing an easy-to-use safety reporting system and an automated internal audit process that ensure the highest level of safety and compliance is maintained.</a:t>
            </a:r>
            <a:br>
              <a:rPr lang="en-US" dirty="0"/>
            </a:br>
            <a:endParaRPr lang="en-GB" dirty="0"/>
          </a:p>
          <a:p>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9</a:t>
            </a:fld>
            <a:endParaRPr lang="x-none"/>
          </a:p>
        </p:txBody>
      </p:sp>
    </p:spTree>
    <p:extLst>
      <p:ext uri="{BB962C8B-B14F-4D97-AF65-F5344CB8AC3E}">
        <p14:creationId xmlns:p14="http://schemas.microsoft.com/office/powerpoint/2010/main" val="278978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Air have a dedicated team of licenced engineers to ensure all our aircraft maintenance requirements can be resolved at the earliest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Coastal Air also use a specialist engine consultant to monitor the </a:t>
            </a:r>
            <a:r>
              <a:rPr lang="en-US" b="0" i="0" u="none" strike="noStrike" dirty="0">
                <a:solidFill>
                  <a:srgbClr val="444444"/>
                </a:solidFill>
                <a:effectLst/>
                <a:highlight>
                  <a:srgbClr val="FFFFFF"/>
                </a:highlight>
                <a:latin typeface="Raleway" panose="020F0502020204030204" pitchFamily="2" charset="0"/>
              </a:rPr>
              <a:t>health status and performance of all our aircraft engines at all times. In the event there is any anomaly, the Coastal Air maintenance department and accountable manager will immediately be sent a message to ensure immediate action can be taken. </a:t>
            </a:r>
            <a:endParaRPr lang="en-US" b="0" i="0" u="none" strike="noStrike" dirty="0">
              <a:solidFill>
                <a:srgbClr val="222222"/>
              </a:solidFill>
              <a:effectLst/>
              <a:highlight>
                <a:srgbClr val="FFFFFF"/>
              </a:highlight>
              <a:latin typeface="Raleway" panose="020F0502020204030204" pitchFamily="2" charset="0"/>
            </a:endParaRPr>
          </a:p>
          <a:p>
            <a:r>
              <a:rPr lang="en-US" dirty="0"/>
              <a:t> </a:t>
            </a:r>
            <a:endParaRPr lang="en-GB" dirty="0"/>
          </a:p>
          <a:p>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10</a:t>
            </a:fld>
            <a:endParaRPr lang="x-none"/>
          </a:p>
        </p:txBody>
      </p:sp>
    </p:spTree>
    <p:extLst>
      <p:ext uri="{BB962C8B-B14F-4D97-AF65-F5344CB8AC3E}">
        <p14:creationId xmlns:p14="http://schemas.microsoft.com/office/powerpoint/2010/main" val="144790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Coastal Air collaborated with </a:t>
            </a:r>
            <a:r>
              <a:rPr lang="en-US" dirty="0" err="1"/>
              <a:t>Geita</a:t>
            </a:r>
            <a:r>
              <a:rPr lang="en-US" dirty="0"/>
              <a:t> Gold Mine to contact a full scale an emergency response drill exercise to test response times and highlight areas of improvement – At Coastal Air, we believe practice makes perfect.</a:t>
            </a:r>
            <a:endParaRPr lang="en-GB" dirty="0"/>
          </a:p>
          <a:p>
            <a:endParaRPr lang="en-GB" dirty="0"/>
          </a:p>
        </p:txBody>
      </p:sp>
      <p:sp>
        <p:nvSpPr>
          <p:cNvPr id="4" name="Slide Number Placeholder 3"/>
          <p:cNvSpPr>
            <a:spLocks noGrp="1"/>
          </p:cNvSpPr>
          <p:nvPr>
            <p:ph type="sldNum" sz="quarter" idx="5"/>
          </p:nvPr>
        </p:nvSpPr>
        <p:spPr/>
        <p:txBody>
          <a:bodyPr/>
          <a:lstStyle/>
          <a:p>
            <a:fld id="{56AB18C5-4B86-4813-8145-61F02E7B5E28}" type="slidenum">
              <a:rPr lang="x-none" smtClean="0"/>
              <a:pPr/>
              <a:t>11</a:t>
            </a:fld>
            <a:endParaRPr lang="x-none"/>
          </a:p>
        </p:txBody>
      </p:sp>
    </p:spTree>
    <p:extLst>
      <p:ext uri="{BB962C8B-B14F-4D97-AF65-F5344CB8AC3E}">
        <p14:creationId xmlns:p14="http://schemas.microsoft.com/office/powerpoint/2010/main" val="1939600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2999" y="1442434"/>
            <a:ext cx="10525283" cy="2387600"/>
          </a:xfrm>
          <a:prstGeom prst="rect">
            <a:avLst/>
          </a:prstGeom>
        </p:spPr>
        <p:txBody>
          <a:bodyPr anchor="b"/>
          <a:lstStyle>
            <a:lvl1pPr algn="ctr">
              <a:defRPr sz="66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143000" y="4084195"/>
            <a:ext cx="10525289" cy="2515388"/>
          </a:xfrm>
          <a:prstGeom prst="rect">
            <a:avLst/>
          </a:prstGeom>
        </p:spPr>
        <p:txBody>
          <a:bodyPr>
            <a:normAutofit/>
          </a:bodyPr>
          <a:lstStyle>
            <a:lvl1pPr marL="0" indent="0" algn="ctr">
              <a:buFont typeface="Arial" panose="020B0604020202020204" pitchFamily="34" charset="0"/>
              <a:buNone/>
              <a:defRPr sz="3200" b="1">
                <a:solidFill>
                  <a:schemeClr val="accent4">
                    <a:lumMod val="75000"/>
                  </a:schemeClr>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03F5FEEA-1D2B-4DEB-8C78-9A236AEC01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936" y="904196"/>
            <a:ext cx="5257811" cy="5257811"/>
          </a:xfrm>
          <a:prstGeom prst="rect">
            <a:avLst/>
          </a:prstGeom>
        </p:spPr>
      </p:pic>
    </p:spTree>
    <p:extLst>
      <p:ext uri="{BB962C8B-B14F-4D97-AF65-F5344CB8AC3E}">
        <p14:creationId xmlns:p14="http://schemas.microsoft.com/office/powerpoint/2010/main" val="10438840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199" y="1825625"/>
            <a:ext cx="10853113"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a:xfrm>
            <a:off x="8948132" y="6356349"/>
            <a:ext cx="2743200" cy="365125"/>
          </a:xfrm>
          <a:prstGeom prst="rect">
            <a:avLst/>
          </a:prstGeom>
        </p:spPr>
        <p:txBody>
          <a:bodyPr/>
          <a:lstStyle/>
          <a:p>
            <a:fld id="{8B3C3A3C-FCE9-4290-9468-2560EAB07A8D}" type="slidenum">
              <a:rPr lang="x-none" smtClean="0"/>
              <a:pPr/>
              <a:t>‹#›</a:t>
            </a:fld>
            <a:endParaRPr lang="x-none"/>
          </a:p>
        </p:txBody>
      </p:sp>
      <p:sp>
        <p:nvSpPr>
          <p:cNvPr id="2" name="Title 1">
            <a:extLst>
              <a:ext uri="{FF2B5EF4-FFF2-40B4-BE49-F238E27FC236}">
                <a16:creationId xmlns:a16="http://schemas.microsoft.com/office/drawing/2014/main" id="{06B29476-89E9-4384-BFF8-E555F8C4AB6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8693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a:xfrm>
            <a:off x="8948132" y="6356349"/>
            <a:ext cx="2743200" cy="365125"/>
          </a:xfrm>
          <a:prstGeom prst="rect">
            <a:avLst/>
          </a:prstGeom>
        </p:spPr>
        <p:txBody>
          <a:bodyPr/>
          <a:lstStyle/>
          <a:p>
            <a:fld id="{8B3C3A3C-FCE9-4290-9468-2560EAB07A8D}" type="slidenum">
              <a:rPr lang="x-none" smtClean="0"/>
              <a:pPr/>
              <a:t>‹#›</a:t>
            </a:fld>
            <a:endParaRPr lang="x-none"/>
          </a:p>
        </p:txBody>
      </p:sp>
    </p:spTree>
    <p:extLst>
      <p:ext uri="{BB962C8B-B14F-4D97-AF65-F5344CB8AC3E}">
        <p14:creationId xmlns:p14="http://schemas.microsoft.com/office/powerpoint/2010/main" val="404062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97577-66A5-4C4D-8AAC-18DBB5F33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094" y="985922"/>
            <a:ext cx="5257811" cy="5257811"/>
          </a:xfrm>
          <a:prstGeom prst="rect">
            <a:avLst/>
          </a:prstGeom>
        </p:spPr>
      </p:pic>
      <p:sp>
        <p:nvSpPr>
          <p:cNvPr id="6" name="Title 5">
            <a:extLst>
              <a:ext uri="{FF2B5EF4-FFF2-40B4-BE49-F238E27FC236}">
                <a16:creationId xmlns:a16="http://schemas.microsoft.com/office/drawing/2014/main" id="{4B872118-FDA3-42F9-A726-7F961ED63EA8}"/>
              </a:ext>
            </a:extLst>
          </p:cNvPr>
          <p:cNvSpPr>
            <a:spLocks noGrp="1"/>
          </p:cNvSpPr>
          <p:nvPr>
            <p:ph type="title"/>
          </p:nvPr>
        </p:nvSpPr>
        <p:spPr>
          <a:xfrm>
            <a:off x="1497050" y="2341237"/>
            <a:ext cx="9197897" cy="2547179"/>
          </a:xfrm>
          <a:prstGeom prst="rect">
            <a:avLst/>
          </a:prstGeom>
        </p:spPr>
        <p:txBody>
          <a:bodyPr/>
          <a:lstStyle>
            <a:lvl1pPr algn="ctr">
              <a:defRPr sz="5400">
                <a:effectLst>
                  <a:outerShdw blurRad="38100" dist="38100" dir="2700000" algn="tl">
                    <a:srgbClr val="000000">
                      <a:alpha val="43137"/>
                    </a:srgbClr>
                  </a:outerShdw>
                </a:effectLst>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70F100A7-4161-4E94-9BE9-5BEB4618F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995" y="246709"/>
            <a:ext cx="1542984" cy="501387"/>
          </a:xfrm>
          <a:prstGeom prst="rect">
            <a:avLst/>
          </a:prstGeom>
        </p:spPr>
      </p:pic>
    </p:spTree>
    <p:extLst>
      <p:ext uri="{BB962C8B-B14F-4D97-AF65-F5344CB8AC3E}">
        <p14:creationId xmlns:p14="http://schemas.microsoft.com/office/powerpoint/2010/main" val="197075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186116"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5" name="Footer Placeholder 4"/>
          <p:cNvSpPr>
            <a:spLocks noGrp="1"/>
          </p:cNvSpPr>
          <p:nvPr>
            <p:ph type="ftr" sz="quarter" idx="11"/>
          </p:nvPr>
        </p:nvSpPr>
        <p:spPr/>
        <p:txBody>
          <a:bodyPr/>
          <a:lstStyle/>
          <a:p>
            <a:endParaRPr lang="x-none"/>
          </a:p>
        </p:txBody>
      </p:sp>
      <p:sp>
        <p:nvSpPr>
          <p:cNvPr id="8" name="Title 7">
            <a:extLst>
              <a:ext uri="{FF2B5EF4-FFF2-40B4-BE49-F238E27FC236}">
                <a16:creationId xmlns:a16="http://schemas.microsoft.com/office/drawing/2014/main" id="{89A4BE1D-537D-4758-B43F-08F3907C58C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9222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FE8C13F0-AD16-49F1-9661-3B5CA96F8B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12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a:xfrm>
            <a:off x="8948132" y="6356349"/>
            <a:ext cx="2743200" cy="365125"/>
          </a:xfrm>
          <a:prstGeom prst="rect">
            <a:avLst/>
          </a:prstGeom>
        </p:spPr>
        <p:txBody>
          <a:bodyPr/>
          <a:lstStyle/>
          <a:p>
            <a:fld id="{8B3C3A3C-FCE9-4290-9468-2560EAB07A8D}" type="slidenum">
              <a:rPr lang="x-none" smtClean="0"/>
              <a:pPr/>
              <a:t>‹#›</a:t>
            </a:fld>
            <a:endParaRPr lang="x-none"/>
          </a:p>
        </p:txBody>
      </p:sp>
      <p:sp>
        <p:nvSpPr>
          <p:cNvPr id="2" name="Title 1">
            <a:extLst>
              <a:ext uri="{FF2B5EF4-FFF2-40B4-BE49-F238E27FC236}">
                <a16:creationId xmlns:a16="http://schemas.microsoft.com/office/drawing/2014/main" id="{BFCE859B-30E6-4E98-AF93-7E49F0E13A5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4385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a:xfrm>
            <a:off x="8948132" y="6356349"/>
            <a:ext cx="2743200" cy="365125"/>
          </a:xfrm>
          <a:prstGeom prst="rect">
            <a:avLst/>
          </a:prstGeom>
        </p:spPr>
        <p:txBody>
          <a:bodyPr/>
          <a:lstStyle/>
          <a:p>
            <a:fld id="{8B3C3A3C-FCE9-4290-9468-2560EAB07A8D}" type="slidenum">
              <a:rPr lang="x-none" smtClean="0"/>
              <a:pPr/>
              <a:t>‹#›</a:t>
            </a:fld>
            <a:endParaRPr lang="x-none"/>
          </a:p>
        </p:txBody>
      </p:sp>
      <p:sp>
        <p:nvSpPr>
          <p:cNvPr id="2" name="Title 1">
            <a:extLst>
              <a:ext uri="{FF2B5EF4-FFF2-40B4-BE49-F238E27FC236}">
                <a16:creationId xmlns:a16="http://schemas.microsoft.com/office/drawing/2014/main" id="{DD7EF4FD-17BC-4253-8A69-87B7D57FE4F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115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24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6" name="Footer Placeholder 5"/>
          <p:cNvSpPr>
            <a:spLocks noGrp="1"/>
          </p:cNvSpPr>
          <p:nvPr>
            <p:ph type="ftr" sz="quarter" idx="11"/>
          </p:nvPr>
        </p:nvSpPr>
        <p:spPr>
          <a:xfrm>
            <a:off x="7239000" y="6389959"/>
            <a:ext cx="4114800" cy="365125"/>
          </a:xfrm>
        </p:spPr>
        <p:txBody>
          <a:bodyPr/>
          <a:lstStyle/>
          <a:p>
            <a:endParaRPr lang="x-none"/>
          </a:p>
        </p:txBody>
      </p:sp>
    </p:spTree>
    <p:extLst>
      <p:ext uri="{BB962C8B-B14F-4D97-AF65-F5344CB8AC3E}">
        <p14:creationId xmlns:p14="http://schemas.microsoft.com/office/powerpoint/2010/main" val="130833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D58364E-FF1C-49E1-8B0B-87123902067B}" type="datetimeFigureOut">
              <a:rPr lang="x-none" smtClean="0"/>
              <a:pPr/>
              <a:t>5/15/2024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a:xfrm>
            <a:off x="8948132" y="6356349"/>
            <a:ext cx="2743200" cy="365125"/>
          </a:xfrm>
          <a:prstGeom prst="rect">
            <a:avLst/>
          </a:prstGeom>
        </p:spPr>
        <p:txBody>
          <a:bodyPr/>
          <a:lstStyle/>
          <a:p>
            <a:fld id="{8B3C3A3C-FCE9-4290-9468-2560EAB07A8D}" type="slidenum">
              <a:rPr lang="x-none" smtClean="0"/>
              <a:pPr/>
              <a:t>‹#›</a:t>
            </a:fld>
            <a:endParaRPr lang="x-none"/>
          </a:p>
        </p:txBody>
      </p:sp>
    </p:spTree>
    <p:extLst>
      <p:ext uri="{BB962C8B-B14F-4D97-AF65-F5344CB8AC3E}">
        <p14:creationId xmlns:p14="http://schemas.microsoft.com/office/powerpoint/2010/main" val="28344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773044"/>
            <a:ext cx="10853128" cy="44039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8364E-FF1C-49E1-8B0B-87123902067B}" type="datetimeFigureOut">
              <a:rPr lang="x-none" smtClean="0"/>
              <a:pPr/>
              <a:t>5/15/2024</a:t>
            </a:fld>
            <a:endParaRPr lang="x-none"/>
          </a:p>
        </p:txBody>
      </p:sp>
      <p:sp>
        <p:nvSpPr>
          <p:cNvPr id="5" name="Footer Placeholder 4"/>
          <p:cNvSpPr>
            <a:spLocks noGrp="1"/>
          </p:cNvSpPr>
          <p:nvPr>
            <p:ph type="ftr" sz="quarter" idx="3"/>
          </p:nvPr>
        </p:nvSpPr>
        <p:spPr>
          <a:xfrm>
            <a:off x="4038600" y="6356350"/>
            <a:ext cx="4425176" cy="365125"/>
          </a:xfrm>
          <a:prstGeom prst="rect">
            <a:avLst/>
          </a:prstGeom>
        </p:spPr>
        <p:txBody>
          <a:bodyPr vert="horz" lIns="91440" tIns="45720" rIns="91440" bIns="45720" rtlCol="0" anchor="ctr"/>
          <a:lstStyle>
            <a:lvl1pPr algn="ctr">
              <a:defRPr sz="1300" b="1">
                <a:solidFill>
                  <a:srgbClr val="FF0000"/>
                </a:solidFill>
                <a:effectLst>
                  <a:outerShdw blurRad="38100" dist="38100" dir="2700000" algn="tl">
                    <a:srgbClr val="000000">
                      <a:alpha val="43137"/>
                    </a:srgbClr>
                  </a:outerShdw>
                </a:effectLst>
              </a:defRPr>
            </a:lvl1pPr>
          </a:lstStyle>
          <a:p>
            <a:endParaRPr lang="x-none"/>
          </a:p>
        </p:txBody>
      </p:sp>
      <p:pic>
        <p:nvPicPr>
          <p:cNvPr id="7" name="Picture 6">
            <a:extLst>
              <a:ext uri="{FF2B5EF4-FFF2-40B4-BE49-F238E27FC236}">
                <a16:creationId xmlns:a16="http://schemas.microsoft.com/office/drawing/2014/main" id="{D8A046AF-819C-4342-879B-23C304B07C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0995" y="246709"/>
            <a:ext cx="1542984" cy="501387"/>
          </a:xfrm>
          <a:prstGeom prst="rect">
            <a:avLst/>
          </a:prstGeom>
        </p:spPr>
      </p:pic>
      <p:pic>
        <p:nvPicPr>
          <p:cNvPr id="9" name="Picture 8">
            <a:extLst>
              <a:ext uri="{FF2B5EF4-FFF2-40B4-BE49-F238E27FC236}">
                <a16:creationId xmlns:a16="http://schemas.microsoft.com/office/drawing/2014/main" id="{C610A163-1170-4240-8C5B-41654567EA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837935"/>
            <a:ext cx="543868" cy="346921"/>
          </a:xfrm>
          <a:prstGeom prst="rect">
            <a:avLst/>
          </a:prstGeom>
        </p:spPr>
      </p:pic>
      <p:sp>
        <p:nvSpPr>
          <p:cNvPr id="10" name="Slide Number Placeholder 6">
            <a:extLst>
              <a:ext uri="{FF2B5EF4-FFF2-40B4-BE49-F238E27FC236}">
                <a16:creationId xmlns:a16="http://schemas.microsoft.com/office/drawing/2014/main" id="{8AB70CAA-89D7-4AE0-A1A7-BC7EB8CE1F24}"/>
              </a:ext>
            </a:extLst>
          </p:cNvPr>
          <p:cNvSpPr txBox="1">
            <a:spLocks/>
          </p:cNvSpPr>
          <p:nvPr/>
        </p:nvSpPr>
        <p:spPr>
          <a:xfrm>
            <a:off x="-1" y="837935"/>
            <a:ext cx="493649" cy="336439"/>
          </a:xfrm>
          <a:prstGeom prst="rect">
            <a:avLst/>
          </a:prstGeom>
        </p:spPr>
        <p:txBody>
          <a:bodyPr/>
          <a:lstStyle>
            <a:defPPr>
              <a:defRPr lang="en-US"/>
            </a:defPPr>
            <a:lvl1pPr marL="0" algn="l" defTabSz="457200" rtl="0" eaLnBrk="1" latinLnBrk="0" hangingPunct="1">
              <a:defRPr sz="1800" kern="1200">
                <a:solidFill>
                  <a:schemeClr val="accent6">
                    <a:lumMod val="20000"/>
                    <a:lumOff val="8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F971CEF-D2D1-4A68-BAE6-AF3648BF7B38}" type="slidenum">
              <a:rPr lang="en-US" b="1" smtClean="0">
                <a:effectLst>
                  <a:outerShdw blurRad="38100" dist="38100" dir="2700000" algn="tl">
                    <a:srgbClr val="000000">
                      <a:alpha val="43137"/>
                    </a:srgbClr>
                  </a:outerShdw>
                </a:effectLst>
              </a:rPr>
              <a:pPr algn="ctr"/>
              <a:t>‹#›</a:t>
            </a:fld>
            <a:endParaRPr lang="en-US" b="1" dirty="0">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55EEC2E2-CC85-45BE-9117-4FAFBC426163}"/>
              </a:ext>
            </a:extLst>
          </p:cNvPr>
          <p:cNvCxnSpPr/>
          <p:nvPr/>
        </p:nvCxnSpPr>
        <p:spPr>
          <a:xfrm>
            <a:off x="665924" y="0"/>
            <a:ext cx="0" cy="6858000"/>
          </a:xfrm>
          <a:prstGeom prst="line">
            <a:avLst/>
          </a:prstGeom>
          <a:ln w="25400">
            <a:solidFill>
              <a:srgbClr val="CE991B"/>
            </a:solidFill>
          </a:ln>
        </p:spPr>
        <p:style>
          <a:lnRef idx="1">
            <a:schemeClr val="accent2"/>
          </a:lnRef>
          <a:fillRef idx="0">
            <a:schemeClr val="accent2"/>
          </a:fillRef>
          <a:effectRef idx="0">
            <a:schemeClr val="accent2"/>
          </a:effectRef>
          <a:fontRef idx="minor">
            <a:schemeClr val="tx1"/>
          </a:fontRef>
        </p:style>
      </p:cxnSp>
      <p:sp>
        <p:nvSpPr>
          <p:cNvPr id="2" name="Title Placeholder 1">
            <a:extLst>
              <a:ext uri="{FF2B5EF4-FFF2-40B4-BE49-F238E27FC236}">
                <a16:creationId xmlns:a16="http://schemas.microsoft.com/office/drawing/2014/main" id="{DA732BE1-F5D6-4938-BE2D-458BCFFFE910}"/>
              </a:ext>
            </a:extLst>
          </p:cNvPr>
          <p:cNvSpPr>
            <a:spLocks noGrp="1"/>
          </p:cNvSpPr>
          <p:nvPr>
            <p:ph type="title"/>
          </p:nvPr>
        </p:nvSpPr>
        <p:spPr>
          <a:xfrm>
            <a:off x="838199" y="365125"/>
            <a:ext cx="10853113"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027935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p:titleStyle>
    <p:bodyStyle>
      <a:lvl1pPr marL="446088" indent="-446088" algn="l" defTabSz="914400" rtl="0" eaLnBrk="1" latinLnBrk="0" hangingPunct="1">
        <a:lnSpc>
          <a:spcPct val="125000"/>
        </a:lnSpc>
        <a:spcBef>
          <a:spcPts val="1200"/>
        </a:spcBef>
        <a:buFontTx/>
        <a:buBlip>
          <a:blip r:embed="rId15"/>
        </a:buBlip>
        <a:defRPr sz="3200" kern="1200">
          <a:solidFill>
            <a:schemeClr val="tx1"/>
          </a:solidFill>
          <a:latin typeface="+mn-lt"/>
          <a:ea typeface="+mn-ea"/>
          <a:cs typeface="+mn-cs"/>
        </a:defRPr>
      </a:lvl1pPr>
      <a:lvl2pPr marL="892175" indent="-357188" algn="l" defTabSz="914400" rtl="0" eaLnBrk="1" latinLnBrk="0" hangingPunct="1">
        <a:lnSpc>
          <a:spcPct val="125000"/>
        </a:lnSpc>
        <a:spcBef>
          <a:spcPts val="1200"/>
        </a:spcBef>
        <a:buClr>
          <a:srgbClr val="FF0000"/>
        </a:buClr>
        <a:buFont typeface="Arial" panose="020B0604020202020204" pitchFamily="34" charset="0"/>
        <a:buChar char="•"/>
        <a:defRPr sz="2800" kern="1200">
          <a:solidFill>
            <a:schemeClr val="tx1"/>
          </a:solidFill>
          <a:latin typeface="+mn-lt"/>
          <a:ea typeface="+mn-ea"/>
          <a:cs typeface="+mn-cs"/>
        </a:defRPr>
      </a:lvl2pPr>
      <a:lvl3pPr marL="1260475" indent="-346075" algn="l" defTabSz="914400" rtl="0" eaLnBrk="1" latinLnBrk="0" hangingPunct="1">
        <a:lnSpc>
          <a:spcPct val="125000"/>
        </a:lnSpc>
        <a:spcBef>
          <a:spcPts val="1200"/>
        </a:spcBef>
        <a:buClr>
          <a:srgbClr val="FF0000"/>
        </a:buClr>
        <a:buSzPct val="120000"/>
        <a:buFont typeface="Calibri" panose="020F0502020204030204" pitchFamily="34" charset="0"/>
        <a:buChar char="-"/>
        <a:defRPr sz="2400" kern="1200">
          <a:solidFill>
            <a:schemeClr val="tx1"/>
          </a:solidFill>
          <a:latin typeface="+mn-lt"/>
          <a:ea typeface="+mn-ea"/>
          <a:cs typeface="+mn-cs"/>
        </a:defRPr>
      </a:lvl3pPr>
      <a:lvl4pPr marL="1706563" indent="-334963" algn="l" defTabSz="914400" rtl="0" eaLnBrk="1" latinLnBrk="0" hangingPunct="1">
        <a:lnSpc>
          <a:spcPct val="125000"/>
        </a:lnSpc>
        <a:spcBef>
          <a:spcPts val="1200"/>
        </a:spcBef>
        <a:buClr>
          <a:schemeClr val="accent4">
            <a:lumMod val="75000"/>
          </a:schemeClr>
        </a:buClr>
        <a:buFont typeface="Arial" panose="020B0604020202020204" pitchFamily="34" charset="0"/>
        <a:buChar char="•"/>
        <a:defRPr sz="2000" kern="1200">
          <a:solidFill>
            <a:schemeClr val="tx1"/>
          </a:solidFill>
          <a:latin typeface="+mn-lt"/>
          <a:ea typeface="+mn-ea"/>
          <a:cs typeface="+mn-cs"/>
        </a:defRPr>
      </a:lvl4pPr>
      <a:lvl5pPr marL="2241550" indent="-412750" algn="l" defTabSz="914400" rtl="0" eaLnBrk="1" latinLnBrk="0" hangingPunct="1">
        <a:lnSpc>
          <a:spcPct val="125000"/>
        </a:lnSpc>
        <a:spcBef>
          <a:spcPts val="1200"/>
        </a:spcBef>
        <a:buClr>
          <a:srgbClr val="CE991B"/>
        </a:buClr>
        <a:buSzPct val="120000"/>
        <a:buFont typeface="Calibri" panose="020F050202020403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3.bin"/><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A1556-395C-D45F-8C0F-DE4F4676D7C5}"/>
              </a:ext>
            </a:extLst>
          </p:cNvPr>
          <p:cNvPicPr>
            <a:picLocks noChangeAspect="1"/>
          </p:cNvPicPr>
          <p:nvPr/>
        </p:nvPicPr>
        <p:blipFill>
          <a:blip r:embed="rId3"/>
          <a:stretch>
            <a:fillRect/>
          </a:stretch>
        </p:blipFill>
        <p:spPr>
          <a:xfrm>
            <a:off x="802433" y="1509000"/>
            <a:ext cx="5198014" cy="3840000"/>
          </a:xfrm>
          <a:prstGeom prst="rect">
            <a:avLst/>
          </a:prstGeom>
        </p:spPr>
      </p:pic>
      <p:pic>
        <p:nvPicPr>
          <p:cNvPr id="3" name="Picture 2">
            <a:extLst>
              <a:ext uri="{FF2B5EF4-FFF2-40B4-BE49-F238E27FC236}">
                <a16:creationId xmlns:a16="http://schemas.microsoft.com/office/drawing/2014/main" id="{21F50201-E324-91F5-D1A7-320DDE6BEBE8}"/>
              </a:ext>
            </a:extLst>
          </p:cNvPr>
          <p:cNvPicPr>
            <a:picLocks noChangeAspect="1"/>
          </p:cNvPicPr>
          <p:nvPr/>
        </p:nvPicPr>
        <p:blipFill>
          <a:blip r:embed="rId4"/>
          <a:stretch>
            <a:fillRect/>
          </a:stretch>
        </p:blipFill>
        <p:spPr>
          <a:xfrm>
            <a:off x="6574886" y="1603484"/>
            <a:ext cx="5118883" cy="3651031"/>
          </a:xfrm>
          <a:prstGeom prst="rect">
            <a:avLst/>
          </a:prstGeom>
        </p:spPr>
      </p:pic>
    </p:spTree>
    <p:extLst>
      <p:ext uri="{BB962C8B-B14F-4D97-AF65-F5344CB8AC3E}">
        <p14:creationId xmlns:p14="http://schemas.microsoft.com/office/powerpoint/2010/main" val="54638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1FA3B-8036-02FB-2F0B-52259FB5D565}"/>
              </a:ext>
            </a:extLst>
          </p:cNvPr>
          <p:cNvPicPr>
            <a:picLocks noChangeAspect="1"/>
          </p:cNvPicPr>
          <p:nvPr/>
        </p:nvPicPr>
        <p:blipFill>
          <a:blip r:embed="rId3"/>
          <a:stretch>
            <a:fillRect/>
          </a:stretch>
        </p:blipFill>
        <p:spPr>
          <a:xfrm>
            <a:off x="828463" y="1186785"/>
            <a:ext cx="11037509" cy="1857555"/>
          </a:xfrm>
          <a:prstGeom prst="rect">
            <a:avLst/>
          </a:prstGeom>
        </p:spPr>
      </p:pic>
      <p:pic>
        <p:nvPicPr>
          <p:cNvPr id="8" name="Picture 7">
            <a:extLst>
              <a:ext uri="{FF2B5EF4-FFF2-40B4-BE49-F238E27FC236}">
                <a16:creationId xmlns:a16="http://schemas.microsoft.com/office/drawing/2014/main" id="{E2C437A4-9D3E-C79F-A3F2-878928C7174C}"/>
              </a:ext>
            </a:extLst>
          </p:cNvPr>
          <p:cNvPicPr>
            <a:picLocks noChangeAspect="1"/>
          </p:cNvPicPr>
          <p:nvPr/>
        </p:nvPicPr>
        <p:blipFill>
          <a:blip r:embed="rId4"/>
          <a:stretch>
            <a:fillRect/>
          </a:stretch>
        </p:blipFill>
        <p:spPr>
          <a:xfrm>
            <a:off x="907208" y="3264147"/>
            <a:ext cx="4675907" cy="3135489"/>
          </a:xfrm>
          <a:prstGeom prst="rect">
            <a:avLst/>
          </a:prstGeom>
        </p:spPr>
      </p:pic>
      <p:pic>
        <p:nvPicPr>
          <p:cNvPr id="9" name="Picture 8">
            <a:extLst>
              <a:ext uri="{FF2B5EF4-FFF2-40B4-BE49-F238E27FC236}">
                <a16:creationId xmlns:a16="http://schemas.microsoft.com/office/drawing/2014/main" id="{3EBEEA9D-CEC9-821B-C6BE-50AA2860E504}"/>
              </a:ext>
            </a:extLst>
          </p:cNvPr>
          <p:cNvPicPr>
            <a:picLocks noChangeAspect="1"/>
          </p:cNvPicPr>
          <p:nvPr/>
        </p:nvPicPr>
        <p:blipFill>
          <a:blip r:embed="rId5"/>
          <a:stretch>
            <a:fillRect/>
          </a:stretch>
        </p:blipFill>
        <p:spPr>
          <a:xfrm>
            <a:off x="5845915" y="3180227"/>
            <a:ext cx="6020057" cy="3417142"/>
          </a:xfrm>
          <a:prstGeom prst="rect">
            <a:avLst/>
          </a:prstGeom>
        </p:spPr>
      </p:pic>
      <p:sp>
        <p:nvSpPr>
          <p:cNvPr id="10" name="Title 5">
            <a:extLst>
              <a:ext uri="{FF2B5EF4-FFF2-40B4-BE49-F238E27FC236}">
                <a16:creationId xmlns:a16="http://schemas.microsoft.com/office/drawing/2014/main" id="{4B04E778-6839-DFED-D3F5-41135A47CDEB}"/>
              </a:ext>
            </a:extLst>
          </p:cNvPr>
          <p:cNvSpPr txBox="1">
            <a:spLocks/>
          </p:cNvSpPr>
          <p:nvPr/>
        </p:nvSpPr>
        <p:spPr>
          <a:xfrm>
            <a:off x="269630" y="-212888"/>
            <a:ext cx="10668001" cy="153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000" b="0" dirty="0">
                <a:solidFill>
                  <a:srgbClr val="FF0000"/>
                </a:solidFill>
                <a:latin typeface="Arial" panose="020B0604020202020204" pitchFamily="34" charset="0"/>
                <a:cs typeface="Arial" panose="020B0604020202020204" pitchFamily="34" charset="0"/>
              </a:rPr>
              <a:t>IATA Approved Aircraft Maintenance </a:t>
            </a:r>
          </a:p>
        </p:txBody>
      </p:sp>
    </p:spTree>
    <p:extLst>
      <p:ext uri="{BB962C8B-B14F-4D97-AF65-F5344CB8AC3E}">
        <p14:creationId xmlns:p14="http://schemas.microsoft.com/office/powerpoint/2010/main" val="107944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EB9246-B200-3270-5089-92BA1CC90802}"/>
              </a:ext>
            </a:extLst>
          </p:cNvPr>
          <p:cNvSpPr>
            <a:spLocks noGrp="1"/>
          </p:cNvSpPr>
          <p:nvPr>
            <p:ph type="title"/>
          </p:nvPr>
        </p:nvSpPr>
        <p:spPr>
          <a:xfrm>
            <a:off x="1348153" y="110337"/>
            <a:ext cx="9220201" cy="823912"/>
          </a:xfrm>
        </p:spPr>
        <p:txBody>
          <a:bodyPr>
            <a:normAutofit/>
          </a:bodyPr>
          <a:lstStyle/>
          <a:p>
            <a:r>
              <a:rPr lang="en-US" b="0" dirty="0"/>
              <a:t> Safety - Stakeholder Engagement </a:t>
            </a:r>
            <a:endParaRPr lang="en-GB" b="0" dirty="0"/>
          </a:p>
        </p:txBody>
      </p:sp>
      <p:graphicFrame>
        <p:nvGraphicFramePr>
          <p:cNvPr id="2" name="Object 1">
            <a:extLst>
              <a:ext uri="{FF2B5EF4-FFF2-40B4-BE49-F238E27FC236}">
                <a16:creationId xmlns:a16="http://schemas.microsoft.com/office/drawing/2014/main" id="{E9896D58-F2A2-5739-2986-576041B2D3A0}"/>
              </a:ext>
            </a:extLst>
          </p:cNvPr>
          <p:cNvGraphicFramePr>
            <a:graphicFrameLocks noChangeAspect="1"/>
          </p:cNvGraphicFramePr>
          <p:nvPr>
            <p:extLst>
              <p:ext uri="{D42A27DB-BD31-4B8C-83A1-F6EECF244321}">
                <p14:modId xmlns:p14="http://schemas.microsoft.com/office/powerpoint/2010/main" val="2087115648"/>
              </p:ext>
            </p:extLst>
          </p:nvPr>
        </p:nvGraphicFramePr>
        <p:xfrm>
          <a:off x="761048" y="1108603"/>
          <a:ext cx="3638232" cy="5413365"/>
        </p:xfrm>
        <a:graphic>
          <a:graphicData uri="http://schemas.openxmlformats.org/presentationml/2006/ole">
            <mc:AlternateContent xmlns:mc="http://schemas.openxmlformats.org/markup-compatibility/2006">
              <mc:Choice xmlns:v="urn:schemas-microsoft-com:vml" Requires="v">
                <p:oleObj name="Bitmap Image" r:id="rId3" imgW="2561109" imgH="3810749" progId="Paint.Picture.1">
                  <p:embed/>
                </p:oleObj>
              </mc:Choice>
              <mc:Fallback>
                <p:oleObj name="Bitmap Image" r:id="rId3" imgW="2561109" imgH="3810749" progId="Paint.Picture.1">
                  <p:embed/>
                  <p:pic>
                    <p:nvPicPr>
                      <p:cNvPr id="0" name=""/>
                      <p:cNvPicPr/>
                      <p:nvPr/>
                    </p:nvPicPr>
                    <p:blipFill>
                      <a:blip r:embed="rId4"/>
                      <a:stretch>
                        <a:fillRect/>
                      </a:stretch>
                    </p:blipFill>
                    <p:spPr>
                      <a:xfrm>
                        <a:off x="761048" y="1108603"/>
                        <a:ext cx="3638232" cy="541336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ECD8DCAF-613F-1F2F-0C23-E6C22F569D68}"/>
              </a:ext>
            </a:extLst>
          </p:cNvPr>
          <p:cNvGraphicFramePr>
            <a:graphicFrameLocks noChangeAspect="1"/>
          </p:cNvGraphicFramePr>
          <p:nvPr>
            <p:extLst>
              <p:ext uri="{D42A27DB-BD31-4B8C-83A1-F6EECF244321}">
                <p14:modId xmlns:p14="http://schemas.microsoft.com/office/powerpoint/2010/main" val="2513881273"/>
              </p:ext>
            </p:extLst>
          </p:nvPr>
        </p:nvGraphicFramePr>
        <p:xfrm>
          <a:off x="4520248" y="1077171"/>
          <a:ext cx="3638232" cy="5426440"/>
        </p:xfrm>
        <a:graphic>
          <a:graphicData uri="http://schemas.openxmlformats.org/presentationml/2006/ole">
            <mc:AlternateContent xmlns:mc="http://schemas.openxmlformats.org/markup-compatibility/2006">
              <mc:Choice xmlns:v="urn:schemas-microsoft-com:vml" Requires="v">
                <p:oleObj name="Bitmap Image" r:id="rId5" imgW="2616743" imgH="3901925" progId="Paint.Picture.1">
                  <p:embed/>
                </p:oleObj>
              </mc:Choice>
              <mc:Fallback>
                <p:oleObj name="Bitmap Image" r:id="rId5" imgW="2616743" imgH="3901925" progId="Paint.Picture.1">
                  <p:embed/>
                  <p:pic>
                    <p:nvPicPr>
                      <p:cNvPr id="0" name=""/>
                      <p:cNvPicPr/>
                      <p:nvPr/>
                    </p:nvPicPr>
                    <p:blipFill>
                      <a:blip r:embed="rId6"/>
                      <a:stretch>
                        <a:fillRect/>
                      </a:stretch>
                    </p:blipFill>
                    <p:spPr>
                      <a:xfrm>
                        <a:off x="4520248" y="1077171"/>
                        <a:ext cx="3638232" cy="542644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FA6BA23-9982-517B-2E99-AC3DE2EBE7CC}"/>
              </a:ext>
            </a:extLst>
          </p:cNvPr>
          <p:cNvGraphicFramePr>
            <a:graphicFrameLocks noChangeAspect="1"/>
          </p:cNvGraphicFramePr>
          <p:nvPr>
            <p:extLst>
              <p:ext uri="{D42A27DB-BD31-4B8C-83A1-F6EECF244321}">
                <p14:modId xmlns:p14="http://schemas.microsoft.com/office/powerpoint/2010/main" val="3153197587"/>
              </p:ext>
            </p:extLst>
          </p:nvPr>
        </p:nvGraphicFramePr>
        <p:xfrm>
          <a:off x="8414385" y="1077171"/>
          <a:ext cx="3638232" cy="5371676"/>
        </p:xfrm>
        <a:graphic>
          <a:graphicData uri="http://schemas.openxmlformats.org/presentationml/2006/ole">
            <mc:AlternateContent xmlns:mc="http://schemas.openxmlformats.org/markup-compatibility/2006">
              <mc:Choice xmlns:v="urn:schemas-microsoft-com:vml" Requires="v">
                <p:oleObj name="Bitmap Image" r:id="rId7" imgW="2595831" imgH="3831759" progId="Paint.Picture.1">
                  <p:embed/>
                </p:oleObj>
              </mc:Choice>
              <mc:Fallback>
                <p:oleObj name="Bitmap Image" r:id="rId7" imgW="2595831" imgH="3831759" progId="Paint.Picture.1">
                  <p:embed/>
                  <p:pic>
                    <p:nvPicPr>
                      <p:cNvPr id="0" name=""/>
                      <p:cNvPicPr/>
                      <p:nvPr/>
                    </p:nvPicPr>
                    <p:blipFill>
                      <a:blip r:embed="rId8"/>
                      <a:stretch>
                        <a:fillRect/>
                      </a:stretch>
                    </p:blipFill>
                    <p:spPr>
                      <a:xfrm>
                        <a:off x="8414385" y="1077171"/>
                        <a:ext cx="3638232" cy="5371676"/>
                      </a:xfrm>
                      <a:prstGeom prst="rect">
                        <a:avLst/>
                      </a:prstGeom>
                    </p:spPr>
                  </p:pic>
                </p:oleObj>
              </mc:Fallback>
            </mc:AlternateContent>
          </a:graphicData>
        </a:graphic>
      </p:graphicFrame>
    </p:spTree>
    <p:extLst>
      <p:ext uri="{BB962C8B-B14F-4D97-AF65-F5344CB8AC3E}">
        <p14:creationId xmlns:p14="http://schemas.microsoft.com/office/powerpoint/2010/main" val="209880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C8799-2E03-C61B-B6A0-1C8D6C5F574A}"/>
              </a:ext>
            </a:extLst>
          </p:cNvPr>
          <p:cNvSpPr>
            <a:spLocks noGrp="1"/>
          </p:cNvSpPr>
          <p:nvPr>
            <p:ph type="title"/>
          </p:nvPr>
        </p:nvSpPr>
        <p:spPr>
          <a:xfrm>
            <a:off x="669443" y="264333"/>
            <a:ext cx="10853113" cy="1325563"/>
          </a:xfrm>
        </p:spPr>
        <p:txBody>
          <a:bodyPr>
            <a:normAutofit/>
          </a:bodyPr>
          <a:lstStyle/>
          <a:p>
            <a:pPr algn="ctr"/>
            <a:r>
              <a:rPr lang="en-US" sz="4000" b="0" dirty="0">
                <a:latin typeface="Arial" panose="020B0604020202020204" pitchFamily="34" charset="0"/>
                <a:cs typeface="Arial" panose="020B0604020202020204" pitchFamily="34" charset="0"/>
              </a:rPr>
              <a:t>Questions? </a:t>
            </a:r>
            <a:endParaRPr lang="en-GB" sz="4000" b="0" dirty="0">
              <a:latin typeface="Arial" panose="020B0604020202020204" pitchFamily="34" charset="0"/>
              <a:cs typeface="Arial" panose="020B0604020202020204" pitchFamily="34" charset="0"/>
            </a:endParaRPr>
          </a:p>
        </p:txBody>
      </p:sp>
      <p:pic>
        <p:nvPicPr>
          <p:cNvPr id="1026" name="Picture 2" descr="Listen to Around The Table - Episode 31 by Voice Of Islam in Around the  Table playlist online for free on SoundCloud">
            <a:extLst>
              <a:ext uri="{FF2B5EF4-FFF2-40B4-BE49-F238E27FC236}">
                <a16:creationId xmlns:a16="http://schemas.microsoft.com/office/drawing/2014/main" id="{78F7ADA3-0683-72D6-0174-6A414A389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191" y="2198688"/>
            <a:ext cx="3829510" cy="3829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8E5441DD-F798-154B-64A8-A907163264AB}"/>
              </a:ext>
            </a:extLst>
          </p:cNvPr>
          <p:cNvGraphicFramePr>
            <a:graphicFrameLocks noChangeAspect="1"/>
          </p:cNvGraphicFramePr>
          <p:nvPr>
            <p:extLst>
              <p:ext uri="{D42A27DB-BD31-4B8C-83A1-F6EECF244321}">
                <p14:modId xmlns:p14="http://schemas.microsoft.com/office/powerpoint/2010/main" val="167036313"/>
              </p:ext>
            </p:extLst>
          </p:nvPr>
        </p:nvGraphicFramePr>
        <p:xfrm>
          <a:off x="5958184" y="2180457"/>
          <a:ext cx="5733128" cy="3822085"/>
        </p:xfrm>
        <a:graphic>
          <a:graphicData uri="http://schemas.openxmlformats.org/presentationml/2006/ole">
            <mc:AlternateContent xmlns:mc="http://schemas.openxmlformats.org/markup-compatibility/2006">
              <mc:Choice xmlns:v="urn:schemas-microsoft-com:vml" Requires="v">
                <p:oleObj name="Bitmap Image" r:id="rId3" imgW="3600360" imgH="2400480" progId="Paint.Picture.1">
                  <p:embed/>
                </p:oleObj>
              </mc:Choice>
              <mc:Fallback>
                <p:oleObj name="Bitmap Image" r:id="rId3" imgW="3600360" imgH="2400480" progId="Paint.Picture.1">
                  <p:embed/>
                  <p:pic>
                    <p:nvPicPr>
                      <p:cNvPr id="0" name=""/>
                      <p:cNvPicPr/>
                      <p:nvPr/>
                    </p:nvPicPr>
                    <p:blipFill>
                      <a:blip r:embed="rId4"/>
                      <a:stretch>
                        <a:fillRect/>
                      </a:stretch>
                    </p:blipFill>
                    <p:spPr>
                      <a:xfrm>
                        <a:off x="5958184" y="2180457"/>
                        <a:ext cx="5733128" cy="3822085"/>
                      </a:xfrm>
                      <a:prstGeom prst="rect">
                        <a:avLst/>
                      </a:prstGeom>
                    </p:spPr>
                  </p:pic>
                </p:oleObj>
              </mc:Fallback>
            </mc:AlternateContent>
          </a:graphicData>
        </a:graphic>
      </p:graphicFrame>
    </p:spTree>
    <p:extLst>
      <p:ext uri="{BB962C8B-B14F-4D97-AF65-F5344CB8AC3E}">
        <p14:creationId xmlns:p14="http://schemas.microsoft.com/office/powerpoint/2010/main" val="160346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2098-3092-9075-CCF4-BC89B104A1AC}"/>
              </a:ext>
            </a:extLst>
          </p:cNvPr>
          <p:cNvSpPr>
            <a:spLocks noGrp="1"/>
          </p:cNvSpPr>
          <p:nvPr>
            <p:ph type="title"/>
          </p:nvPr>
        </p:nvSpPr>
        <p:spPr>
          <a:xfrm>
            <a:off x="307731" y="366562"/>
            <a:ext cx="10853113" cy="1325563"/>
          </a:xfrm>
        </p:spPr>
        <p:txBody>
          <a:bodyPr>
            <a:noAutofit/>
          </a:bodyPr>
          <a:lstStyle/>
          <a:p>
            <a:pPr algn="ctr"/>
            <a:r>
              <a:rPr lang="en-US" sz="4000" b="0" dirty="0">
                <a:solidFill>
                  <a:srgbClr val="FF0000"/>
                </a:solidFill>
                <a:latin typeface="Arial" panose="020B0604020202020204" pitchFamily="34" charset="0"/>
                <a:cs typeface="Arial" panose="020B0604020202020204" pitchFamily="34" charset="0"/>
              </a:rPr>
              <a:t>Why is Safety Culture Important?</a:t>
            </a:r>
            <a:br>
              <a:rPr lang="en-US" sz="4000" b="0" dirty="0">
                <a:solidFill>
                  <a:srgbClr val="FF0000"/>
                </a:solidFill>
                <a:latin typeface="Arial" panose="020B0604020202020204" pitchFamily="34" charset="0"/>
                <a:cs typeface="Arial" panose="020B0604020202020204" pitchFamily="34" charset="0"/>
              </a:rPr>
            </a:br>
            <a:endParaRPr lang="en-GB" sz="4000" b="0" dirty="0">
              <a:solidFill>
                <a:srgbClr val="FF000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EA76D7F-636F-97D2-8479-219EA6AA53A8}"/>
              </a:ext>
            </a:extLst>
          </p:cNvPr>
          <p:cNvGraphicFramePr>
            <a:graphicFrameLocks noChangeAspect="1"/>
          </p:cNvGraphicFramePr>
          <p:nvPr>
            <p:extLst>
              <p:ext uri="{D42A27DB-BD31-4B8C-83A1-F6EECF244321}">
                <p14:modId xmlns:p14="http://schemas.microsoft.com/office/powerpoint/2010/main" val="4250566446"/>
              </p:ext>
            </p:extLst>
          </p:nvPr>
        </p:nvGraphicFramePr>
        <p:xfrm>
          <a:off x="1152738" y="1874837"/>
          <a:ext cx="9886524" cy="3108325"/>
        </p:xfrm>
        <a:graphic>
          <a:graphicData uri="http://schemas.openxmlformats.org/presentationml/2006/ole">
            <mc:AlternateContent xmlns:mc="http://schemas.openxmlformats.org/markup-compatibility/2006">
              <mc:Choice xmlns:v="urn:schemas-microsoft-com:vml" Requires="v">
                <p:oleObj name="Bitmap Image" r:id="rId3" imgW="8720634" imgH="2740822" progId="Paint.Picture.1">
                  <p:embed/>
                </p:oleObj>
              </mc:Choice>
              <mc:Fallback>
                <p:oleObj name="Bitmap Image" r:id="rId3" imgW="8720634" imgH="2740822" progId="Paint.Picture.1">
                  <p:embed/>
                  <p:pic>
                    <p:nvPicPr>
                      <p:cNvPr id="0" name=""/>
                      <p:cNvPicPr/>
                      <p:nvPr/>
                    </p:nvPicPr>
                    <p:blipFill>
                      <a:blip r:embed="rId4"/>
                      <a:stretch>
                        <a:fillRect/>
                      </a:stretch>
                    </p:blipFill>
                    <p:spPr>
                      <a:xfrm>
                        <a:off x="1152738" y="1874837"/>
                        <a:ext cx="9886524" cy="310832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82AEC3B-2D10-719B-DDB0-F04CDFB92A28}"/>
              </a:ext>
            </a:extLst>
          </p:cNvPr>
          <p:cNvSpPr txBox="1"/>
          <p:nvPr/>
        </p:nvSpPr>
        <p:spPr>
          <a:xfrm>
            <a:off x="1308100" y="5348585"/>
            <a:ext cx="9731162" cy="646331"/>
          </a:xfrm>
          <a:prstGeom prst="rect">
            <a:avLst/>
          </a:prstGeom>
          <a:noFill/>
        </p:spPr>
        <p:txBody>
          <a:bodyPr wrap="square">
            <a:spAutoFit/>
          </a:bodyPr>
          <a:lstStyle/>
          <a:p>
            <a:r>
              <a:rPr lang="en-US" dirty="0"/>
              <a:t>For every single fatality there are at least 300,000 at-risk behaviors (activities that do not exist in safety reporting system)</a:t>
            </a:r>
            <a:endParaRPr lang="en-GB" dirty="0"/>
          </a:p>
        </p:txBody>
      </p:sp>
    </p:spTree>
    <p:extLst>
      <p:ext uri="{BB962C8B-B14F-4D97-AF65-F5344CB8AC3E}">
        <p14:creationId xmlns:p14="http://schemas.microsoft.com/office/powerpoint/2010/main" val="111578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58AC9-645C-8015-4F26-D56ECCC71F12}"/>
              </a:ext>
            </a:extLst>
          </p:cNvPr>
          <p:cNvSpPr>
            <a:spLocks noGrp="1"/>
          </p:cNvSpPr>
          <p:nvPr>
            <p:ph type="title"/>
          </p:nvPr>
        </p:nvSpPr>
        <p:spPr>
          <a:xfrm>
            <a:off x="848867" y="4818380"/>
            <a:ext cx="11210545" cy="2148840"/>
          </a:xfrm>
        </p:spPr>
        <p:txBody>
          <a:bodyPr>
            <a:normAutofit fontScale="90000"/>
          </a:bodyPr>
          <a:lstStyle/>
          <a:p>
            <a:r>
              <a:rPr lang="en-US" sz="3600" b="0" i="0" dirty="0">
                <a:solidFill>
                  <a:schemeClr val="tx1"/>
                </a:solidFill>
                <a:effectLst/>
                <a:latin typeface="Lato" panose="020F0502020204030203" pitchFamily="34" charset="0"/>
              </a:rPr>
              <a:t>There isn’t a </a:t>
            </a:r>
            <a:r>
              <a:rPr lang="en-US" sz="3600" b="0" dirty="0">
                <a:solidFill>
                  <a:schemeClr val="tx1"/>
                </a:solidFill>
                <a:effectLst/>
                <a:latin typeface="Lato" panose="020F0502020204030203" pitchFamily="34" charset="0"/>
              </a:rPr>
              <a:t>person</a:t>
            </a:r>
            <a:r>
              <a:rPr lang="en-US" sz="3600" b="0" i="0" dirty="0">
                <a:solidFill>
                  <a:schemeClr val="tx1"/>
                </a:solidFill>
                <a:effectLst/>
                <a:latin typeface="Lato" panose="020F0502020204030203" pitchFamily="34" charset="0"/>
              </a:rPr>
              <a:t> alive who hasn’t made a mistake. But I’m positive you’ll never make this mistake again. That’s why I want to make sure that you’re the only one to refuel my plane tomorrow. I won’t let anyone else on the field touch it.”</a:t>
            </a:r>
            <a:endParaRPr lang="en-GB" sz="3600" dirty="0">
              <a:solidFill>
                <a:schemeClr val="tx1"/>
              </a:solidFill>
            </a:endParaRPr>
          </a:p>
        </p:txBody>
      </p:sp>
      <p:pic>
        <p:nvPicPr>
          <p:cNvPr id="2" name="Picture 1">
            <a:extLst>
              <a:ext uri="{FF2B5EF4-FFF2-40B4-BE49-F238E27FC236}">
                <a16:creationId xmlns:a16="http://schemas.microsoft.com/office/drawing/2014/main" id="{349BE07F-2773-C8FE-8934-5358BD065B97}"/>
              </a:ext>
            </a:extLst>
          </p:cNvPr>
          <p:cNvPicPr>
            <a:picLocks noChangeAspect="1"/>
          </p:cNvPicPr>
          <p:nvPr/>
        </p:nvPicPr>
        <p:blipFill>
          <a:blip r:embed="rId3"/>
          <a:stretch>
            <a:fillRect/>
          </a:stretch>
        </p:blipFill>
        <p:spPr>
          <a:xfrm>
            <a:off x="1670625" y="1320417"/>
            <a:ext cx="3634066" cy="3168160"/>
          </a:xfrm>
          <a:prstGeom prst="rect">
            <a:avLst/>
          </a:prstGeom>
        </p:spPr>
      </p:pic>
      <p:pic>
        <p:nvPicPr>
          <p:cNvPr id="3" name="Picture 2">
            <a:extLst>
              <a:ext uri="{FF2B5EF4-FFF2-40B4-BE49-F238E27FC236}">
                <a16:creationId xmlns:a16="http://schemas.microsoft.com/office/drawing/2014/main" id="{A8EAE5F2-8F77-9823-FEDE-E56FA35B3F34}"/>
              </a:ext>
            </a:extLst>
          </p:cNvPr>
          <p:cNvPicPr>
            <a:picLocks noChangeAspect="1"/>
          </p:cNvPicPr>
          <p:nvPr/>
        </p:nvPicPr>
        <p:blipFill>
          <a:blip r:embed="rId4"/>
          <a:stretch>
            <a:fillRect/>
          </a:stretch>
        </p:blipFill>
        <p:spPr>
          <a:xfrm>
            <a:off x="6353549" y="1434717"/>
            <a:ext cx="4820856" cy="2892725"/>
          </a:xfrm>
          <a:prstGeom prst="rect">
            <a:avLst/>
          </a:prstGeom>
        </p:spPr>
      </p:pic>
      <p:sp>
        <p:nvSpPr>
          <p:cNvPr id="5" name="Title 5">
            <a:extLst>
              <a:ext uri="{FF2B5EF4-FFF2-40B4-BE49-F238E27FC236}">
                <a16:creationId xmlns:a16="http://schemas.microsoft.com/office/drawing/2014/main" id="{05625BC2-8CE4-7AD9-B24A-8C4B6911A198}"/>
              </a:ext>
            </a:extLst>
          </p:cNvPr>
          <p:cNvSpPr txBox="1">
            <a:spLocks/>
          </p:cNvSpPr>
          <p:nvPr/>
        </p:nvSpPr>
        <p:spPr>
          <a:xfrm>
            <a:off x="761999" y="-104425"/>
            <a:ext cx="10668001" cy="153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000" b="0" dirty="0">
                <a:solidFill>
                  <a:srgbClr val="FF0000"/>
                </a:solidFill>
                <a:latin typeface="Arial" panose="020B0604020202020204" pitchFamily="34" charset="0"/>
                <a:cs typeface="Arial" panose="020B0604020202020204" pitchFamily="34" charset="0"/>
              </a:rPr>
              <a:t>Just Culture</a:t>
            </a:r>
            <a:br>
              <a:rPr lang="en-US" sz="4000" b="0" dirty="0">
                <a:solidFill>
                  <a:srgbClr val="FF0000"/>
                </a:solidFill>
                <a:latin typeface="Arial" panose="020B0604020202020204" pitchFamily="34" charset="0"/>
                <a:cs typeface="Arial" panose="020B0604020202020204" pitchFamily="34" charset="0"/>
              </a:rPr>
            </a:br>
            <a:r>
              <a:rPr lang="en-GB" sz="4000" b="0" dirty="0">
                <a:solidFill>
                  <a:srgbClr val="FF0000"/>
                </a:solidFill>
                <a:effectLst/>
                <a:latin typeface="Arial" panose="020B0604020202020204" pitchFamily="34" charset="0"/>
                <a:cs typeface="Arial" panose="020B0604020202020204" pitchFamily="34" charset="0"/>
              </a:rPr>
              <a:t> Improves Communication </a:t>
            </a:r>
            <a:endParaRPr lang="en-US" sz="4000" b="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99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3BDCAA16-F97E-D436-0DB6-D55C80197A48}"/>
              </a:ext>
            </a:extLst>
          </p:cNvPr>
          <p:cNvSpPr>
            <a:spLocks noGrp="1"/>
          </p:cNvSpPr>
          <p:nvPr>
            <p:ph type="title"/>
          </p:nvPr>
        </p:nvSpPr>
        <p:spPr>
          <a:xfrm>
            <a:off x="205153" y="144340"/>
            <a:ext cx="10668001" cy="1530350"/>
          </a:xfrm>
        </p:spPr>
        <p:txBody>
          <a:bodyPr>
            <a:normAutofit/>
          </a:bodyPr>
          <a:lstStyle/>
          <a:p>
            <a:pPr algn="ctr"/>
            <a:r>
              <a:rPr lang="en-US" sz="4000" b="0" dirty="0">
                <a:solidFill>
                  <a:srgbClr val="FF0000"/>
                </a:solidFill>
                <a:latin typeface="Arial" panose="020B0604020202020204" pitchFamily="34" charset="0"/>
                <a:cs typeface="Arial" panose="020B0604020202020204" pitchFamily="34" charset="0"/>
              </a:rPr>
              <a:t>Just Culture = Employee Engagement </a:t>
            </a:r>
            <a:br>
              <a:rPr lang="en-US" sz="4000" b="0" dirty="0">
                <a:solidFill>
                  <a:srgbClr val="FF0000"/>
                </a:solidFill>
                <a:latin typeface="Arial" panose="020B0604020202020204" pitchFamily="34" charset="0"/>
                <a:cs typeface="Arial" panose="020B0604020202020204" pitchFamily="34" charset="0"/>
              </a:rPr>
            </a:br>
            <a:endParaRPr lang="en-US" sz="4000" b="0" dirty="0">
              <a:solidFill>
                <a:srgbClr val="FF0000"/>
              </a:solidFill>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9405D5A1-A054-189B-29CB-0849708A3C07}"/>
              </a:ext>
            </a:extLst>
          </p:cNvPr>
          <p:cNvGraphicFramePr>
            <a:graphicFrameLocks noChangeAspect="1"/>
          </p:cNvGraphicFramePr>
          <p:nvPr>
            <p:extLst>
              <p:ext uri="{D42A27DB-BD31-4B8C-83A1-F6EECF244321}">
                <p14:modId xmlns:p14="http://schemas.microsoft.com/office/powerpoint/2010/main" val="2507410443"/>
              </p:ext>
            </p:extLst>
          </p:nvPr>
        </p:nvGraphicFramePr>
        <p:xfrm>
          <a:off x="838199" y="1822450"/>
          <a:ext cx="2951163" cy="4670425"/>
        </p:xfrm>
        <a:graphic>
          <a:graphicData uri="http://schemas.openxmlformats.org/presentationml/2006/ole">
            <mc:AlternateContent xmlns:mc="http://schemas.openxmlformats.org/markup-compatibility/2006">
              <mc:Choice xmlns:v="urn:schemas-microsoft-com:vml" Requires="v">
                <p:oleObj name="Bitmap Image" r:id="rId2" imgW="2950937" imgH="4670972" progId="Paint.Picture.1">
                  <p:embed/>
                </p:oleObj>
              </mc:Choice>
              <mc:Fallback>
                <p:oleObj name="Bitmap Image" r:id="rId2" imgW="2950937" imgH="4670972" progId="Paint.Picture.1">
                  <p:embed/>
                  <p:pic>
                    <p:nvPicPr>
                      <p:cNvPr id="0" name=""/>
                      <p:cNvPicPr/>
                      <p:nvPr/>
                    </p:nvPicPr>
                    <p:blipFill>
                      <a:blip r:embed="rId3"/>
                      <a:stretch>
                        <a:fillRect/>
                      </a:stretch>
                    </p:blipFill>
                    <p:spPr>
                      <a:xfrm>
                        <a:off x="838199" y="1822450"/>
                        <a:ext cx="2951163" cy="467042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899D40D0-35C1-2DAA-2D67-757CD18E9973}"/>
              </a:ext>
            </a:extLst>
          </p:cNvPr>
          <p:cNvPicPr>
            <a:picLocks noChangeAspect="1"/>
          </p:cNvPicPr>
          <p:nvPr/>
        </p:nvPicPr>
        <p:blipFill>
          <a:blip r:embed="rId4"/>
          <a:stretch>
            <a:fillRect/>
          </a:stretch>
        </p:blipFill>
        <p:spPr>
          <a:xfrm>
            <a:off x="4099530" y="1577975"/>
            <a:ext cx="8092470" cy="4914900"/>
          </a:xfrm>
          <a:prstGeom prst="rect">
            <a:avLst/>
          </a:prstGeom>
        </p:spPr>
      </p:pic>
    </p:spTree>
    <p:extLst>
      <p:ext uri="{BB962C8B-B14F-4D97-AF65-F5344CB8AC3E}">
        <p14:creationId xmlns:p14="http://schemas.microsoft.com/office/powerpoint/2010/main" val="1833200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504DDBB-41D6-BB77-4BB3-A4D4B8CE4AE6}"/>
              </a:ext>
            </a:extLst>
          </p:cNvPr>
          <p:cNvGraphicFramePr>
            <a:graphicFrameLocks noChangeAspect="1"/>
          </p:cNvGraphicFramePr>
          <p:nvPr>
            <p:extLst>
              <p:ext uri="{D42A27DB-BD31-4B8C-83A1-F6EECF244321}">
                <p14:modId xmlns:p14="http://schemas.microsoft.com/office/powerpoint/2010/main" val="1930240619"/>
              </p:ext>
            </p:extLst>
          </p:nvPr>
        </p:nvGraphicFramePr>
        <p:xfrm>
          <a:off x="1452880" y="157060"/>
          <a:ext cx="8402320" cy="6543880"/>
        </p:xfrm>
        <a:graphic>
          <a:graphicData uri="http://schemas.openxmlformats.org/presentationml/2006/ole">
            <mc:AlternateContent xmlns:mc="http://schemas.openxmlformats.org/markup-compatibility/2006">
              <mc:Choice xmlns:v="urn:schemas-microsoft-com:vml" Requires="v">
                <p:oleObj name="Bitmap Image" r:id="rId2" imgW="7119891" imgH="5545070" progId="Paint.Picture.1">
                  <p:embed/>
                </p:oleObj>
              </mc:Choice>
              <mc:Fallback>
                <p:oleObj name="Bitmap Image" r:id="rId2" imgW="7119891" imgH="5545070" progId="Paint.Picture.1">
                  <p:embed/>
                  <p:pic>
                    <p:nvPicPr>
                      <p:cNvPr id="0" name=""/>
                      <p:cNvPicPr/>
                      <p:nvPr/>
                    </p:nvPicPr>
                    <p:blipFill>
                      <a:blip r:embed="rId3"/>
                      <a:stretch>
                        <a:fillRect/>
                      </a:stretch>
                    </p:blipFill>
                    <p:spPr>
                      <a:xfrm>
                        <a:off x="1452880" y="157060"/>
                        <a:ext cx="8402320" cy="6543880"/>
                      </a:xfrm>
                      <a:prstGeom prst="rect">
                        <a:avLst/>
                      </a:prstGeom>
                    </p:spPr>
                  </p:pic>
                </p:oleObj>
              </mc:Fallback>
            </mc:AlternateContent>
          </a:graphicData>
        </a:graphic>
      </p:graphicFrame>
    </p:spTree>
    <p:extLst>
      <p:ext uri="{BB962C8B-B14F-4D97-AF65-F5344CB8AC3E}">
        <p14:creationId xmlns:p14="http://schemas.microsoft.com/office/powerpoint/2010/main" val="29231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093DFA-0B63-C89C-4A01-6E1249F4C0CE}"/>
              </a:ext>
            </a:extLst>
          </p:cNvPr>
          <p:cNvSpPr>
            <a:spLocks noGrp="1"/>
          </p:cNvSpPr>
          <p:nvPr>
            <p:ph type="title"/>
          </p:nvPr>
        </p:nvSpPr>
        <p:spPr>
          <a:xfrm>
            <a:off x="669131" y="222856"/>
            <a:ext cx="10853738" cy="1325563"/>
          </a:xfrm>
        </p:spPr>
        <p:txBody>
          <a:bodyPr anchor="b">
            <a:noAutofit/>
          </a:bodyPr>
          <a:lstStyle/>
          <a:p>
            <a:pPr algn="ctr"/>
            <a:br>
              <a:rPr lang="en-US" sz="4400" dirty="0">
                <a:latin typeface="Arial" panose="020B0604020202020204" pitchFamily="34" charset="0"/>
                <a:cs typeface="Arial" panose="020B0604020202020204" pitchFamily="34" charset="0"/>
              </a:rPr>
            </a:br>
            <a:endParaRPr lang="en-GB" sz="4400" dirty="0">
              <a:latin typeface="Arial" panose="020B0604020202020204" pitchFamily="34" charset="0"/>
              <a:cs typeface="Arial" panose="020B0604020202020204" pitchFamily="34" charset="0"/>
            </a:endParaRPr>
          </a:p>
        </p:txBody>
      </p:sp>
      <p:sp>
        <p:nvSpPr>
          <p:cNvPr id="2055" name="Text Placeholder 3">
            <a:extLst>
              <a:ext uri="{FF2B5EF4-FFF2-40B4-BE49-F238E27FC236}">
                <a16:creationId xmlns:a16="http://schemas.microsoft.com/office/drawing/2014/main" id="{455C99CA-5111-2FA7-9350-391BAC248D52}"/>
              </a:ext>
            </a:extLst>
          </p:cNvPr>
          <p:cNvSpPr txBox="1">
            <a:spLocks/>
          </p:cNvSpPr>
          <p:nvPr/>
        </p:nvSpPr>
        <p:spPr>
          <a:xfrm>
            <a:off x="1484917" y="3786051"/>
            <a:ext cx="9735015" cy="3942586"/>
          </a:xfrm>
          <a:prstGeom prst="rect">
            <a:avLst/>
          </a:prstGeom>
        </p:spPr>
        <p:txBody>
          <a:bodyPr>
            <a:noAutofit/>
          </a:bodyPr>
          <a:lstStyle>
            <a:lvl1pPr marL="446088" indent="-446088" algn="l" defTabSz="914400" rtl="0" eaLnBrk="1" latinLnBrk="0" hangingPunct="1">
              <a:lnSpc>
                <a:spcPct val="125000"/>
              </a:lnSpc>
              <a:spcBef>
                <a:spcPts val="1200"/>
              </a:spcBef>
              <a:buFontTx/>
              <a:buBlip>
                <a:blip r:embed="rId2"/>
              </a:buBlip>
              <a:defRPr sz="3200" kern="1200">
                <a:solidFill>
                  <a:schemeClr val="tx1"/>
                </a:solidFill>
                <a:latin typeface="+mn-lt"/>
                <a:ea typeface="+mn-ea"/>
                <a:cs typeface="+mn-cs"/>
              </a:defRPr>
            </a:lvl1pPr>
            <a:lvl2pPr marL="892175" indent="-357188" algn="l" defTabSz="914400" rtl="0" eaLnBrk="1" latinLnBrk="0" hangingPunct="1">
              <a:lnSpc>
                <a:spcPct val="125000"/>
              </a:lnSpc>
              <a:spcBef>
                <a:spcPts val="1200"/>
              </a:spcBef>
              <a:buClr>
                <a:srgbClr val="FF0000"/>
              </a:buClr>
              <a:buFont typeface="Arial" panose="020B0604020202020204" pitchFamily="34" charset="0"/>
              <a:buChar char="•"/>
              <a:defRPr sz="2800" kern="1200">
                <a:solidFill>
                  <a:schemeClr val="tx1"/>
                </a:solidFill>
                <a:latin typeface="+mn-lt"/>
                <a:ea typeface="+mn-ea"/>
                <a:cs typeface="+mn-cs"/>
              </a:defRPr>
            </a:lvl2pPr>
            <a:lvl3pPr marL="1260475" indent="-346075" algn="l" defTabSz="914400" rtl="0" eaLnBrk="1" latinLnBrk="0" hangingPunct="1">
              <a:lnSpc>
                <a:spcPct val="125000"/>
              </a:lnSpc>
              <a:spcBef>
                <a:spcPts val="1200"/>
              </a:spcBef>
              <a:buClr>
                <a:srgbClr val="FF0000"/>
              </a:buClr>
              <a:buSzPct val="120000"/>
              <a:buFont typeface="Calibri" panose="020F0502020204030204" pitchFamily="34" charset="0"/>
              <a:buChar char="-"/>
              <a:defRPr sz="2400" kern="1200">
                <a:solidFill>
                  <a:schemeClr val="tx1"/>
                </a:solidFill>
                <a:latin typeface="+mn-lt"/>
                <a:ea typeface="+mn-ea"/>
                <a:cs typeface="+mn-cs"/>
              </a:defRPr>
            </a:lvl3pPr>
            <a:lvl4pPr marL="1706563" indent="-334963" algn="l" defTabSz="914400" rtl="0" eaLnBrk="1" latinLnBrk="0" hangingPunct="1">
              <a:lnSpc>
                <a:spcPct val="125000"/>
              </a:lnSpc>
              <a:spcBef>
                <a:spcPts val="1200"/>
              </a:spcBef>
              <a:buClr>
                <a:schemeClr val="accent4">
                  <a:lumMod val="75000"/>
                </a:schemeClr>
              </a:buClr>
              <a:buFont typeface="Arial" panose="020B0604020202020204" pitchFamily="34" charset="0"/>
              <a:buChar char="•"/>
              <a:defRPr sz="2000" kern="1200">
                <a:solidFill>
                  <a:schemeClr val="tx1"/>
                </a:solidFill>
                <a:latin typeface="+mn-lt"/>
                <a:ea typeface="+mn-ea"/>
                <a:cs typeface="+mn-cs"/>
              </a:defRPr>
            </a:lvl4pPr>
            <a:lvl5pPr marL="2241550" indent="-412750" algn="l" defTabSz="914400" rtl="0" eaLnBrk="1" latinLnBrk="0" hangingPunct="1">
              <a:lnSpc>
                <a:spcPct val="125000"/>
              </a:lnSpc>
              <a:spcBef>
                <a:spcPts val="1200"/>
              </a:spcBef>
              <a:buClr>
                <a:srgbClr val="CE991B"/>
              </a:buClr>
              <a:buSzPct val="120000"/>
              <a:buFont typeface="Calibri" panose="020F050202020403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sp>
        <p:nvSpPr>
          <p:cNvPr id="4" name="Title 1">
            <a:extLst>
              <a:ext uri="{FF2B5EF4-FFF2-40B4-BE49-F238E27FC236}">
                <a16:creationId xmlns:a16="http://schemas.microsoft.com/office/drawing/2014/main" id="{732549C9-8036-180A-97DE-A63B73C4A078}"/>
              </a:ext>
            </a:extLst>
          </p:cNvPr>
          <p:cNvSpPr txBox="1">
            <a:spLocks/>
          </p:cNvSpPr>
          <p:nvPr/>
        </p:nvSpPr>
        <p:spPr>
          <a:xfrm>
            <a:off x="178997" y="725161"/>
            <a:ext cx="10853738"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400" b="0" dirty="0">
                <a:latin typeface="Arial" panose="020B0604020202020204" pitchFamily="34" charset="0"/>
                <a:cs typeface="Arial" panose="020B0604020202020204" pitchFamily="34" charset="0"/>
              </a:rPr>
              <a:t>Good Communication can </a:t>
            </a:r>
          </a:p>
          <a:p>
            <a:pPr algn="ctr"/>
            <a:r>
              <a:rPr lang="en-US" sz="4400" b="0" dirty="0">
                <a:latin typeface="Arial" panose="020B0604020202020204" pitchFamily="34" charset="0"/>
                <a:cs typeface="Arial" panose="020B0604020202020204" pitchFamily="34" charset="0"/>
              </a:rPr>
              <a:t>Reduce Human Factor Errors  </a:t>
            </a:r>
            <a:br>
              <a:rPr lang="en-US" sz="4400" dirty="0">
                <a:latin typeface="Arial" panose="020B0604020202020204" pitchFamily="34" charset="0"/>
                <a:cs typeface="Arial" panose="020B0604020202020204" pitchFamily="34" charset="0"/>
              </a:rPr>
            </a:br>
            <a:endParaRPr lang="en-GB" sz="4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E4DFD13-108E-6443-8D5E-113CC18EE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359" y="1733405"/>
            <a:ext cx="6800837" cy="467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6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D09D8B-0B98-1164-529E-6E71396F1640}"/>
              </a:ext>
            </a:extLst>
          </p:cNvPr>
          <p:cNvSpPr txBox="1">
            <a:spLocks/>
          </p:cNvSpPr>
          <p:nvPr/>
        </p:nvSpPr>
        <p:spPr>
          <a:xfrm>
            <a:off x="432190" y="-172248"/>
            <a:ext cx="10668001" cy="153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000" b="0" dirty="0">
                <a:solidFill>
                  <a:srgbClr val="FF0000"/>
                </a:solidFill>
                <a:latin typeface="Arial" panose="020B0604020202020204" pitchFamily="34" charset="0"/>
                <a:cs typeface="Arial" panose="020B0604020202020204" pitchFamily="34" charset="0"/>
              </a:rPr>
              <a:t>Appearances can be Deceptive  </a:t>
            </a:r>
          </a:p>
        </p:txBody>
      </p:sp>
      <p:pic>
        <p:nvPicPr>
          <p:cNvPr id="7" name="Picture 6" descr="A black and white pattern&#10;&#10;Description automatically generated">
            <a:extLst>
              <a:ext uri="{FF2B5EF4-FFF2-40B4-BE49-F238E27FC236}">
                <a16:creationId xmlns:a16="http://schemas.microsoft.com/office/drawing/2014/main" id="{2B4D751F-EADC-AB62-A3F0-B2BE2677E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31" y="1833429"/>
            <a:ext cx="5232010" cy="3670216"/>
          </a:xfrm>
          <a:prstGeom prst="rect">
            <a:avLst/>
          </a:prstGeom>
        </p:spPr>
      </p:pic>
      <p:pic>
        <p:nvPicPr>
          <p:cNvPr id="10" name="Picture 9">
            <a:extLst>
              <a:ext uri="{FF2B5EF4-FFF2-40B4-BE49-F238E27FC236}">
                <a16:creationId xmlns:a16="http://schemas.microsoft.com/office/drawing/2014/main" id="{54DF0538-8E46-9477-0F92-F34C9AEF7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515" y="1814462"/>
            <a:ext cx="4743450" cy="3651250"/>
          </a:xfrm>
          <a:prstGeom prst="rect">
            <a:avLst/>
          </a:prstGeom>
        </p:spPr>
      </p:pic>
    </p:spTree>
    <p:extLst>
      <p:ext uri="{BB962C8B-B14F-4D97-AF65-F5344CB8AC3E}">
        <p14:creationId xmlns:p14="http://schemas.microsoft.com/office/powerpoint/2010/main" val="364097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B04E778-6839-DFED-D3F5-41135A47CDEB}"/>
              </a:ext>
            </a:extLst>
          </p:cNvPr>
          <p:cNvSpPr txBox="1">
            <a:spLocks/>
          </p:cNvSpPr>
          <p:nvPr/>
        </p:nvSpPr>
        <p:spPr>
          <a:xfrm>
            <a:off x="269630" y="-212888"/>
            <a:ext cx="10668001" cy="153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000" b="0" dirty="0">
                <a:solidFill>
                  <a:srgbClr val="FF0000"/>
                </a:solidFill>
                <a:latin typeface="Arial" panose="020B0604020202020204" pitchFamily="34" charset="0"/>
                <a:cs typeface="Arial" panose="020B0604020202020204" pitchFamily="34" charset="0"/>
              </a:rPr>
              <a:t>Using Technology to Enhance Safety </a:t>
            </a:r>
          </a:p>
        </p:txBody>
      </p:sp>
      <p:pic>
        <p:nvPicPr>
          <p:cNvPr id="2" name="Picture 1">
            <a:extLst>
              <a:ext uri="{FF2B5EF4-FFF2-40B4-BE49-F238E27FC236}">
                <a16:creationId xmlns:a16="http://schemas.microsoft.com/office/drawing/2014/main" id="{7029AB9C-01D8-0A49-1003-863CAEBC597F}"/>
              </a:ext>
            </a:extLst>
          </p:cNvPr>
          <p:cNvPicPr>
            <a:picLocks noChangeAspect="1"/>
          </p:cNvPicPr>
          <p:nvPr/>
        </p:nvPicPr>
        <p:blipFill>
          <a:blip r:embed="rId3"/>
          <a:stretch>
            <a:fillRect/>
          </a:stretch>
        </p:blipFill>
        <p:spPr>
          <a:xfrm>
            <a:off x="2306148" y="990968"/>
            <a:ext cx="7046125" cy="2253393"/>
          </a:xfrm>
          <a:prstGeom prst="rect">
            <a:avLst/>
          </a:prstGeom>
        </p:spPr>
      </p:pic>
      <p:pic>
        <p:nvPicPr>
          <p:cNvPr id="3" name="Picture 2">
            <a:extLst>
              <a:ext uri="{FF2B5EF4-FFF2-40B4-BE49-F238E27FC236}">
                <a16:creationId xmlns:a16="http://schemas.microsoft.com/office/drawing/2014/main" id="{50F34DCB-20FE-6ABF-CB1C-A21955269FB0}"/>
              </a:ext>
            </a:extLst>
          </p:cNvPr>
          <p:cNvPicPr>
            <a:picLocks noChangeAspect="1"/>
          </p:cNvPicPr>
          <p:nvPr/>
        </p:nvPicPr>
        <p:blipFill>
          <a:blip r:embed="rId4"/>
          <a:stretch>
            <a:fillRect/>
          </a:stretch>
        </p:blipFill>
        <p:spPr>
          <a:xfrm>
            <a:off x="2306149" y="3855810"/>
            <a:ext cx="7046125" cy="2900029"/>
          </a:xfrm>
          <a:prstGeom prst="rect">
            <a:avLst/>
          </a:prstGeom>
        </p:spPr>
      </p:pic>
      <p:sp>
        <p:nvSpPr>
          <p:cNvPr id="4" name="TextBox 3">
            <a:extLst>
              <a:ext uri="{FF2B5EF4-FFF2-40B4-BE49-F238E27FC236}">
                <a16:creationId xmlns:a16="http://schemas.microsoft.com/office/drawing/2014/main" id="{9A1B5A47-D59B-6AB5-52CF-CD4EB408A5D4}"/>
              </a:ext>
            </a:extLst>
          </p:cNvPr>
          <p:cNvSpPr txBox="1"/>
          <p:nvPr/>
        </p:nvSpPr>
        <p:spPr>
          <a:xfrm>
            <a:off x="3209446" y="3341237"/>
            <a:ext cx="6614078" cy="400110"/>
          </a:xfrm>
          <a:prstGeom prst="rect">
            <a:avLst/>
          </a:prstGeom>
          <a:noFill/>
        </p:spPr>
        <p:txBody>
          <a:bodyPr wrap="square" rtlCol="0">
            <a:spAutoFit/>
          </a:bodyPr>
          <a:lstStyle/>
          <a:p>
            <a:r>
              <a:rPr lang="en-US" sz="2000" b="1" dirty="0"/>
              <a:t>Garmin Electronic Stability Protection (ESP)</a:t>
            </a:r>
            <a:endParaRPr lang="en-GB" sz="2000" b="1" dirty="0"/>
          </a:p>
        </p:txBody>
      </p:sp>
    </p:spTree>
    <p:extLst>
      <p:ext uri="{BB962C8B-B14F-4D97-AF65-F5344CB8AC3E}">
        <p14:creationId xmlns:p14="http://schemas.microsoft.com/office/powerpoint/2010/main" val="119269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115F8-4D1B-5EA3-8E7A-5F09D0899036}"/>
              </a:ext>
            </a:extLst>
          </p:cNvPr>
          <p:cNvPicPr>
            <a:picLocks noChangeAspect="1"/>
          </p:cNvPicPr>
          <p:nvPr/>
        </p:nvPicPr>
        <p:blipFill>
          <a:blip r:embed="rId3"/>
          <a:stretch>
            <a:fillRect/>
          </a:stretch>
        </p:blipFill>
        <p:spPr>
          <a:xfrm>
            <a:off x="786345" y="1202919"/>
            <a:ext cx="3603048" cy="5102794"/>
          </a:xfrm>
          <a:prstGeom prst="rect">
            <a:avLst/>
          </a:prstGeom>
        </p:spPr>
      </p:pic>
      <p:pic>
        <p:nvPicPr>
          <p:cNvPr id="3" name="Picture 2">
            <a:extLst>
              <a:ext uri="{FF2B5EF4-FFF2-40B4-BE49-F238E27FC236}">
                <a16:creationId xmlns:a16="http://schemas.microsoft.com/office/drawing/2014/main" id="{D6267C8D-4A76-BD66-D1D3-856DC0FBCF68}"/>
              </a:ext>
            </a:extLst>
          </p:cNvPr>
          <p:cNvPicPr>
            <a:picLocks noChangeAspect="1"/>
          </p:cNvPicPr>
          <p:nvPr/>
        </p:nvPicPr>
        <p:blipFill>
          <a:blip r:embed="rId4"/>
          <a:stretch>
            <a:fillRect/>
          </a:stretch>
        </p:blipFill>
        <p:spPr>
          <a:xfrm>
            <a:off x="4558392" y="1202919"/>
            <a:ext cx="3313188" cy="1741006"/>
          </a:xfrm>
          <a:prstGeom prst="rect">
            <a:avLst/>
          </a:prstGeom>
        </p:spPr>
      </p:pic>
      <p:pic>
        <p:nvPicPr>
          <p:cNvPr id="4" name="Picture 3">
            <a:extLst>
              <a:ext uri="{FF2B5EF4-FFF2-40B4-BE49-F238E27FC236}">
                <a16:creationId xmlns:a16="http://schemas.microsoft.com/office/drawing/2014/main" id="{D42B38E5-F7C4-AF4C-A2A0-B3CB4558E98C}"/>
              </a:ext>
            </a:extLst>
          </p:cNvPr>
          <p:cNvPicPr>
            <a:picLocks noChangeAspect="1"/>
          </p:cNvPicPr>
          <p:nvPr/>
        </p:nvPicPr>
        <p:blipFill>
          <a:blip r:embed="rId5"/>
          <a:stretch>
            <a:fillRect/>
          </a:stretch>
        </p:blipFill>
        <p:spPr>
          <a:xfrm>
            <a:off x="8040579" y="1202919"/>
            <a:ext cx="3724979" cy="5102794"/>
          </a:xfrm>
          <a:prstGeom prst="rect">
            <a:avLst/>
          </a:prstGeom>
        </p:spPr>
      </p:pic>
      <p:sp>
        <p:nvSpPr>
          <p:cNvPr id="6" name="Title 5">
            <a:extLst>
              <a:ext uri="{FF2B5EF4-FFF2-40B4-BE49-F238E27FC236}">
                <a16:creationId xmlns:a16="http://schemas.microsoft.com/office/drawing/2014/main" id="{17D09D8B-0B98-1164-529E-6E71396F1640}"/>
              </a:ext>
            </a:extLst>
          </p:cNvPr>
          <p:cNvSpPr txBox="1">
            <a:spLocks/>
          </p:cNvSpPr>
          <p:nvPr/>
        </p:nvSpPr>
        <p:spPr>
          <a:xfrm>
            <a:off x="269630" y="-212888"/>
            <a:ext cx="10668001" cy="153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FE0606"/>
                </a:solidFill>
                <a:effectLst>
                  <a:outerShdw blurRad="38100" dist="38100" dir="2700000" algn="tl">
                    <a:srgbClr val="000000">
                      <a:alpha val="43137"/>
                    </a:srgbClr>
                  </a:outerShdw>
                </a:effectLst>
                <a:latin typeface="+mn-lt"/>
                <a:ea typeface="+mj-ea"/>
                <a:cs typeface="+mj-cs"/>
              </a:defRPr>
            </a:lvl1pPr>
          </a:lstStyle>
          <a:p>
            <a:pPr algn="ctr"/>
            <a:r>
              <a:rPr lang="en-US" sz="4000" b="0" dirty="0">
                <a:solidFill>
                  <a:srgbClr val="FF0000"/>
                </a:solidFill>
                <a:latin typeface="Arial" panose="020B0604020202020204" pitchFamily="34" charset="0"/>
                <a:cs typeface="Arial" panose="020B0604020202020204" pitchFamily="34" charset="0"/>
              </a:rPr>
              <a:t>Using Technology to Enhance Safety </a:t>
            </a:r>
          </a:p>
        </p:txBody>
      </p:sp>
      <p:pic>
        <p:nvPicPr>
          <p:cNvPr id="8" name="Picture 7" descr="A blue and white logo&#10;&#10;Description automatically generated">
            <a:extLst>
              <a:ext uri="{FF2B5EF4-FFF2-40B4-BE49-F238E27FC236}">
                <a16:creationId xmlns:a16="http://schemas.microsoft.com/office/drawing/2014/main" id="{099694D3-34E7-2985-5985-4DC89A19B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839" y="3177168"/>
            <a:ext cx="2926322" cy="2926322"/>
          </a:xfrm>
          <a:prstGeom prst="rect">
            <a:avLst/>
          </a:prstGeom>
        </p:spPr>
      </p:pic>
    </p:spTree>
    <p:extLst>
      <p:ext uri="{BB962C8B-B14F-4D97-AF65-F5344CB8AC3E}">
        <p14:creationId xmlns:p14="http://schemas.microsoft.com/office/powerpoint/2010/main" val="2479712564"/>
      </p:ext>
    </p:extLst>
  </p:cSld>
  <p:clrMapOvr>
    <a:masterClrMapping/>
  </p:clrMapOvr>
</p:sld>
</file>

<file path=ppt/theme/theme1.xml><?xml version="1.0" encoding="utf-8"?>
<a:theme xmlns:a="http://schemas.openxmlformats.org/drawingml/2006/main" name="Coasta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10-12 Coastal Town Hall v2[64].pptx  -  Read-Only" id="{8277CFC7-A56E-4898-A76F-E025A9A613DA}" vid="{7DF81FF2-B633-482B-BE98-F0CADC6C5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Coastal</Template>
  <TotalTime>27059</TotalTime>
  <Words>593</Words>
  <Application>Microsoft Office PowerPoint</Application>
  <PresentationFormat>Widescreen</PresentationFormat>
  <Paragraphs>39</Paragraphs>
  <Slides>12</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1" baseType="lpstr">
      <vt:lpstr>Aleo-Bold</vt:lpstr>
      <vt:lpstr>Arial</vt:lpstr>
      <vt:lpstr>Calibri</vt:lpstr>
      <vt:lpstr>Lato</vt:lpstr>
      <vt:lpstr>Manrope</vt:lpstr>
      <vt:lpstr>Raleway</vt:lpstr>
      <vt:lpstr>Roboto</vt:lpstr>
      <vt:lpstr>Coastal</vt:lpstr>
      <vt:lpstr>Bitmap Image</vt:lpstr>
      <vt:lpstr>PowerPoint Presentation</vt:lpstr>
      <vt:lpstr>Why is Safety Culture Important? </vt:lpstr>
      <vt:lpstr>There isn’t a person alive who hasn’t made a mistake. But I’m positive you’ll never make this mistake again. That’s why I want to make sure that you’re the only one to refuel my plane tomorrow. I won’t let anyone else on the field touch it.”</vt:lpstr>
      <vt:lpstr>Just Culture = Employee Engagement  </vt:lpstr>
      <vt:lpstr>PowerPoint Presentation</vt:lpstr>
      <vt:lpstr> </vt:lpstr>
      <vt:lpstr>PowerPoint Presentation</vt:lpstr>
      <vt:lpstr>PowerPoint Presentation</vt:lpstr>
      <vt:lpstr>PowerPoint Presentation</vt:lpstr>
      <vt:lpstr>PowerPoint Presentation</vt:lpstr>
      <vt:lpstr> Safety - Stakeholder Engagement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Review Board</dc:title>
  <dc:creator>cquser</dc:creator>
  <cp:lastModifiedBy>Jonathan Sayer</cp:lastModifiedBy>
  <cp:revision>333</cp:revision>
  <dcterms:created xsi:type="dcterms:W3CDTF">2018-10-17T05:59:20Z</dcterms:created>
  <dcterms:modified xsi:type="dcterms:W3CDTF">2024-05-15T03:38:38Z</dcterms:modified>
</cp:coreProperties>
</file>